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9" r:id="rId5"/>
  </p:sldMasterIdLst>
  <p:notesMasterIdLst>
    <p:notesMasterId r:id="rId30"/>
  </p:notesMasterIdLst>
  <p:sldIdLst>
    <p:sldId id="281" r:id="rId6"/>
    <p:sldId id="280" r:id="rId7"/>
    <p:sldId id="279" r:id="rId8"/>
    <p:sldId id="278" r:id="rId9"/>
    <p:sldId id="277" r:id="rId10"/>
    <p:sldId id="276" r:id="rId11"/>
    <p:sldId id="275" r:id="rId12"/>
    <p:sldId id="273" r:id="rId13"/>
    <p:sldId id="272" r:id="rId14"/>
    <p:sldId id="271" r:id="rId15"/>
    <p:sldId id="270" r:id="rId16"/>
    <p:sldId id="265" r:id="rId17"/>
    <p:sldId id="264" r:id="rId18"/>
    <p:sldId id="263" r:id="rId19"/>
    <p:sldId id="262" r:id="rId20"/>
    <p:sldId id="261" r:id="rId21"/>
    <p:sldId id="260" r:id="rId22"/>
    <p:sldId id="259" r:id="rId23"/>
    <p:sldId id="258" r:id="rId24"/>
    <p:sldId id="257" r:id="rId25"/>
    <p:sldId id="256" r:id="rId26"/>
    <p:sldId id="274" r:id="rId27"/>
    <p:sldId id="269" r:id="rId28"/>
    <p:sldId id="26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B2830D-D6E4-1E60-57D6-453489105170}" name="Stanley Currier" initials="SC" userId="S::scurrier@irex.org::62b8aaa8-5ce6-4197-b882-9703622d5d75" providerId="AD"/>
  <p188:author id="{F685BC36-1C3B-AD9A-7F2F-2999C2461828}" name="Simon Mairson" initials="SM" userId="S::smairson@irex.org::49690d3b-dded-4850-9339-edb01c0de429" providerId="AD"/>
  <p188:author id="{35ACB350-6DB3-8862-5836-C7BA8F03BB4C}" name="Jocelyn Young" initials="JY" userId="S::jyoung@irex.org::295ca828-6883-4edf-b72a-8230f6c24266" providerId="AD"/>
  <p188:author id="{44900C5D-7F2D-0F05-8F82-2572EE419B8B}" name="Sabine Berzina" initials="SB" userId="S::sberzina@irex.org::1466796a-f43a-429c-85bf-4ebf8b660949" providerId="AD"/>
  <p188:author id="{8F87F27F-6C16-6C16-E3AD-134A8075D407}" name="Sabine Berzina" initials="SB" userId="S::SBerzina@irex.org::1466796a-f43a-429c-85bf-4ebf8b660949" providerId="AD"/>
  <p188:author id="{24B8C1A4-9867-465E-FF9E-F70F9409771A}" name="Anželika Litvinoviča" initials="AL" userId="S::anzelikalitvinovica_gmail.com#ext#@irexorg.onmicrosoft.com::0a5c1bab-89ac-452d-8e1d-94b7d2758dc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9E0431-312D-4DC3-9697-F634A8F39446}" v="1" dt="2023-10-20T06:06:05.381"/>
    <p1510:client id="{F28134A5-48B7-6096-4EED-1C0CBB0CB60B}" v="3" dt="2023-10-19T07:29:21.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83131" autoAdjust="0"/>
  </p:normalViewPr>
  <p:slideViewPr>
    <p:cSldViewPr snapToGrid="0">
      <p:cViewPr varScale="1">
        <p:scale>
          <a:sx n="55" d="100"/>
          <a:sy n="55" d="100"/>
        </p:scale>
        <p:origin x="84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ine Berzina" userId="S::sberzina@irex.org::1466796a-f43a-429c-85bf-4ebf8b660949" providerId="AD" clId="Web-{F28134A5-48B7-6096-4EED-1C0CBB0CB60B}"/>
    <pc:docChg chg="">
      <pc:chgData name="Sabine Berzina" userId="S::sberzina@irex.org::1466796a-f43a-429c-85bf-4ebf8b660949" providerId="AD" clId="Web-{F28134A5-48B7-6096-4EED-1C0CBB0CB60B}" dt="2023-10-19T07:29:21.575" v="2"/>
      <pc:docMkLst>
        <pc:docMk/>
      </pc:docMkLst>
      <pc:sldChg chg="delCm">
        <pc:chgData name="Sabine Berzina" userId="S::sberzina@irex.org::1466796a-f43a-429c-85bf-4ebf8b660949" providerId="AD" clId="Web-{F28134A5-48B7-6096-4EED-1C0CBB0CB60B}" dt="2023-10-19T07:29:21.575" v="2"/>
        <pc:sldMkLst>
          <pc:docMk/>
          <pc:sldMk cId="3266077645" sldId="274"/>
        </pc:sldMkLst>
        <pc:extLst>
          <p:ext xmlns:p="http://schemas.openxmlformats.org/presentationml/2006/main" uri="{D6D511B9-2390-475A-947B-AFAB55BFBCF1}">
            <pc226:cmChg xmlns:pc226="http://schemas.microsoft.com/office/powerpoint/2022/06/main/command" chg="del">
              <pc226:chgData name="Sabine Berzina" userId="S::sberzina@irex.org::1466796a-f43a-429c-85bf-4ebf8b660949" providerId="AD" clId="Web-{F28134A5-48B7-6096-4EED-1C0CBB0CB60B}" dt="2023-10-19T07:29:16.716" v="1"/>
              <pc2:cmMkLst xmlns:pc2="http://schemas.microsoft.com/office/powerpoint/2019/9/main/command">
                <pc:docMk/>
                <pc:sldMk cId="3266077645" sldId="274"/>
                <pc2:cmMk id="{AD35D870-54D7-4196-A77E-BB05A2FBCD4F}"/>
              </pc2:cmMkLst>
            </pc226:cmChg>
            <pc226:cmChg xmlns:pc226="http://schemas.microsoft.com/office/powerpoint/2022/06/main/command" chg="del">
              <pc226:chgData name="Sabine Berzina" userId="S::sberzina@irex.org::1466796a-f43a-429c-85bf-4ebf8b660949" providerId="AD" clId="Web-{F28134A5-48B7-6096-4EED-1C0CBB0CB60B}" dt="2023-10-19T07:29:21.575" v="2"/>
              <pc2:cmMkLst xmlns:pc2="http://schemas.microsoft.com/office/powerpoint/2019/9/main/command">
                <pc:docMk/>
                <pc:sldMk cId="3266077645" sldId="274"/>
                <pc2:cmMk id="{9A1B327C-8295-48A4-902D-C953D51A2CD6}"/>
              </pc2:cmMkLst>
            </pc226:cmChg>
          </p:ext>
        </pc:extLst>
      </pc:sldChg>
      <pc:sldChg chg="delCm">
        <pc:chgData name="Sabine Berzina" userId="S::sberzina@irex.org::1466796a-f43a-429c-85bf-4ebf8b660949" providerId="AD" clId="Web-{F28134A5-48B7-6096-4EED-1C0CBB0CB60B}" dt="2023-10-19T07:29:06.653" v="0"/>
        <pc:sldMkLst>
          <pc:docMk/>
          <pc:sldMk cId="559460118" sldId="281"/>
        </pc:sldMkLst>
        <pc:extLst>
          <p:ext xmlns:p="http://schemas.openxmlformats.org/presentationml/2006/main" uri="{D6D511B9-2390-475A-947B-AFAB55BFBCF1}">
            <pc226:cmChg xmlns:pc226="http://schemas.microsoft.com/office/powerpoint/2022/06/main/command" chg="del">
              <pc226:chgData name="Sabine Berzina" userId="S::sberzina@irex.org::1466796a-f43a-429c-85bf-4ebf8b660949" providerId="AD" clId="Web-{F28134A5-48B7-6096-4EED-1C0CBB0CB60B}" dt="2023-10-19T07:29:06.653" v="0"/>
              <pc2:cmMkLst xmlns:pc2="http://schemas.microsoft.com/office/powerpoint/2019/9/main/command">
                <pc:docMk/>
                <pc:sldMk cId="559460118" sldId="281"/>
                <pc2:cmMk id="{02D1B79E-E506-458F-944F-209924741305}"/>
              </pc2:cmMkLst>
            </pc226:cmChg>
          </p:ext>
        </pc:extLst>
      </pc:sldChg>
    </pc:docChg>
  </pc:docChgLst>
  <pc:docChgLst>
    <pc:chgData name="Sabine Berzina" userId="1466796a-f43a-429c-85bf-4ebf8b660949" providerId="ADAL" clId="{919E0431-312D-4DC3-9697-F634A8F39446}"/>
    <pc:docChg chg="modSld">
      <pc:chgData name="Sabine Berzina" userId="1466796a-f43a-429c-85bf-4ebf8b660949" providerId="ADAL" clId="{919E0431-312D-4DC3-9697-F634A8F39446}" dt="2023-10-20T06:06:05.381" v="48"/>
      <pc:docMkLst>
        <pc:docMk/>
      </pc:docMkLst>
      <pc:sldChg chg="modAnim delCm">
        <pc:chgData name="Sabine Berzina" userId="1466796a-f43a-429c-85bf-4ebf8b660949" providerId="ADAL" clId="{919E0431-312D-4DC3-9697-F634A8F39446}" dt="2023-10-20T06:06:05.381" v="48"/>
        <pc:sldMkLst>
          <pc:docMk/>
          <pc:sldMk cId="3039918212" sldId="260"/>
        </pc:sldMkLst>
        <pc:extLst>
          <p:ext xmlns:p="http://schemas.openxmlformats.org/presentationml/2006/main" uri="{D6D511B9-2390-475A-947B-AFAB55BFBCF1}">
            <pc226:cmChg xmlns:pc226="http://schemas.microsoft.com/office/powerpoint/2022/06/main/command" chg="del">
              <pc226:chgData name="Sabine Berzina" userId="1466796a-f43a-429c-85bf-4ebf8b660949" providerId="ADAL" clId="{919E0431-312D-4DC3-9697-F634A8F39446}" dt="2023-10-20T06:01:43.704" v="4"/>
              <pc2:cmMkLst xmlns:pc2="http://schemas.microsoft.com/office/powerpoint/2019/9/main/command">
                <pc:docMk/>
                <pc:sldMk cId="3039918212" sldId="260"/>
                <pc2:cmMk id="{BBB3920D-D13A-4637-9DAB-3AA5A5F212FB}"/>
              </pc2:cmMkLst>
            </pc226:cmChg>
            <pc226:cmChg xmlns:pc226="http://schemas.microsoft.com/office/powerpoint/2022/06/main/command" chg="del">
              <pc226:chgData name="Sabine Berzina" userId="1466796a-f43a-429c-85bf-4ebf8b660949" providerId="ADAL" clId="{919E0431-312D-4DC3-9697-F634A8F39446}" dt="2023-10-20T06:01:42.600" v="3"/>
              <pc2:cmMkLst xmlns:pc2="http://schemas.microsoft.com/office/powerpoint/2019/9/main/command">
                <pc:docMk/>
                <pc:sldMk cId="3039918212" sldId="260"/>
                <pc2:cmMk id="{C5EA3282-FB11-4906-98EC-743A373FB686}"/>
              </pc2:cmMkLst>
            </pc226:cmChg>
          </p:ext>
        </pc:extLst>
      </pc:sldChg>
      <pc:sldChg chg="delCm">
        <pc:chgData name="Sabine Berzina" userId="1466796a-f43a-429c-85bf-4ebf8b660949" providerId="ADAL" clId="{919E0431-312D-4DC3-9697-F634A8F39446}" dt="2023-10-20T06:01:39.273" v="2"/>
        <pc:sldMkLst>
          <pc:docMk/>
          <pc:sldMk cId="4043757585" sldId="264"/>
        </pc:sldMkLst>
        <pc:extLst>
          <p:ext xmlns:p="http://schemas.openxmlformats.org/presentationml/2006/main" uri="{D6D511B9-2390-475A-947B-AFAB55BFBCF1}">
            <pc226:cmChg xmlns:pc226="http://schemas.microsoft.com/office/powerpoint/2022/06/main/command" chg="del">
              <pc226:chgData name="Sabine Berzina" userId="1466796a-f43a-429c-85bf-4ebf8b660949" providerId="ADAL" clId="{919E0431-312D-4DC3-9697-F634A8F39446}" dt="2023-10-20T06:01:39.273" v="2"/>
              <pc2:cmMkLst xmlns:pc2="http://schemas.microsoft.com/office/powerpoint/2019/9/main/command">
                <pc:docMk/>
                <pc:sldMk cId="4043757585" sldId="264"/>
                <pc2:cmMk id="{44E7317C-CA1E-4F98-B1AA-2F477AAB97DD}"/>
              </pc2:cmMkLst>
            </pc226:cmChg>
          </p:ext>
        </pc:extLst>
      </pc:sldChg>
      <pc:sldChg chg="delCm">
        <pc:chgData name="Sabine Berzina" userId="1466796a-f43a-429c-85bf-4ebf8b660949" providerId="ADAL" clId="{919E0431-312D-4DC3-9697-F634A8F39446}" dt="2023-10-20T06:02:45.397" v="47"/>
        <pc:sldMkLst>
          <pc:docMk/>
          <pc:sldMk cId="467613123" sldId="269"/>
        </pc:sldMkLst>
        <pc:extLst>
          <p:ext xmlns:p="http://schemas.openxmlformats.org/presentationml/2006/main" uri="{D6D511B9-2390-475A-947B-AFAB55BFBCF1}">
            <pc226:cmChg xmlns:pc226="http://schemas.microsoft.com/office/powerpoint/2022/06/main/command" chg="del">
              <pc226:chgData name="Sabine Berzina" userId="1466796a-f43a-429c-85bf-4ebf8b660949" providerId="ADAL" clId="{919E0431-312D-4DC3-9697-F634A8F39446}" dt="2023-10-20T06:02:45.397" v="47"/>
              <pc2:cmMkLst xmlns:pc2="http://schemas.microsoft.com/office/powerpoint/2019/9/main/command">
                <pc:docMk/>
                <pc:sldMk cId="467613123" sldId="269"/>
                <pc2:cmMk id="{D22B6A80-54DB-4D40-8F49-CE69AE801F4B}"/>
              </pc2:cmMkLst>
            </pc226:cmChg>
          </p:ext>
        </pc:extLst>
      </pc:sldChg>
      <pc:sldChg chg="delCm">
        <pc:chgData name="Sabine Berzina" userId="1466796a-f43a-429c-85bf-4ebf8b660949" providerId="ADAL" clId="{919E0431-312D-4DC3-9697-F634A8F39446}" dt="2023-10-20T06:01:34.617" v="1"/>
        <pc:sldMkLst>
          <pc:docMk/>
          <pc:sldMk cId="2797937365" sldId="272"/>
        </pc:sldMkLst>
        <pc:extLst>
          <p:ext xmlns:p="http://schemas.openxmlformats.org/presentationml/2006/main" uri="{D6D511B9-2390-475A-947B-AFAB55BFBCF1}">
            <pc226:cmChg xmlns:pc226="http://schemas.microsoft.com/office/powerpoint/2022/06/main/command" chg="del">
              <pc226:chgData name="Sabine Berzina" userId="1466796a-f43a-429c-85bf-4ebf8b660949" providerId="ADAL" clId="{919E0431-312D-4DC3-9697-F634A8F39446}" dt="2023-10-20T06:01:34.617" v="1"/>
              <pc2:cmMkLst xmlns:pc2="http://schemas.microsoft.com/office/powerpoint/2019/9/main/command">
                <pc:docMk/>
                <pc:sldMk cId="2797937365" sldId="272"/>
                <pc2:cmMk id="{22829E66-A8F5-4FA9-B022-AD60727EF81E}"/>
              </pc2:cmMkLst>
            </pc226:cmChg>
          </p:ext>
        </pc:extLst>
      </pc:sldChg>
      <pc:sldChg chg="modSp mod delCm">
        <pc:chgData name="Sabine Berzina" userId="1466796a-f43a-429c-85bf-4ebf8b660949" providerId="ADAL" clId="{919E0431-312D-4DC3-9697-F634A8F39446}" dt="2023-10-20T06:02:22.764" v="46" actId="20577"/>
        <pc:sldMkLst>
          <pc:docMk/>
          <pc:sldMk cId="3266077645" sldId="274"/>
        </pc:sldMkLst>
        <pc:spChg chg="mod">
          <ac:chgData name="Sabine Berzina" userId="1466796a-f43a-429c-85bf-4ebf8b660949" providerId="ADAL" clId="{919E0431-312D-4DC3-9697-F634A8F39446}" dt="2023-10-20T06:02:22.764" v="46" actId="20577"/>
          <ac:spMkLst>
            <pc:docMk/>
            <pc:sldMk cId="3266077645" sldId="274"/>
            <ac:spMk id="216" creationId="{00000000-0000-0000-0000-000000000000}"/>
          </ac:spMkLst>
        </pc:spChg>
        <pc:extLst>
          <p:ext xmlns:p="http://schemas.openxmlformats.org/presentationml/2006/main" uri="{D6D511B9-2390-475A-947B-AFAB55BFBCF1}">
            <pc226:cmChg xmlns:pc226="http://schemas.microsoft.com/office/powerpoint/2022/06/main/command" chg="del">
              <pc226:chgData name="Sabine Berzina" userId="1466796a-f43a-429c-85bf-4ebf8b660949" providerId="ADAL" clId="{919E0431-312D-4DC3-9697-F634A8F39446}" dt="2023-10-20T06:01:50.181" v="5"/>
              <pc2:cmMkLst xmlns:pc2="http://schemas.microsoft.com/office/powerpoint/2019/9/main/command">
                <pc:docMk/>
                <pc:sldMk cId="3266077645" sldId="274"/>
                <pc2:cmMk id="{5D75467A-FFDD-4362-8678-D3F2F1F03361}"/>
              </pc2:cmMkLst>
            </pc226:cmChg>
          </p:ext>
        </pc:extLst>
      </pc:sldChg>
      <pc:sldChg chg="delCm">
        <pc:chgData name="Sabine Berzina" userId="1466796a-f43a-429c-85bf-4ebf8b660949" providerId="ADAL" clId="{919E0431-312D-4DC3-9697-F634A8F39446}" dt="2023-10-20T06:01:29.616" v="0"/>
        <pc:sldMkLst>
          <pc:docMk/>
          <pc:sldMk cId="2549648676" sldId="279"/>
        </pc:sldMkLst>
        <pc:extLst>
          <p:ext xmlns:p="http://schemas.openxmlformats.org/presentationml/2006/main" uri="{D6D511B9-2390-475A-947B-AFAB55BFBCF1}">
            <pc226:cmChg xmlns:pc226="http://schemas.microsoft.com/office/powerpoint/2022/06/main/command" chg="del">
              <pc226:chgData name="Sabine Berzina" userId="1466796a-f43a-429c-85bf-4ebf8b660949" providerId="ADAL" clId="{919E0431-312D-4DC3-9697-F634A8F39446}" dt="2023-10-20T06:01:29.616" v="0"/>
              <pc2:cmMkLst xmlns:pc2="http://schemas.microsoft.com/office/powerpoint/2019/9/main/command">
                <pc:docMk/>
                <pc:sldMk cId="2549648676" sldId="279"/>
                <pc2:cmMk id="{B37B0E1C-B6D2-4A32-9F46-4F88D6B25B77}"/>
              </pc2:cmMkLst>
            </pc226:cmChg>
          </p:ext>
        </pc:extLst>
      </pc:sldChg>
    </pc:docChg>
  </pc:docChgLst>
  <pc:docChgLst>
    <pc:chgData clId="Web-{0FDD065F-2F6F-B563-8678-49BDA13DC462}"/>
    <pc:docChg chg="delSld">
      <pc:chgData name="" userId="" providerId="" clId="Web-{0FDD065F-2F6F-B563-8678-49BDA13DC462}" dt="2023-09-13T06:01:51.293" v="0"/>
      <pc:docMkLst>
        <pc:docMk/>
      </pc:docMkLst>
      <pc:sldChg chg="del">
        <pc:chgData name="" userId="" providerId="" clId="Web-{0FDD065F-2F6F-B563-8678-49BDA13DC462}" dt="2023-09-13T06:01:51.293" v="0"/>
        <pc:sldMkLst>
          <pc:docMk/>
          <pc:sldMk cId="109857222" sldId="256"/>
        </pc:sldMkLst>
      </pc:sldChg>
    </pc:docChg>
  </pc:docChgLst>
  <pc:docChgLst>
    <pc:chgData name="Jocelyn Young" userId="S::jyoung@irex.org::295ca828-6883-4edf-b72a-8230f6c24266" providerId="AD" clId="Web-{FCC5C11A-6CD1-1F3B-4A9D-1240AA1FDBCE}"/>
    <pc:docChg chg="modSld">
      <pc:chgData name="Jocelyn Young" userId="S::jyoung@irex.org::295ca828-6883-4edf-b72a-8230f6c24266" providerId="AD" clId="Web-{FCC5C11A-6CD1-1F3B-4A9D-1240AA1FDBCE}" dt="2023-10-17T20:40:26.095" v="69"/>
      <pc:docMkLst>
        <pc:docMk/>
      </pc:docMkLst>
      <pc:sldChg chg="modSp">
        <pc:chgData name="Jocelyn Young" userId="S::jyoung@irex.org::295ca828-6883-4edf-b72a-8230f6c24266" providerId="AD" clId="Web-{FCC5C11A-6CD1-1F3B-4A9D-1240AA1FDBCE}" dt="2023-10-17T20:35:53.608" v="68" actId="20577"/>
        <pc:sldMkLst>
          <pc:docMk/>
          <pc:sldMk cId="3023764285" sldId="270"/>
        </pc:sldMkLst>
        <pc:spChg chg="mod">
          <ac:chgData name="Jocelyn Young" userId="S::jyoung@irex.org::295ca828-6883-4edf-b72a-8230f6c24266" providerId="AD" clId="Web-{FCC5C11A-6CD1-1F3B-4A9D-1240AA1FDBCE}" dt="2023-10-17T20:34:47.561" v="66" actId="20577"/>
          <ac:spMkLst>
            <pc:docMk/>
            <pc:sldMk cId="3023764285" sldId="270"/>
            <ac:spMk id="5" creationId="{06BEF7A5-A0C3-C993-AC1D-22D72E70152B}"/>
          </ac:spMkLst>
        </pc:spChg>
        <pc:spChg chg="mod">
          <ac:chgData name="Jocelyn Young" userId="S::jyoung@irex.org::295ca828-6883-4edf-b72a-8230f6c24266" providerId="AD" clId="Web-{FCC5C11A-6CD1-1F3B-4A9D-1240AA1FDBCE}" dt="2023-10-17T20:35:53.608" v="68" actId="20577"/>
          <ac:spMkLst>
            <pc:docMk/>
            <pc:sldMk cId="3023764285" sldId="270"/>
            <ac:spMk id="10" creationId="{8AF79E6B-70D2-BED6-4B4E-1692A0BEB332}"/>
          </ac:spMkLst>
        </pc:spChg>
      </pc:sldChg>
      <pc:sldChg chg="modSp">
        <pc:chgData name="Jocelyn Young" userId="S::jyoung@irex.org::295ca828-6883-4edf-b72a-8230f6c24266" providerId="AD" clId="Web-{FCC5C11A-6CD1-1F3B-4A9D-1240AA1FDBCE}" dt="2023-10-17T20:33:14.076" v="43" actId="20577"/>
        <pc:sldMkLst>
          <pc:docMk/>
          <pc:sldMk cId="2797937365" sldId="272"/>
        </pc:sldMkLst>
        <pc:spChg chg="mod">
          <ac:chgData name="Jocelyn Young" userId="S::jyoung@irex.org::295ca828-6883-4edf-b72a-8230f6c24266" providerId="AD" clId="Web-{FCC5C11A-6CD1-1F3B-4A9D-1240AA1FDBCE}" dt="2023-10-17T20:32:15.184" v="37" actId="20577"/>
          <ac:spMkLst>
            <pc:docMk/>
            <pc:sldMk cId="2797937365" sldId="272"/>
            <ac:spMk id="7" creationId="{18E00446-84AA-A5F9-D940-753EAAFF4617}"/>
          </ac:spMkLst>
        </pc:spChg>
        <pc:spChg chg="mod">
          <ac:chgData name="Jocelyn Young" userId="S::jyoung@irex.org::295ca828-6883-4edf-b72a-8230f6c24266" providerId="AD" clId="Web-{FCC5C11A-6CD1-1F3B-4A9D-1240AA1FDBCE}" dt="2023-10-17T20:33:14.076" v="43" actId="20577"/>
          <ac:spMkLst>
            <pc:docMk/>
            <pc:sldMk cId="2797937365" sldId="272"/>
            <ac:spMk id="13" creationId="{B8ACF451-5A1C-D3E0-3254-8455E3F1F996}"/>
          </ac:spMkLst>
        </pc:spChg>
        <pc:spChg chg="mod">
          <ac:chgData name="Jocelyn Young" userId="S::jyoung@irex.org::295ca828-6883-4edf-b72a-8230f6c24266" providerId="AD" clId="Web-{FCC5C11A-6CD1-1F3B-4A9D-1240AA1FDBCE}" dt="2023-10-17T20:32:52.997" v="41" actId="20577"/>
          <ac:spMkLst>
            <pc:docMk/>
            <pc:sldMk cId="2797937365" sldId="272"/>
            <ac:spMk id="14" creationId="{F40E69C0-ED46-7E84-5699-95EAF92D2BD5}"/>
          </ac:spMkLst>
        </pc:spChg>
      </pc:sldChg>
      <pc:sldChg chg="addCm">
        <pc:chgData name="Jocelyn Young" userId="S::jyoung@irex.org::295ca828-6883-4edf-b72a-8230f6c24266" providerId="AD" clId="Web-{FCC5C11A-6CD1-1F3B-4A9D-1240AA1FDBCE}" dt="2023-10-17T20:40:26.095" v="69"/>
        <pc:sldMkLst>
          <pc:docMk/>
          <pc:sldMk cId="3266077645" sldId="274"/>
        </pc:sldMkLst>
        <pc:extLst>
          <p:ext xmlns:p="http://schemas.openxmlformats.org/presentationml/2006/main" uri="{D6D511B9-2390-475A-947B-AFAB55BFBCF1}">
            <pc226:cmChg xmlns:pc226="http://schemas.microsoft.com/office/powerpoint/2022/06/main/command" chg="add">
              <pc226:chgData name="Jocelyn Young" userId="S::jyoung@irex.org::295ca828-6883-4edf-b72a-8230f6c24266" providerId="AD" clId="Web-{FCC5C11A-6CD1-1F3B-4A9D-1240AA1FDBCE}" dt="2023-10-17T20:40:26.095" v="69"/>
              <pc2:cmMkLst xmlns:pc2="http://schemas.microsoft.com/office/powerpoint/2019/9/main/command">
                <pc:docMk/>
                <pc:sldMk cId="3266077645" sldId="274"/>
                <pc2:cmMk id="{5D75467A-FFDD-4362-8678-D3F2F1F03361}"/>
              </pc2:cmMkLst>
            </pc226:cmChg>
          </p:ext>
        </pc:extLst>
      </pc:sldChg>
      <pc:sldChg chg="modSp">
        <pc:chgData name="Jocelyn Young" userId="S::jyoung@irex.org::295ca828-6883-4edf-b72a-8230f6c24266" providerId="AD" clId="Web-{FCC5C11A-6CD1-1F3B-4A9D-1240AA1FDBCE}" dt="2023-10-17T20:30:18.824" v="36" actId="20577"/>
        <pc:sldMkLst>
          <pc:docMk/>
          <pc:sldMk cId="4018929259" sldId="280"/>
        </pc:sldMkLst>
        <pc:spChg chg="mod">
          <ac:chgData name="Jocelyn Young" userId="S::jyoung@irex.org::295ca828-6883-4edf-b72a-8230f6c24266" providerId="AD" clId="Web-{FCC5C11A-6CD1-1F3B-4A9D-1240AA1FDBCE}" dt="2023-10-17T20:30:18.824" v="36" actId="20577"/>
          <ac:spMkLst>
            <pc:docMk/>
            <pc:sldMk cId="4018929259" sldId="280"/>
            <ac:spMk id="3" creationId="{F4EDA02A-351D-FBFD-C27C-E25749328A05}"/>
          </ac:spMkLst>
        </pc:spChg>
      </pc:sldChg>
    </pc:docChg>
  </pc:docChgLst>
  <pc:docChgLst>
    <pc:chgData name="Sabine Berzina" userId="S::sberzina@irex.org::1466796a-f43a-429c-85bf-4ebf8b660949" providerId="AD" clId="Web-{0FDD065F-2F6F-B563-8678-49BDA13DC462}"/>
    <pc:docChg chg="addSld delSld modSld sldOrd addMainMaster modMainMaster">
      <pc:chgData name="Sabine Berzina" userId="S::sberzina@irex.org::1466796a-f43a-429c-85bf-4ebf8b660949" providerId="AD" clId="Web-{0FDD065F-2F6F-B563-8678-49BDA13DC462}" dt="2023-09-13T11:10:25.895" v="506"/>
      <pc:docMkLst>
        <pc:docMk/>
      </pc:docMkLst>
      <pc:sldChg chg="add">
        <pc:chgData name="Sabine Berzina" userId="S::sberzina@irex.org::1466796a-f43a-429c-85bf-4ebf8b660949" providerId="AD" clId="Web-{0FDD065F-2F6F-B563-8678-49BDA13DC462}" dt="2023-09-13T06:02:30.763" v="0"/>
        <pc:sldMkLst>
          <pc:docMk/>
          <pc:sldMk cId="680009309" sldId="256"/>
        </pc:sldMkLst>
      </pc:sldChg>
      <pc:sldChg chg="add">
        <pc:chgData name="Sabine Berzina" userId="S::sberzina@irex.org::1466796a-f43a-429c-85bf-4ebf8b660949" providerId="AD" clId="Web-{0FDD065F-2F6F-B563-8678-49BDA13DC462}" dt="2023-09-13T06:02:30.888" v="1"/>
        <pc:sldMkLst>
          <pc:docMk/>
          <pc:sldMk cId="3754770077" sldId="257"/>
        </pc:sldMkLst>
      </pc:sldChg>
      <pc:sldChg chg="modSp add">
        <pc:chgData name="Sabine Berzina" userId="S::sberzina@irex.org::1466796a-f43a-429c-85bf-4ebf8b660949" providerId="AD" clId="Web-{0FDD065F-2F6F-B563-8678-49BDA13DC462}" dt="2023-09-13T11:06:24.323" v="457" actId="1076"/>
        <pc:sldMkLst>
          <pc:docMk/>
          <pc:sldMk cId="521295348" sldId="258"/>
        </pc:sldMkLst>
        <pc:spChg chg="mod">
          <ac:chgData name="Sabine Berzina" userId="S::sberzina@irex.org::1466796a-f43a-429c-85bf-4ebf8b660949" providerId="AD" clId="Web-{0FDD065F-2F6F-B563-8678-49BDA13DC462}" dt="2023-09-13T11:06:20.526" v="456" actId="14100"/>
          <ac:spMkLst>
            <pc:docMk/>
            <pc:sldMk cId="521295348" sldId="258"/>
            <ac:spMk id="5" creationId="{3BEE8322-E064-DFB4-2C3A-C4127FB3CA41}"/>
          </ac:spMkLst>
        </pc:spChg>
        <pc:spChg chg="mod">
          <ac:chgData name="Sabine Berzina" userId="S::sberzina@irex.org::1466796a-f43a-429c-85bf-4ebf8b660949" providerId="AD" clId="Web-{0FDD065F-2F6F-B563-8678-49BDA13DC462}" dt="2023-09-13T11:06:24.323" v="457" actId="1076"/>
          <ac:spMkLst>
            <pc:docMk/>
            <pc:sldMk cId="521295348" sldId="258"/>
            <ac:spMk id="6" creationId="{7681E168-381A-3F0D-8C6D-90F4CB7EB053}"/>
          </ac:spMkLst>
        </pc:spChg>
      </pc:sldChg>
      <pc:sldChg chg="add">
        <pc:chgData name="Sabine Berzina" userId="S::sberzina@irex.org::1466796a-f43a-429c-85bf-4ebf8b660949" providerId="AD" clId="Web-{0FDD065F-2F6F-B563-8678-49BDA13DC462}" dt="2023-09-13T06:02:31.138" v="3"/>
        <pc:sldMkLst>
          <pc:docMk/>
          <pc:sldMk cId="1403704538" sldId="259"/>
        </pc:sldMkLst>
      </pc:sldChg>
      <pc:sldChg chg="add modCm">
        <pc:chgData name="Sabine Berzina" userId="S::sberzina@irex.org::1466796a-f43a-429c-85bf-4ebf8b660949" providerId="AD" clId="Web-{0FDD065F-2F6F-B563-8678-49BDA13DC462}" dt="2023-09-13T06:07:44.117" v="41"/>
        <pc:sldMkLst>
          <pc:docMk/>
          <pc:sldMk cId="3039918212" sldId="260"/>
        </pc:sldMkLst>
        <pc:extLst>
          <p:ext xmlns:p="http://schemas.openxmlformats.org/presentationml/2006/main" uri="{D6D511B9-2390-475A-947B-AFAB55BFBCF1}">
            <pc226:cmChg xmlns:pc226="http://schemas.microsoft.com/office/powerpoint/2022/06/main/command" chg="mod">
              <pc226:chgData name="Sabine Berzina" userId="S::sberzina@irex.org::1466796a-f43a-429c-85bf-4ebf8b660949" providerId="AD" clId="Web-{0FDD065F-2F6F-B563-8678-49BDA13DC462}" dt="2023-09-13T06:07:44.117" v="41"/>
              <pc2:cmMkLst xmlns:pc2="http://schemas.microsoft.com/office/powerpoint/2019/9/main/command">
                <pc:docMk/>
                <pc:sldMk cId="3039918212" sldId="260"/>
                <pc2:cmMk id="{BBB3920D-D13A-4637-9DAB-3AA5A5F212FB}"/>
              </pc2:cmMkLst>
            </pc226:cmChg>
          </p:ext>
        </pc:extLst>
      </pc:sldChg>
      <pc:sldChg chg="modSp add modNotes">
        <pc:chgData name="Sabine Berzina" userId="S::sberzina@irex.org::1466796a-f43a-429c-85bf-4ebf8b660949" providerId="AD" clId="Web-{0FDD065F-2F6F-B563-8678-49BDA13DC462}" dt="2023-09-13T11:04:48.882" v="437" actId="20577"/>
        <pc:sldMkLst>
          <pc:docMk/>
          <pc:sldMk cId="3016591019" sldId="261"/>
        </pc:sldMkLst>
        <pc:spChg chg="mod">
          <ac:chgData name="Sabine Berzina" userId="S::sberzina@irex.org::1466796a-f43a-429c-85bf-4ebf8b660949" providerId="AD" clId="Web-{0FDD065F-2F6F-B563-8678-49BDA13DC462}" dt="2023-09-13T11:04:48.882" v="437" actId="20577"/>
          <ac:spMkLst>
            <pc:docMk/>
            <pc:sldMk cId="3016591019" sldId="261"/>
            <ac:spMk id="5" creationId="{3BEE8322-E064-DFB4-2C3A-C4127FB3CA41}"/>
          </ac:spMkLst>
        </pc:spChg>
      </pc:sldChg>
      <pc:sldChg chg="add modNotes">
        <pc:chgData name="Sabine Berzina" userId="S::sberzina@irex.org::1466796a-f43a-429c-85bf-4ebf8b660949" providerId="AD" clId="Web-{0FDD065F-2F6F-B563-8678-49BDA13DC462}" dt="2023-09-13T11:04:02.615" v="362"/>
        <pc:sldMkLst>
          <pc:docMk/>
          <pc:sldMk cId="3679781505" sldId="262"/>
        </pc:sldMkLst>
      </pc:sldChg>
      <pc:sldChg chg="modSp add modNotes">
        <pc:chgData name="Sabine Berzina" userId="S::sberzina@irex.org::1466796a-f43a-429c-85bf-4ebf8b660949" providerId="AD" clId="Web-{0FDD065F-2F6F-B563-8678-49BDA13DC462}" dt="2023-09-13T11:02:57.363" v="353"/>
        <pc:sldMkLst>
          <pc:docMk/>
          <pc:sldMk cId="4038341603" sldId="263"/>
        </pc:sldMkLst>
        <pc:spChg chg="mod">
          <ac:chgData name="Sabine Berzina" userId="S::sberzina@irex.org::1466796a-f43a-429c-85bf-4ebf8b660949" providerId="AD" clId="Web-{0FDD065F-2F6F-B563-8678-49BDA13DC462}" dt="2023-09-13T06:05:35.472" v="36" actId="1076"/>
          <ac:spMkLst>
            <pc:docMk/>
            <pc:sldMk cId="4038341603" sldId="263"/>
            <ac:spMk id="6" creationId="{A2B35233-73AB-D087-98F9-CE91F0EC97E0}"/>
          </ac:spMkLst>
        </pc:spChg>
        <pc:spChg chg="mod">
          <ac:chgData name="Sabine Berzina" userId="S::sberzina@irex.org::1466796a-f43a-429c-85bf-4ebf8b660949" providerId="AD" clId="Web-{0FDD065F-2F6F-B563-8678-49BDA13DC462}" dt="2023-09-13T06:05:45.551" v="39" actId="1076"/>
          <ac:spMkLst>
            <pc:docMk/>
            <pc:sldMk cId="4038341603" sldId="263"/>
            <ac:spMk id="20" creationId="{CCA15F17-99DD-10BC-D7D0-0D28600F077E}"/>
          </ac:spMkLst>
        </pc:spChg>
        <pc:picChg chg="mod">
          <ac:chgData name="Sabine Berzina" userId="S::sberzina@irex.org::1466796a-f43a-429c-85bf-4ebf8b660949" providerId="AD" clId="Web-{0FDD065F-2F6F-B563-8678-49BDA13DC462}" dt="2023-09-13T06:05:45.535" v="37" actId="1076"/>
          <ac:picMkLst>
            <pc:docMk/>
            <pc:sldMk cId="4038341603" sldId="263"/>
            <ac:picMk id="16" creationId="{44902A67-B6F0-0919-2DCD-16D4BDBCA0F4}"/>
          </ac:picMkLst>
        </pc:picChg>
        <pc:picChg chg="mod">
          <ac:chgData name="Sabine Berzina" userId="S::sberzina@irex.org::1466796a-f43a-429c-85bf-4ebf8b660949" providerId="AD" clId="Web-{0FDD065F-2F6F-B563-8678-49BDA13DC462}" dt="2023-09-13T06:05:45.535" v="38" actId="1076"/>
          <ac:picMkLst>
            <pc:docMk/>
            <pc:sldMk cId="4038341603" sldId="263"/>
            <ac:picMk id="18" creationId="{E3CA854C-EF6E-0E0D-F49E-5B11DC03F3D1}"/>
          </ac:picMkLst>
        </pc:picChg>
      </pc:sldChg>
      <pc:sldChg chg="add modNotes">
        <pc:chgData name="Sabine Berzina" userId="S::sberzina@irex.org::1466796a-f43a-429c-85bf-4ebf8b660949" providerId="AD" clId="Web-{0FDD065F-2F6F-B563-8678-49BDA13DC462}" dt="2023-09-13T10:58:32.509" v="324"/>
        <pc:sldMkLst>
          <pc:docMk/>
          <pc:sldMk cId="4043757585" sldId="264"/>
        </pc:sldMkLst>
      </pc:sldChg>
      <pc:sldChg chg="add modNotes">
        <pc:chgData name="Sabine Berzina" userId="S::sberzina@irex.org::1466796a-f43a-429c-85bf-4ebf8b660949" providerId="AD" clId="Web-{0FDD065F-2F6F-B563-8678-49BDA13DC462}" dt="2023-09-13T10:54:34.734" v="232"/>
        <pc:sldMkLst>
          <pc:docMk/>
          <pc:sldMk cId="4276726914" sldId="265"/>
        </pc:sldMkLst>
      </pc:sldChg>
      <pc:sldChg chg="add ord modNotes">
        <pc:chgData name="Sabine Berzina" userId="S::sberzina@irex.org::1466796a-f43a-429c-85bf-4ebf8b660949" providerId="AD" clId="Web-{0FDD065F-2F6F-B563-8678-49BDA13DC462}" dt="2023-09-13T11:10:25.895" v="506"/>
        <pc:sldMkLst>
          <pc:docMk/>
          <pc:sldMk cId="167145842" sldId="266"/>
        </pc:sldMkLst>
      </pc:sldChg>
      <pc:sldChg chg="add del">
        <pc:chgData name="Sabine Berzina" userId="S::sberzina@irex.org::1466796a-f43a-429c-85bf-4ebf8b660949" providerId="AD" clId="Web-{0FDD065F-2F6F-B563-8678-49BDA13DC462}" dt="2023-09-13T06:04:02.891" v="29"/>
        <pc:sldMkLst>
          <pc:docMk/>
          <pc:sldMk cId="904446921" sldId="267"/>
        </pc:sldMkLst>
      </pc:sldChg>
      <pc:sldChg chg="add del">
        <pc:chgData name="Sabine Berzina" userId="S::sberzina@irex.org::1466796a-f43a-429c-85bf-4ebf8b660949" providerId="AD" clId="Web-{0FDD065F-2F6F-B563-8678-49BDA13DC462}" dt="2023-09-13T06:04:02.891" v="30"/>
        <pc:sldMkLst>
          <pc:docMk/>
          <pc:sldMk cId="1217164070" sldId="268"/>
        </pc:sldMkLst>
      </pc:sldChg>
      <pc:sldChg chg="modNotes">
        <pc:chgData name="Sabine Berzina" userId="S::sberzina@irex.org::1466796a-f43a-429c-85bf-4ebf8b660949" providerId="AD" clId="Web-{0FDD065F-2F6F-B563-8678-49BDA13DC462}" dt="2023-09-13T11:08:18.609" v="484"/>
        <pc:sldMkLst>
          <pc:docMk/>
          <pc:sldMk cId="467613123" sldId="269"/>
        </pc:sldMkLst>
      </pc:sldChg>
      <pc:sldChg chg="modSp add">
        <pc:chgData name="Sabine Berzina" userId="S::sberzina@irex.org::1466796a-f43a-429c-85bf-4ebf8b660949" providerId="AD" clId="Web-{0FDD065F-2F6F-B563-8678-49BDA13DC462}" dt="2023-09-13T10:50:58.632" v="168" actId="20577"/>
        <pc:sldMkLst>
          <pc:docMk/>
          <pc:sldMk cId="3023764285" sldId="270"/>
        </pc:sldMkLst>
        <pc:spChg chg="mod">
          <ac:chgData name="Sabine Berzina" userId="S::sberzina@irex.org::1466796a-f43a-429c-85bf-4ebf8b660949" providerId="AD" clId="Web-{0FDD065F-2F6F-B563-8678-49BDA13DC462}" dt="2023-09-13T10:50:58.632" v="168" actId="20577"/>
          <ac:spMkLst>
            <pc:docMk/>
            <pc:sldMk cId="3023764285" sldId="270"/>
            <ac:spMk id="5" creationId="{06BEF7A5-A0C3-C993-AC1D-22D72E70152B}"/>
          </ac:spMkLst>
        </pc:spChg>
      </pc:sldChg>
      <pc:sldChg chg="add">
        <pc:chgData name="Sabine Berzina" userId="S::sberzina@irex.org::1466796a-f43a-429c-85bf-4ebf8b660949" providerId="AD" clId="Web-{0FDD065F-2F6F-B563-8678-49BDA13DC462}" dt="2023-09-13T06:02:32.701" v="15"/>
        <pc:sldMkLst>
          <pc:docMk/>
          <pc:sldMk cId="147149480" sldId="271"/>
        </pc:sldMkLst>
      </pc:sldChg>
      <pc:sldChg chg="add modNotes">
        <pc:chgData name="Sabine Berzina" userId="S::sberzina@irex.org::1466796a-f43a-429c-85bf-4ebf8b660949" providerId="AD" clId="Web-{0FDD065F-2F6F-B563-8678-49BDA13DC462}" dt="2023-09-13T10:49:22.004" v="164"/>
        <pc:sldMkLst>
          <pc:docMk/>
          <pc:sldMk cId="2797937365" sldId="272"/>
        </pc:sldMkLst>
      </pc:sldChg>
      <pc:sldChg chg="add modNotes">
        <pc:chgData name="Sabine Berzina" userId="S::sberzina@irex.org::1466796a-f43a-429c-85bf-4ebf8b660949" providerId="AD" clId="Web-{0FDD065F-2F6F-B563-8678-49BDA13DC462}" dt="2023-09-13T10:48:02.641" v="161"/>
        <pc:sldMkLst>
          <pc:docMk/>
          <pc:sldMk cId="3975866074" sldId="273"/>
        </pc:sldMkLst>
      </pc:sldChg>
      <pc:sldChg chg="add ord modCm modNotes">
        <pc:chgData name="Sabine Berzina" userId="S::sberzina@irex.org::1466796a-f43a-429c-85bf-4ebf8b660949" providerId="AD" clId="Web-{0FDD065F-2F6F-B563-8678-49BDA13DC462}" dt="2023-09-13T11:07:20.888" v="477"/>
        <pc:sldMkLst>
          <pc:docMk/>
          <pc:sldMk cId="3266077645" sldId="274"/>
        </pc:sldMkLst>
        <pc:extLst>
          <p:ext xmlns:p="http://schemas.openxmlformats.org/presentationml/2006/main" uri="{D6D511B9-2390-475A-947B-AFAB55BFBCF1}">
            <pc226:cmChg xmlns:pc226="http://schemas.microsoft.com/office/powerpoint/2022/06/main/command" chg="mod">
              <pc226:chgData name="Sabine Berzina" userId="S::sberzina@irex.org::1466796a-f43a-429c-85bf-4ebf8b660949" providerId="AD" clId="Web-{0FDD065F-2F6F-B563-8678-49BDA13DC462}" dt="2023-09-13T06:03:17.702" v="27"/>
              <pc2:cmMkLst xmlns:pc2="http://schemas.microsoft.com/office/powerpoint/2019/9/main/command">
                <pc:docMk/>
                <pc:sldMk cId="3266077645" sldId="274"/>
                <pc2:cmMk id="{AD35D870-54D7-4196-A77E-BB05A2FBCD4F}"/>
              </pc2:cmMkLst>
            </pc226:cmChg>
          </p:ext>
        </pc:extLst>
      </pc:sldChg>
      <pc:sldChg chg="add modNotes">
        <pc:chgData name="Sabine Berzina" userId="S::sberzina@irex.org::1466796a-f43a-429c-85bf-4ebf8b660949" providerId="AD" clId="Web-{0FDD065F-2F6F-B563-8678-49BDA13DC462}" dt="2023-09-13T10:47:29.078" v="159"/>
        <pc:sldMkLst>
          <pc:docMk/>
          <pc:sldMk cId="1651731963" sldId="275"/>
        </pc:sldMkLst>
      </pc:sldChg>
      <pc:sldChg chg="add">
        <pc:chgData name="Sabine Berzina" userId="S::sberzina@irex.org::1466796a-f43a-429c-85bf-4ebf8b660949" providerId="AD" clId="Web-{0FDD065F-2F6F-B563-8678-49BDA13DC462}" dt="2023-09-13T06:02:33.232" v="20"/>
        <pc:sldMkLst>
          <pc:docMk/>
          <pc:sldMk cId="80819891" sldId="276"/>
        </pc:sldMkLst>
      </pc:sldChg>
      <pc:sldChg chg="add">
        <pc:chgData name="Sabine Berzina" userId="S::sberzina@irex.org::1466796a-f43a-429c-85bf-4ebf8b660949" providerId="AD" clId="Web-{0FDD065F-2F6F-B563-8678-49BDA13DC462}" dt="2023-09-13T06:02:33.310" v="21"/>
        <pc:sldMkLst>
          <pc:docMk/>
          <pc:sldMk cId="2148968547" sldId="277"/>
        </pc:sldMkLst>
      </pc:sldChg>
      <pc:sldChg chg="add modNotes">
        <pc:chgData name="Sabine Berzina" userId="S::sberzina@irex.org::1466796a-f43a-429c-85bf-4ebf8b660949" providerId="AD" clId="Web-{0FDD065F-2F6F-B563-8678-49BDA13DC462}" dt="2023-09-13T10:44:47.962" v="145"/>
        <pc:sldMkLst>
          <pc:docMk/>
          <pc:sldMk cId="3230666583" sldId="278"/>
        </pc:sldMkLst>
      </pc:sldChg>
      <pc:sldChg chg="add modCm">
        <pc:chgData name="Sabine Berzina" userId="S::sberzina@irex.org::1466796a-f43a-429c-85bf-4ebf8b660949" providerId="AD" clId="Web-{0FDD065F-2F6F-B563-8678-49BDA13DC462}" dt="2023-09-13T06:03:04.780" v="26"/>
        <pc:sldMkLst>
          <pc:docMk/>
          <pc:sldMk cId="2549648676" sldId="279"/>
        </pc:sldMkLst>
        <pc:extLst>
          <p:ext xmlns:p="http://schemas.openxmlformats.org/presentationml/2006/main" uri="{D6D511B9-2390-475A-947B-AFAB55BFBCF1}">
            <pc226:cmChg xmlns:pc226="http://schemas.microsoft.com/office/powerpoint/2022/06/main/command" chg="mod">
              <pc226:chgData name="Sabine Berzina" userId="S::sberzina@irex.org::1466796a-f43a-429c-85bf-4ebf8b660949" providerId="AD" clId="Web-{0FDD065F-2F6F-B563-8678-49BDA13DC462}" dt="2023-09-13T06:03:04.780" v="26"/>
              <pc2:cmMkLst xmlns:pc2="http://schemas.microsoft.com/office/powerpoint/2019/9/main/command">
                <pc:docMk/>
                <pc:sldMk cId="2549648676" sldId="279"/>
                <pc2:cmMk id="{B37B0E1C-B6D2-4A32-9F46-4F88D6B25B77}"/>
              </pc2:cmMkLst>
            </pc226:cmChg>
          </p:ext>
        </pc:extLst>
      </pc:sldChg>
      <pc:sldChg chg="add">
        <pc:chgData name="Sabine Berzina" userId="S::sberzina@irex.org::1466796a-f43a-429c-85bf-4ebf8b660949" providerId="AD" clId="Web-{0FDD065F-2F6F-B563-8678-49BDA13DC462}" dt="2023-09-13T06:02:33.498" v="24"/>
        <pc:sldMkLst>
          <pc:docMk/>
          <pc:sldMk cId="4018929259" sldId="280"/>
        </pc:sldMkLst>
      </pc:sldChg>
      <pc:sldChg chg="add">
        <pc:chgData name="Sabine Berzina" userId="S::sberzina@irex.org::1466796a-f43a-429c-85bf-4ebf8b660949" providerId="AD" clId="Web-{0FDD065F-2F6F-B563-8678-49BDA13DC462}" dt="2023-09-13T06:02:33.685" v="25"/>
        <pc:sldMkLst>
          <pc:docMk/>
          <pc:sldMk cId="559460118" sldId="281"/>
        </pc:sldMkLst>
      </pc:sldChg>
      <pc:sldMasterChg chg="add addSldLayout">
        <pc:chgData name="Sabine Berzina" userId="S::sberzina@irex.org::1466796a-f43a-429c-85bf-4ebf8b660949" providerId="AD" clId="Web-{0FDD065F-2F6F-B563-8678-49BDA13DC462}" dt="2023-09-13T06:02:30.763" v="0"/>
        <pc:sldMasterMkLst>
          <pc:docMk/>
          <pc:sldMasterMk cId="3098200611" sldId="2147483648"/>
        </pc:sldMasterMkLst>
        <pc:sldLayoutChg chg="add">
          <pc:chgData name="Sabine Berzina" userId="S::sberzina@irex.org::1466796a-f43a-429c-85bf-4ebf8b660949" providerId="AD" clId="Web-{0FDD065F-2F6F-B563-8678-49BDA13DC462}" dt="2023-09-13T06:02:30.763" v="0"/>
          <pc:sldLayoutMkLst>
            <pc:docMk/>
            <pc:sldMasterMk cId="3098200611" sldId="2147483648"/>
            <pc:sldLayoutMk cId="3816866384" sldId="2147483649"/>
          </pc:sldLayoutMkLst>
        </pc:sldLayoutChg>
        <pc:sldLayoutChg chg="add">
          <pc:chgData name="Sabine Berzina" userId="S::sberzina@irex.org::1466796a-f43a-429c-85bf-4ebf8b660949" providerId="AD" clId="Web-{0FDD065F-2F6F-B563-8678-49BDA13DC462}" dt="2023-09-13T06:02:30.763" v="0"/>
          <pc:sldLayoutMkLst>
            <pc:docMk/>
            <pc:sldMasterMk cId="3098200611" sldId="2147483648"/>
            <pc:sldLayoutMk cId="3872307928" sldId="2147483650"/>
          </pc:sldLayoutMkLst>
        </pc:sldLayoutChg>
        <pc:sldLayoutChg chg="add">
          <pc:chgData name="Sabine Berzina" userId="S::sberzina@irex.org::1466796a-f43a-429c-85bf-4ebf8b660949" providerId="AD" clId="Web-{0FDD065F-2F6F-B563-8678-49BDA13DC462}" dt="2023-09-13T06:02:30.763" v="0"/>
          <pc:sldLayoutMkLst>
            <pc:docMk/>
            <pc:sldMasterMk cId="3098200611" sldId="2147483648"/>
            <pc:sldLayoutMk cId="1566100499" sldId="2147483651"/>
          </pc:sldLayoutMkLst>
        </pc:sldLayoutChg>
        <pc:sldLayoutChg chg="add">
          <pc:chgData name="Sabine Berzina" userId="S::sberzina@irex.org::1466796a-f43a-429c-85bf-4ebf8b660949" providerId="AD" clId="Web-{0FDD065F-2F6F-B563-8678-49BDA13DC462}" dt="2023-09-13T06:02:30.763" v="0"/>
          <pc:sldLayoutMkLst>
            <pc:docMk/>
            <pc:sldMasterMk cId="3098200611" sldId="2147483648"/>
            <pc:sldLayoutMk cId="79693409" sldId="2147483652"/>
          </pc:sldLayoutMkLst>
        </pc:sldLayoutChg>
        <pc:sldLayoutChg chg="add">
          <pc:chgData name="Sabine Berzina" userId="S::sberzina@irex.org::1466796a-f43a-429c-85bf-4ebf8b660949" providerId="AD" clId="Web-{0FDD065F-2F6F-B563-8678-49BDA13DC462}" dt="2023-09-13T06:02:30.763" v="0"/>
          <pc:sldLayoutMkLst>
            <pc:docMk/>
            <pc:sldMasterMk cId="3098200611" sldId="2147483648"/>
            <pc:sldLayoutMk cId="572071166" sldId="2147483653"/>
          </pc:sldLayoutMkLst>
        </pc:sldLayoutChg>
        <pc:sldLayoutChg chg="add">
          <pc:chgData name="Sabine Berzina" userId="S::sberzina@irex.org::1466796a-f43a-429c-85bf-4ebf8b660949" providerId="AD" clId="Web-{0FDD065F-2F6F-B563-8678-49BDA13DC462}" dt="2023-09-13T06:02:30.763" v="0"/>
          <pc:sldLayoutMkLst>
            <pc:docMk/>
            <pc:sldMasterMk cId="3098200611" sldId="2147483648"/>
            <pc:sldLayoutMk cId="405116048" sldId="2147483654"/>
          </pc:sldLayoutMkLst>
        </pc:sldLayoutChg>
        <pc:sldLayoutChg chg="add">
          <pc:chgData name="Sabine Berzina" userId="S::sberzina@irex.org::1466796a-f43a-429c-85bf-4ebf8b660949" providerId="AD" clId="Web-{0FDD065F-2F6F-B563-8678-49BDA13DC462}" dt="2023-09-13T06:02:30.763" v="0"/>
          <pc:sldLayoutMkLst>
            <pc:docMk/>
            <pc:sldMasterMk cId="3098200611" sldId="2147483648"/>
            <pc:sldLayoutMk cId="3920707371" sldId="2147483655"/>
          </pc:sldLayoutMkLst>
        </pc:sldLayoutChg>
        <pc:sldLayoutChg chg="add">
          <pc:chgData name="Sabine Berzina" userId="S::sberzina@irex.org::1466796a-f43a-429c-85bf-4ebf8b660949" providerId="AD" clId="Web-{0FDD065F-2F6F-B563-8678-49BDA13DC462}" dt="2023-09-13T06:02:30.763" v="0"/>
          <pc:sldLayoutMkLst>
            <pc:docMk/>
            <pc:sldMasterMk cId="3098200611" sldId="2147483648"/>
            <pc:sldLayoutMk cId="694347366" sldId="2147483656"/>
          </pc:sldLayoutMkLst>
        </pc:sldLayoutChg>
        <pc:sldLayoutChg chg="add">
          <pc:chgData name="Sabine Berzina" userId="S::sberzina@irex.org::1466796a-f43a-429c-85bf-4ebf8b660949" providerId="AD" clId="Web-{0FDD065F-2F6F-B563-8678-49BDA13DC462}" dt="2023-09-13T06:02:30.763" v="0"/>
          <pc:sldLayoutMkLst>
            <pc:docMk/>
            <pc:sldMasterMk cId="3098200611" sldId="2147483648"/>
            <pc:sldLayoutMk cId="1553741380" sldId="2147483657"/>
          </pc:sldLayoutMkLst>
        </pc:sldLayoutChg>
        <pc:sldLayoutChg chg="add">
          <pc:chgData name="Sabine Berzina" userId="S::sberzina@irex.org::1466796a-f43a-429c-85bf-4ebf8b660949" providerId="AD" clId="Web-{0FDD065F-2F6F-B563-8678-49BDA13DC462}" dt="2023-09-13T06:02:30.763" v="0"/>
          <pc:sldLayoutMkLst>
            <pc:docMk/>
            <pc:sldMasterMk cId="3098200611" sldId="2147483648"/>
            <pc:sldLayoutMk cId="3359374529" sldId="2147483658"/>
          </pc:sldLayoutMkLst>
        </pc:sldLayoutChg>
        <pc:sldLayoutChg chg="add">
          <pc:chgData name="Sabine Berzina" userId="S::sberzina@irex.org::1466796a-f43a-429c-85bf-4ebf8b660949" providerId="AD" clId="Web-{0FDD065F-2F6F-B563-8678-49BDA13DC462}" dt="2023-09-13T06:02:30.763" v="0"/>
          <pc:sldLayoutMkLst>
            <pc:docMk/>
            <pc:sldMasterMk cId="3098200611" sldId="2147483648"/>
            <pc:sldLayoutMk cId="286398805" sldId="2147483659"/>
          </pc:sldLayoutMkLst>
        </pc:sldLayoutChg>
      </pc:sldMasterChg>
      <pc:sldMasterChg chg="replId modSldLayout">
        <pc:chgData name="Sabine Berzina" userId="S::sberzina@irex.org::1466796a-f43a-429c-85bf-4ebf8b660949" providerId="AD" clId="Web-{0FDD065F-2F6F-B563-8678-49BDA13DC462}" dt="2023-09-13T06:02:31.497" v="6"/>
        <pc:sldMasterMkLst>
          <pc:docMk/>
          <pc:sldMasterMk cId="2460954070" sldId="2147483660"/>
        </pc:sldMasterMkLst>
        <pc:sldLayoutChg chg="replId">
          <pc:chgData name="Sabine Berzina" userId="S::sberzina@irex.org::1466796a-f43a-429c-85bf-4ebf8b660949" providerId="AD" clId="Web-{0FDD065F-2F6F-B563-8678-49BDA13DC462}" dt="2023-09-13T06:02:31.497" v="6"/>
          <pc:sldLayoutMkLst>
            <pc:docMk/>
            <pc:sldMasterMk cId="2460954070" sldId="2147483660"/>
            <pc:sldLayoutMk cId="2385387890" sldId="2147483661"/>
          </pc:sldLayoutMkLst>
        </pc:sldLayoutChg>
        <pc:sldLayoutChg chg="replId">
          <pc:chgData name="Sabine Berzina" userId="S::sberzina@irex.org::1466796a-f43a-429c-85bf-4ebf8b660949" providerId="AD" clId="Web-{0FDD065F-2F6F-B563-8678-49BDA13DC462}" dt="2023-09-13T06:02:31.497" v="6"/>
          <pc:sldLayoutMkLst>
            <pc:docMk/>
            <pc:sldMasterMk cId="2460954070" sldId="2147483660"/>
            <pc:sldLayoutMk cId="949138452" sldId="2147483662"/>
          </pc:sldLayoutMkLst>
        </pc:sldLayoutChg>
        <pc:sldLayoutChg chg="replId">
          <pc:chgData name="Sabine Berzina" userId="S::sberzina@irex.org::1466796a-f43a-429c-85bf-4ebf8b660949" providerId="AD" clId="Web-{0FDD065F-2F6F-B563-8678-49BDA13DC462}" dt="2023-09-13T06:02:31.497" v="6"/>
          <pc:sldLayoutMkLst>
            <pc:docMk/>
            <pc:sldMasterMk cId="2460954070" sldId="2147483660"/>
            <pc:sldLayoutMk cId="2591524520" sldId="2147483663"/>
          </pc:sldLayoutMkLst>
        </pc:sldLayoutChg>
        <pc:sldLayoutChg chg="replId">
          <pc:chgData name="Sabine Berzina" userId="S::sberzina@irex.org::1466796a-f43a-429c-85bf-4ebf8b660949" providerId="AD" clId="Web-{0FDD065F-2F6F-B563-8678-49BDA13DC462}" dt="2023-09-13T06:02:31.497" v="6"/>
          <pc:sldLayoutMkLst>
            <pc:docMk/>
            <pc:sldMasterMk cId="2460954070" sldId="2147483660"/>
            <pc:sldLayoutMk cId="1203092039" sldId="2147483664"/>
          </pc:sldLayoutMkLst>
        </pc:sldLayoutChg>
        <pc:sldLayoutChg chg="replId">
          <pc:chgData name="Sabine Berzina" userId="S::sberzina@irex.org::1466796a-f43a-429c-85bf-4ebf8b660949" providerId="AD" clId="Web-{0FDD065F-2F6F-B563-8678-49BDA13DC462}" dt="2023-09-13T06:02:31.497" v="6"/>
          <pc:sldLayoutMkLst>
            <pc:docMk/>
            <pc:sldMasterMk cId="2460954070" sldId="2147483660"/>
            <pc:sldLayoutMk cId="3733172339" sldId="2147483665"/>
          </pc:sldLayoutMkLst>
        </pc:sldLayoutChg>
        <pc:sldLayoutChg chg="replId">
          <pc:chgData name="Sabine Berzina" userId="S::sberzina@irex.org::1466796a-f43a-429c-85bf-4ebf8b660949" providerId="AD" clId="Web-{0FDD065F-2F6F-B563-8678-49BDA13DC462}" dt="2023-09-13T06:02:31.497" v="6"/>
          <pc:sldLayoutMkLst>
            <pc:docMk/>
            <pc:sldMasterMk cId="2460954070" sldId="2147483660"/>
            <pc:sldLayoutMk cId="3210312558" sldId="2147483666"/>
          </pc:sldLayoutMkLst>
        </pc:sldLayoutChg>
      </pc:sldMasterChg>
      <pc:sldMasterChg chg="add addSldLayout">
        <pc:chgData name="Sabine Berzina" userId="S::sberzina@irex.org::1466796a-f43a-429c-85bf-4ebf8b660949" providerId="AD" clId="Web-{0FDD065F-2F6F-B563-8678-49BDA13DC462}" dt="2023-09-13T06:02:31.497" v="6"/>
        <pc:sldMasterMkLst>
          <pc:docMk/>
          <pc:sldMasterMk cId="193039603" sldId="2147483679"/>
        </pc:sldMasterMkLst>
        <pc:sldLayoutChg chg="add">
          <pc:chgData name="Sabine Berzina" userId="S::sberzina@irex.org::1466796a-f43a-429c-85bf-4ebf8b660949" providerId="AD" clId="Web-{0FDD065F-2F6F-B563-8678-49BDA13DC462}" dt="2023-09-13T06:02:31.497" v="6"/>
          <pc:sldLayoutMkLst>
            <pc:docMk/>
            <pc:sldMasterMk cId="193039603" sldId="2147483679"/>
            <pc:sldLayoutMk cId="3989928153" sldId="2147483680"/>
          </pc:sldLayoutMkLst>
        </pc:sldLayoutChg>
        <pc:sldLayoutChg chg="add">
          <pc:chgData name="Sabine Berzina" userId="S::sberzina@irex.org::1466796a-f43a-429c-85bf-4ebf8b660949" providerId="AD" clId="Web-{0FDD065F-2F6F-B563-8678-49BDA13DC462}" dt="2023-09-13T06:02:31.497" v="6"/>
          <pc:sldLayoutMkLst>
            <pc:docMk/>
            <pc:sldMasterMk cId="193039603" sldId="2147483679"/>
            <pc:sldLayoutMk cId="1522532268" sldId="2147483681"/>
          </pc:sldLayoutMkLst>
        </pc:sldLayoutChg>
        <pc:sldLayoutChg chg="add">
          <pc:chgData name="Sabine Berzina" userId="S::sberzina@irex.org::1466796a-f43a-429c-85bf-4ebf8b660949" providerId="AD" clId="Web-{0FDD065F-2F6F-B563-8678-49BDA13DC462}" dt="2023-09-13T06:02:31.497" v="6"/>
          <pc:sldLayoutMkLst>
            <pc:docMk/>
            <pc:sldMasterMk cId="193039603" sldId="2147483679"/>
            <pc:sldLayoutMk cId="59111360" sldId="2147483682"/>
          </pc:sldLayoutMkLst>
        </pc:sldLayoutChg>
        <pc:sldLayoutChg chg="add">
          <pc:chgData name="Sabine Berzina" userId="S::sberzina@irex.org::1466796a-f43a-429c-85bf-4ebf8b660949" providerId="AD" clId="Web-{0FDD065F-2F6F-B563-8678-49BDA13DC462}" dt="2023-09-13T06:02:31.497" v="6"/>
          <pc:sldLayoutMkLst>
            <pc:docMk/>
            <pc:sldMasterMk cId="193039603" sldId="2147483679"/>
            <pc:sldLayoutMk cId="774767493" sldId="2147483683"/>
          </pc:sldLayoutMkLst>
        </pc:sldLayoutChg>
        <pc:sldLayoutChg chg="add">
          <pc:chgData name="Sabine Berzina" userId="S::sberzina@irex.org::1466796a-f43a-429c-85bf-4ebf8b660949" providerId="AD" clId="Web-{0FDD065F-2F6F-B563-8678-49BDA13DC462}" dt="2023-09-13T06:02:31.497" v="6"/>
          <pc:sldLayoutMkLst>
            <pc:docMk/>
            <pc:sldMasterMk cId="193039603" sldId="2147483679"/>
            <pc:sldLayoutMk cId="1623305964" sldId="2147483684"/>
          </pc:sldLayoutMkLst>
        </pc:sldLayoutChg>
        <pc:sldLayoutChg chg="add">
          <pc:chgData name="Sabine Berzina" userId="S::sberzina@irex.org::1466796a-f43a-429c-85bf-4ebf8b660949" providerId="AD" clId="Web-{0FDD065F-2F6F-B563-8678-49BDA13DC462}" dt="2023-09-13T06:02:31.497" v="6"/>
          <pc:sldLayoutMkLst>
            <pc:docMk/>
            <pc:sldMasterMk cId="193039603" sldId="2147483679"/>
            <pc:sldLayoutMk cId="3833785135" sldId="2147483685"/>
          </pc:sldLayoutMkLst>
        </pc:sldLayoutChg>
      </pc:sldMasterChg>
    </pc:docChg>
  </pc:docChgLst>
  <pc:docChgLst>
    <pc:chgData name="Sabine Berzina" userId="S::sberzina@irex.org::1466796a-f43a-429c-85bf-4ebf8b660949" providerId="AD" clId="Web-{78208013-8F22-4946-3495-E0D4CC26B99A}"/>
    <pc:docChg chg="modSld">
      <pc:chgData name="Sabine Berzina" userId="S::sberzina@irex.org::1466796a-f43a-429c-85bf-4ebf8b660949" providerId="AD" clId="Web-{78208013-8F22-4946-3495-E0D4CC26B99A}" dt="2023-09-20T13:31:01.629" v="5"/>
      <pc:docMkLst>
        <pc:docMk/>
      </pc:docMkLst>
      <pc:sldChg chg="modNotes">
        <pc:chgData name="Sabine Berzina" userId="S::sberzina@irex.org::1466796a-f43a-429c-85bf-4ebf8b660949" providerId="AD" clId="Web-{78208013-8F22-4946-3495-E0D4CC26B99A}" dt="2023-09-20T13:31:01.629" v="5"/>
        <pc:sldMkLst>
          <pc:docMk/>
          <pc:sldMk cId="3975866074"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B47C8-3E6F-4B15-9B5A-93270C819201}" type="datetimeFigureOut">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F1098-4556-45F4-ABCD-32941AFFC7F8}" type="slidenum">
              <a:t>‹#›</a:t>
            </a:fld>
            <a:endParaRPr lang="en-US"/>
          </a:p>
        </p:txBody>
      </p:sp>
    </p:spTree>
    <p:extLst>
      <p:ext uri="{BB962C8B-B14F-4D97-AF65-F5344CB8AC3E}">
        <p14:creationId xmlns:p14="http://schemas.microsoft.com/office/powerpoint/2010/main" val="623733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t>During the next two lessons, we will learn about Russia’s Global Information War on Ukraine. In this first lesson we will focus on Propaganda about Ukraine in the Western countries and we’ll also look at more local examples – propaganda used to target people in the Baltics and in Latvia.</a:t>
            </a:r>
            <a:endParaRPr lang="en-US"/>
          </a:p>
        </p:txBody>
      </p:sp>
      <p:sp>
        <p:nvSpPr>
          <p:cNvPr id="4" name="Slide Number Placeholder 3"/>
          <p:cNvSpPr>
            <a:spLocks noGrp="1"/>
          </p:cNvSpPr>
          <p:nvPr>
            <p:ph type="sldNum" sz="quarter" idx="5"/>
          </p:nvPr>
        </p:nvSpPr>
        <p:spPr/>
        <p:txBody>
          <a:bodyPr/>
          <a:lstStyle/>
          <a:p>
            <a:fld id="{941CC335-EB9B-49B1-83E3-B68A7ABBFEAA}" type="slidenum">
              <a:rPr lang="en-US" smtClean="0"/>
              <a:t>1</a:t>
            </a:fld>
            <a:endParaRPr lang="en-US"/>
          </a:p>
        </p:txBody>
      </p:sp>
    </p:spTree>
    <p:extLst>
      <p:ext uri="{BB962C8B-B14F-4D97-AF65-F5344CB8AC3E}">
        <p14:creationId xmlns:p14="http://schemas.microsoft.com/office/powerpoint/2010/main" val="3395303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a:effectLst/>
                <a:latin typeface="Calibri"/>
                <a:ea typeface="Calibri"/>
                <a:cs typeface="Calibri"/>
              </a:rPr>
              <a:t>This firehose of falsehoods type of messaging is happening more often than just on this occasion. The same thing happened when Russia was trying to define the rational for invading Ukraine. Let’s hear what Mariia Sahaidak, Head of the Strategic Communication department at the Centre for Strategic Communication and Information Security has to say.</a:t>
            </a:r>
          </a:p>
          <a:p>
            <a:endParaRPr lang="lv-LV">
              <a:ea typeface="Calibri"/>
              <a:cs typeface="Calibri"/>
            </a:endParaRPr>
          </a:p>
          <a:p>
            <a:r>
              <a:rPr lang="lv-LV"/>
              <a:t>https://youtu.be/sJAKL6bh8j0</a:t>
            </a:r>
            <a:endParaRPr lang="lv-LV">
              <a:ea typeface="Calibri"/>
              <a:cs typeface="Calibri"/>
            </a:endParaRPr>
          </a:p>
          <a:p>
            <a:endParaRPr lang="lv-LV"/>
          </a:p>
          <a:p>
            <a:r>
              <a:rPr lang="lv-LV"/>
              <a:t>Mariia Sahaidak</a:t>
            </a:r>
            <a:endParaRPr lang="lv-LV">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a:effectLst/>
                <a:latin typeface="Calibri" panose="020F0502020204030204" pitchFamily="34" charset="0"/>
                <a:ea typeface="Calibri" panose="020F0502020204030204" pitchFamily="34" charset="0"/>
                <a:cs typeface="Arial" panose="020B0604020202020204" pitchFamily="34" charset="0"/>
              </a:rPr>
              <a:t>Head of the Strategic Communication department at the Centre for Strategic Communication and Information Security</a:t>
            </a:r>
            <a:r>
              <a:rPr lang="en-US" sz="1200">
                <a:effectLst/>
                <a:latin typeface="Calibri" panose="020F0502020204030204" pitchFamily="34" charset="0"/>
                <a:ea typeface="Calibri" panose="020F0502020204030204" pitchFamily="34" charset="0"/>
                <a:cs typeface="Arial" panose="020B0604020202020204" pitchFamily="34" charset="0"/>
              </a:rPr>
              <a:t>, Ukraine</a:t>
            </a:r>
            <a:endParaRPr lang="lv-LV" sz="12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941CC335-EB9B-49B1-83E3-B68A7ABBFEAA}" type="slidenum">
              <a:rPr lang="en-US" smtClean="0"/>
              <a:t>10</a:t>
            </a:fld>
            <a:endParaRPr lang="en-US"/>
          </a:p>
        </p:txBody>
      </p:sp>
    </p:spTree>
    <p:extLst>
      <p:ext uri="{BB962C8B-B14F-4D97-AF65-F5344CB8AC3E}">
        <p14:creationId xmlns:p14="http://schemas.microsoft.com/office/powerpoint/2010/main" val="2185023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57d7739650_0_82: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r>
              <a:rPr lang="en-US"/>
              <a:t>The Kremlin has worked extensively over the past decade to discredit the image of Ukraine among its western partners. For example, the war in Donbas was referred to by many experts as the Ukrainian “crisis,” distracting attention from the real problem — Russia’s occupation of those territories. Ukraine was also depicted as a failed state, an impoverished, corrupt puppet of its Western allies. The fact that the country has been at war for eight years has been often diminished or even ignored as the war was presented as an internal problem, rather than one created from abroad by the Kremlin. Ukrainians are also painted as extremists or corrupt to emphasize that they are not worthy of support. </a:t>
            </a:r>
          </a:p>
          <a:p>
            <a:endParaRPr lang="en-US">
              <a:cs typeface="Calibri"/>
            </a:endParaRPr>
          </a:p>
          <a:p>
            <a:r>
              <a:rPr lang="en-US"/>
              <a:t>https://www.france24.com/en/tv-shows/truth-or-fake/20220322-photos-of-nazi-symbols-in-ukraine-are-shared-out-of-context%20%E2%80%8B%20 </a:t>
            </a:r>
          </a:p>
          <a:p>
            <a:r>
              <a:rPr lang="en-US"/>
              <a:t>https://www.tvnet.lv/7664477/faktomats-vai-krievijas-apgalvojumiem-par-nacismu-ukraina-ir-pamats</a:t>
            </a:r>
            <a:endParaRPr lang="en-US">
              <a:cs typeface="Calibri"/>
            </a:endParaRPr>
          </a:p>
        </p:txBody>
      </p:sp>
      <p:sp>
        <p:nvSpPr>
          <p:cNvPr id="555" name="Google Shape;555;g157d7739650_0_8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3045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57d7739650_0_82: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a:defRPr/>
            </a:pPr>
            <a:r>
              <a:rPr lang="en-US" dirty="0"/>
              <a:t>Kremlin propaganda often weaponizes the likelihood of social media users taking visuals online at face value. For example, a video filmed by a man inside a littered, defaced train went viral on German social media. Accompanied by a caption claiming the litter was left by Ukrainian refugees, the video was widely shared – and later refuted by independent fact-checkers from the German non-profit </a:t>
            </a:r>
            <a:r>
              <a:rPr lang="en-US" dirty="0" err="1"/>
              <a:t>Correctiv</a:t>
            </a:r>
            <a:r>
              <a:rPr lang="en-US" dirty="0"/>
              <a:t>. The culprits were in fact football fans, and it was later confirmed the train was not used to transport Ukrainian refugees. </a:t>
            </a:r>
            <a:endParaRPr lang="en-US"/>
          </a:p>
          <a:p>
            <a:pPr>
              <a:defRPr/>
            </a:pPr>
            <a:r>
              <a:rPr lang="en-US" dirty="0"/>
              <a:t>There are similar claims made it to Latvian social media users too including untrue stories about Ukrainians starting fights and otherwise acting in an aggressive, disagreeable manner.</a:t>
            </a:r>
            <a:endParaRPr lang="en-US" dirty="0">
              <a:cs typeface="Calibri"/>
            </a:endParaRPr>
          </a:p>
          <a:p>
            <a:pPr>
              <a:defRPr/>
            </a:pPr>
            <a:endParaRPr lang="en-US" dirty="0"/>
          </a:p>
          <a:p>
            <a:pPr>
              <a:defRPr/>
            </a:pPr>
            <a:r>
              <a:rPr lang="en-US" dirty="0"/>
              <a:t>https://correctiv.org/faktencheck/2022/03/23/nein-dieser-zug-wurde-nicht-von-gefluechteten-aus-der-ukraine-verunreinigt/ https://rebaltica.lv/2022/05/nav-pieradijumu-ka-rigas-satiksmes-kontrolierim-butu-uzbrucis-ukrainis/ </a:t>
            </a:r>
            <a:endParaRPr lang="en-US"/>
          </a:p>
          <a:p>
            <a:pPr>
              <a:defRPr/>
            </a:pPr>
            <a:r>
              <a:rPr lang="en-US" dirty="0"/>
              <a:t>Other examples: </a:t>
            </a:r>
          </a:p>
          <a:p>
            <a:pPr>
              <a:defRPr/>
            </a:pPr>
            <a:r>
              <a:rPr lang="en-US" dirty="0"/>
              <a:t>https://rebaltica.lv/2022/03/ar-veciem-video-censas-nomelnot-ukrainu-beglus/ </a:t>
            </a:r>
          </a:p>
          <a:p>
            <a:pPr>
              <a:defRPr/>
            </a:pPr>
            <a:r>
              <a:rPr lang="en-US" dirty="0"/>
              <a:t>https://rebaltica.lv/2022/12/vaciesi-vairs-negrib-palidzet-ukrainai-vai-latvijas-mediji-parpublice-krievijas-propagandu/ </a:t>
            </a:r>
            <a:endParaRPr lang="en-US"/>
          </a:p>
          <a:p>
            <a:pPr>
              <a:defRPr/>
            </a:pPr>
            <a:r>
              <a:rPr lang="en-US" dirty="0"/>
              <a:t>https://rebaltica.lv/2022/03/donbasa-berni-un-nepateicigie-ukrainu-begli-vienadie-vestijumi-rada-aizdomas-par-kampanu/ </a:t>
            </a:r>
            <a:endParaRPr lang="en-US"/>
          </a:p>
          <a:p>
            <a:pPr>
              <a:defRPr/>
            </a:pPr>
            <a:r>
              <a:rPr lang="en-US" dirty="0"/>
              <a:t>https://rebaltica.lv/2022/03/agresivais-virietis-nav-beglis-no-ukrainas-bet-gan-jaunietis-no-plavniekiem/ </a:t>
            </a:r>
            <a:endParaRPr lang="en-US"/>
          </a:p>
          <a:p>
            <a:pPr>
              <a:defRPr/>
            </a:pPr>
            <a:r>
              <a:rPr lang="en-US" dirty="0"/>
              <a:t>https://rebaltica.lv/2022/03/ne-ukraini-nav-piekavusi-zivju-fabrikas-darbinieci-vecmilgravi/ </a:t>
            </a:r>
            <a:endParaRPr lang="en-US">
              <a:cs typeface="Calibri"/>
            </a:endParaRPr>
          </a:p>
        </p:txBody>
      </p:sp>
      <p:sp>
        <p:nvSpPr>
          <p:cNvPr id="555" name="Google Shape;555;g157d7739650_0_8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1715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57d7739650_0_82: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r>
              <a:rPr lang="lv-LV" dirty="0" err="1">
                <a:solidFill>
                  <a:srgbClr val="333333"/>
                </a:solidFill>
              </a:rPr>
              <a:t>Another</a:t>
            </a:r>
            <a:r>
              <a:rPr lang="lv-LV" dirty="0">
                <a:solidFill>
                  <a:srgbClr val="333333"/>
                </a:solidFill>
              </a:rPr>
              <a:t> </a:t>
            </a:r>
            <a:r>
              <a:rPr lang="lv-LV" dirty="0" err="1">
                <a:solidFill>
                  <a:srgbClr val="333333"/>
                </a:solidFill>
              </a:rPr>
              <a:t>narrative</a:t>
            </a:r>
            <a:r>
              <a:rPr lang="lv-LV" dirty="0">
                <a:solidFill>
                  <a:srgbClr val="333333"/>
                </a:solidFill>
              </a:rPr>
              <a:t> </a:t>
            </a:r>
            <a:r>
              <a:rPr lang="lv-LV" dirty="0" err="1">
                <a:solidFill>
                  <a:srgbClr val="333333"/>
                </a:solidFill>
              </a:rPr>
              <a:t>that</a:t>
            </a:r>
            <a:r>
              <a:rPr lang="lv-LV" dirty="0">
                <a:solidFill>
                  <a:srgbClr val="333333"/>
                </a:solidFill>
              </a:rPr>
              <a:t> </a:t>
            </a:r>
            <a:r>
              <a:rPr lang="lv-LV" dirty="0" err="1">
                <a:solidFill>
                  <a:srgbClr val="333333"/>
                </a:solidFill>
              </a:rPr>
              <a:t>is</a:t>
            </a:r>
            <a:r>
              <a:rPr lang="lv-LV" dirty="0">
                <a:solidFill>
                  <a:srgbClr val="333333"/>
                </a:solidFill>
              </a:rPr>
              <a:t> </a:t>
            </a:r>
            <a:r>
              <a:rPr lang="lv-LV" dirty="0" err="1">
                <a:solidFill>
                  <a:srgbClr val="333333"/>
                </a:solidFill>
              </a:rPr>
              <a:t>targeted</a:t>
            </a:r>
            <a:r>
              <a:rPr lang="lv-LV" dirty="0">
                <a:solidFill>
                  <a:srgbClr val="333333"/>
                </a:solidFill>
              </a:rPr>
              <a:t> </a:t>
            </a:r>
            <a:r>
              <a:rPr lang="lv-LV" dirty="0" err="1">
                <a:solidFill>
                  <a:srgbClr val="333333"/>
                </a:solidFill>
              </a:rPr>
              <a:t>at</a:t>
            </a:r>
            <a:r>
              <a:rPr lang="lv-LV" dirty="0">
                <a:solidFill>
                  <a:srgbClr val="333333"/>
                </a:solidFill>
              </a:rPr>
              <a:t> Latvia </a:t>
            </a:r>
            <a:r>
              <a:rPr lang="lv-LV" dirty="0" err="1">
                <a:solidFill>
                  <a:srgbClr val="333333"/>
                </a:solidFill>
              </a:rPr>
              <a:t>is</a:t>
            </a:r>
            <a:r>
              <a:rPr lang="lv-LV" dirty="0">
                <a:solidFill>
                  <a:srgbClr val="333333"/>
                </a:solidFill>
              </a:rPr>
              <a:t> </a:t>
            </a:r>
            <a:r>
              <a:rPr lang="lv-LV" dirty="0" err="1">
                <a:solidFill>
                  <a:srgbClr val="333333"/>
                </a:solidFill>
              </a:rPr>
              <a:t>that</a:t>
            </a:r>
            <a:r>
              <a:rPr lang="lv-LV" dirty="0">
                <a:solidFill>
                  <a:srgbClr val="333333"/>
                </a:solidFill>
              </a:rPr>
              <a:t> Latvia </a:t>
            </a:r>
            <a:r>
              <a:rPr lang="lv-LV" dirty="0" err="1">
                <a:solidFill>
                  <a:srgbClr val="333333"/>
                </a:solidFill>
              </a:rPr>
              <a:t>is</a:t>
            </a:r>
            <a:r>
              <a:rPr lang="lv-LV" dirty="0">
                <a:solidFill>
                  <a:srgbClr val="333333"/>
                </a:solidFill>
              </a:rPr>
              <a:t> </a:t>
            </a:r>
            <a:r>
              <a:rPr lang="lv-LV" dirty="0" err="1">
                <a:solidFill>
                  <a:srgbClr val="333333"/>
                </a:solidFill>
              </a:rPr>
              <a:t>not</a:t>
            </a:r>
            <a:r>
              <a:rPr lang="lv-LV" dirty="0">
                <a:solidFill>
                  <a:srgbClr val="333333"/>
                </a:solidFill>
              </a:rPr>
              <a:t> </a:t>
            </a:r>
            <a:r>
              <a:rPr lang="lv-LV" dirty="0" err="1">
                <a:solidFill>
                  <a:srgbClr val="333333"/>
                </a:solidFill>
              </a:rPr>
              <a:t>doing</a:t>
            </a:r>
            <a:r>
              <a:rPr lang="lv-LV" dirty="0">
                <a:solidFill>
                  <a:srgbClr val="333333"/>
                </a:solidFill>
              </a:rPr>
              <a:t> </a:t>
            </a:r>
            <a:r>
              <a:rPr lang="lv-LV" dirty="0" err="1">
                <a:solidFill>
                  <a:srgbClr val="333333"/>
                </a:solidFill>
              </a:rPr>
              <a:t>well</a:t>
            </a:r>
            <a:r>
              <a:rPr lang="lv-LV" dirty="0">
                <a:solidFill>
                  <a:srgbClr val="333333"/>
                </a:solidFill>
              </a:rPr>
              <a:t> </a:t>
            </a:r>
            <a:r>
              <a:rPr lang="lv-LV" dirty="0" err="1">
                <a:solidFill>
                  <a:srgbClr val="333333"/>
                </a:solidFill>
              </a:rPr>
              <a:t>economically</a:t>
            </a:r>
            <a:r>
              <a:rPr lang="lv-LV" dirty="0">
                <a:solidFill>
                  <a:srgbClr val="333333"/>
                </a:solidFill>
              </a:rPr>
              <a:t> </a:t>
            </a:r>
            <a:r>
              <a:rPr lang="lv-LV" dirty="0" err="1">
                <a:solidFill>
                  <a:srgbClr val="333333"/>
                </a:solidFill>
              </a:rPr>
              <a:t>and</a:t>
            </a:r>
            <a:r>
              <a:rPr lang="lv-LV" dirty="0">
                <a:solidFill>
                  <a:srgbClr val="333333"/>
                </a:solidFill>
              </a:rPr>
              <a:t> </a:t>
            </a:r>
            <a:r>
              <a:rPr lang="lv-LV" dirty="0" err="1">
                <a:solidFill>
                  <a:srgbClr val="333333"/>
                </a:solidFill>
              </a:rPr>
              <a:t>supporting</a:t>
            </a:r>
            <a:r>
              <a:rPr lang="lv-LV" dirty="0">
                <a:solidFill>
                  <a:srgbClr val="333333"/>
                </a:solidFill>
              </a:rPr>
              <a:t> </a:t>
            </a:r>
            <a:r>
              <a:rPr lang="lv-LV" dirty="0" err="1">
                <a:solidFill>
                  <a:srgbClr val="333333"/>
                </a:solidFill>
              </a:rPr>
              <a:t>Ukraine</a:t>
            </a:r>
            <a:r>
              <a:rPr lang="lv-LV" dirty="0">
                <a:solidFill>
                  <a:srgbClr val="333333"/>
                </a:solidFill>
              </a:rPr>
              <a:t> </a:t>
            </a:r>
            <a:r>
              <a:rPr lang="lv-LV" dirty="0" err="1">
                <a:solidFill>
                  <a:srgbClr val="333333"/>
                </a:solidFill>
              </a:rPr>
              <a:t>is</a:t>
            </a:r>
            <a:r>
              <a:rPr lang="lv-LV" dirty="0">
                <a:solidFill>
                  <a:srgbClr val="333333"/>
                </a:solidFill>
              </a:rPr>
              <a:t> a </a:t>
            </a:r>
            <a:r>
              <a:rPr lang="lv-LV" dirty="0" err="1">
                <a:solidFill>
                  <a:srgbClr val="333333"/>
                </a:solidFill>
              </a:rPr>
              <a:t>big</a:t>
            </a:r>
            <a:r>
              <a:rPr lang="lv-LV" dirty="0">
                <a:solidFill>
                  <a:srgbClr val="333333"/>
                </a:solidFill>
              </a:rPr>
              <a:t> </a:t>
            </a:r>
            <a:r>
              <a:rPr lang="lv-LV" dirty="0" err="1">
                <a:solidFill>
                  <a:srgbClr val="333333"/>
                </a:solidFill>
              </a:rPr>
              <a:t>strain</a:t>
            </a:r>
            <a:r>
              <a:rPr lang="lv-LV" dirty="0">
                <a:solidFill>
                  <a:srgbClr val="333333"/>
                </a:solidFill>
              </a:rPr>
              <a:t> </a:t>
            </a:r>
            <a:r>
              <a:rPr lang="lv-LV" dirty="0" err="1">
                <a:solidFill>
                  <a:srgbClr val="333333"/>
                </a:solidFill>
              </a:rPr>
              <a:t>on</a:t>
            </a:r>
            <a:r>
              <a:rPr lang="lv-LV" dirty="0">
                <a:solidFill>
                  <a:srgbClr val="333333"/>
                </a:solidFill>
              </a:rPr>
              <a:t> </a:t>
            </a:r>
            <a:r>
              <a:rPr lang="lv-LV" dirty="0" err="1">
                <a:solidFill>
                  <a:srgbClr val="333333"/>
                </a:solidFill>
              </a:rPr>
              <a:t>the</a:t>
            </a:r>
            <a:r>
              <a:rPr lang="lv-LV" dirty="0">
                <a:solidFill>
                  <a:srgbClr val="333333"/>
                </a:solidFill>
              </a:rPr>
              <a:t> </a:t>
            </a:r>
            <a:r>
              <a:rPr lang="lv-LV" dirty="0" err="1">
                <a:solidFill>
                  <a:srgbClr val="333333"/>
                </a:solidFill>
              </a:rPr>
              <a:t>country</a:t>
            </a:r>
            <a:r>
              <a:rPr lang="lv-LV" dirty="0">
                <a:solidFill>
                  <a:srgbClr val="333333"/>
                </a:solidFill>
              </a:rPr>
              <a:t>. </a:t>
            </a:r>
            <a:r>
              <a:rPr lang="lv-LV" dirty="0" err="1">
                <a:solidFill>
                  <a:srgbClr val="333333"/>
                </a:solidFill>
              </a:rPr>
              <a:t>The</a:t>
            </a:r>
            <a:r>
              <a:rPr lang="lv-LV" dirty="0">
                <a:solidFill>
                  <a:srgbClr val="333333"/>
                </a:solidFill>
              </a:rPr>
              <a:t> </a:t>
            </a:r>
            <a:r>
              <a:rPr lang="lv-LV" dirty="0" err="1">
                <a:solidFill>
                  <a:srgbClr val="333333"/>
                </a:solidFill>
              </a:rPr>
              <a:t>articles</a:t>
            </a:r>
            <a:r>
              <a:rPr lang="lv-LV" dirty="0">
                <a:solidFill>
                  <a:srgbClr val="333333"/>
                </a:solidFill>
              </a:rPr>
              <a:t> </a:t>
            </a:r>
            <a:r>
              <a:rPr lang="lv-LV" dirty="0" err="1">
                <a:solidFill>
                  <a:srgbClr val="333333"/>
                </a:solidFill>
              </a:rPr>
              <a:t>say</a:t>
            </a:r>
            <a:r>
              <a:rPr lang="lv-LV" dirty="0">
                <a:solidFill>
                  <a:srgbClr val="333333"/>
                </a:solidFill>
              </a:rPr>
              <a:t> </a:t>
            </a:r>
            <a:r>
              <a:rPr lang="lv-LV" dirty="0" err="1">
                <a:solidFill>
                  <a:srgbClr val="333333"/>
                </a:solidFill>
              </a:rPr>
              <a:t>that</a:t>
            </a:r>
            <a:r>
              <a:rPr lang="lv-LV" dirty="0">
                <a:solidFill>
                  <a:srgbClr val="333333"/>
                </a:solidFill>
              </a:rPr>
              <a:t> Latvia </a:t>
            </a:r>
            <a:r>
              <a:rPr lang="lv-LV" dirty="0" err="1">
                <a:solidFill>
                  <a:srgbClr val="333333"/>
                </a:solidFill>
              </a:rPr>
              <a:t>is</a:t>
            </a:r>
            <a:r>
              <a:rPr lang="lv-LV" dirty="0">
                <a:solidFill>
                  <a:srgbClr val="333333"/>
                </a:solidFill>
              </a:rPr>
              <a:t> </a:t>
            </a:r>
            <a:r>
              <a:rPr lang="lv-LV" dirty="0" err="1">
                <a:solidFill>
                  <a:srgbClr val="333333"/>
                </a:solidFill>
              </a:rPr>
              <a:t>providing</a:t>
            </a:r>
            <a:r>
              <a:rPr lang="lv-LV" dirty="0">
                <a:solidFill>
                  <a:srgbClr val="333333"/>
                </a:solidFill>
              </a:rPr>
              <a:t> a </a:t>
            </a:r>
            <a:r>
              <a:rPr lang="lv-LV" dirty="0" err="1">
                <a:solidFill>
                  <a:srgbClr val="333333"/>
                </a:solidFill>
              </a:rPr>
              <a:t>lot</a:t>
            </a:r>
            <a:r>
              <a:rPr lang="lv-LV" dirty="0">
                <a:solidFill>
                  <a:srgbClr val="333333"/>
                </a:solidFill>
              </a:rPr>
              <a:t> </a:t>
            </a:r>
            <a:r>
              <a:rPr lang="lv-LV" dirty="0" err="1">
                <a:solidFill>
                  <a:srgbClr val="333333"/>
                </a:solidFill>
              </a:rPr>
              <a:t>of</a:t>
            </a:r>
            <a:r>
              <a:rPr lang="lv-LV" dirty="0">
                <a:solidFill>
                  <a:srgbClr val="333333"/>
                </a:solidFill>
              </a:rPr>
              <a:t> </a:t>
            </a:r>
            <a:r>
              <a:rPr lang="lv-LV" dirty="0" err="1">
                <a:solidFill>
                  <a:srgbClr val="333333"/>
                </a:solidFill>
              </a:rPr>
              <a:t>support</a:t>
            </a:r>
            <a:r>
              <a:rPr lang="lv-LV" dirty="0">
                <a:solidFill>
                  <a:srgbClr val="333333"/>
                </a:solidFill>
              </a:rPr>
              <a:t>, </a:t>
            </a:r>
            <a:r>
              <a:rPr lang="lv-LV" dirty="0" err="1">
                <a:solidFill>
                  <a:srgbClr val="333333"/>
                </a:solidFill>
              </a:rPr>
              <a:t>but</a:t>
            </a:r>
            <a:r>
              <a:rPr lang="lv-LV" dirty="0">
                <a:solidFill>
                  <a:srgbClr val="333333"/>
                </a:solidFill>
              </a:rPr>
              <a:t> </a:t>
            </a:r>
            <a:r>
              <a:rPr lang="lv-LV" dirty="0" err="1">
                <a:solidFill>
                  <a:srgbClr val="333333"/>
                </a:solidFill>
              </a:rPr>
              <a:t>the</a:t>
            </a:r>
            <a:r>
              <a:rPr lang="lv-LV" dirty="0">
                <a:solidFill>
                  <a:srgbClr val="333333"/>
                </a:solidFill>
              </a:rPr>
              <a:t> </a:t>
            </a:r>
            <a:r>
              <a:rPr lang="lv-LV" dirty="0" err="1">
                <a:solidFill>
                  <a:srgbClr val="333333"/>
                </a:solidFill>
              </a:rPr>
              <a:t>refugees</a:t>
            </a:r>
            <a:r>
              <a:rPr lang="lv-LV" dirty="0">
                <a:solidFill>
                  <a:srgbClr val="333333"/>
                </a:solidFill>
              </a:rPr>
              <a:t> </a:t>
            </a:r>
            <a:r>
              <a:rPr lang="lv-LV" dirty="0" err="1">
                <a:solidFill>
                  <a:srgbClr val="333333"/>
                </a:solidFill>
              </a:rPr>
              <a:t>are</a:t>
            </a:r>
            <a:r>
              <a:rPr lang="lv-LV" dirty="0">
                <a:solidFill>
                  <a:srgbClr val="333333"/>
                </a:solidFill>
              </a:rPr>
              <a:t> a </a:t>
            </a:r>
            <a:r>
              <a:rPr lang="lv-LV" dirty="0" err="1">
                <a:solidFill>
                  <a:srgbClr val="333333"/>
                </a:solidFill>
              </a:rPr>
              <a:t>big</a:t>
            </a:r>
            <a:r>
              <a:rPr lang="lv-LV" dirty="0">
                <a:solidFill>
                  <a:srgbClr val="333333"/>
                </a:solidFill>
              </a:rPr>
              <a:t> </a:t>
            </a:r>
            <a:r>
              <a:rPr lang="lv-LV" dirty="0" err="1">
                <a:solidFill>
                  <a:srgbClr val="333333"/>
                </a:solidFill>
              </a:rPr>
              <a:t>strain</a:t>
            </a:r>
            <a:r>
              <a:rPr lang="lv-LV" dirty="0">
                <a:solidFill>
                  <a:srgbClr val="333333"/>
                </a:solidFill>
              </a:rPr>
              <a:t> </a:t>
            </a:r>
            <a:r>
              <a:rPr lang="lv-LV" dirty="0" err="1">
                <a:solidFill>
                  <a:srgbClr val="333333"/>
                </a:solidFill>
              </a:rPr>
              <a:t>on</a:t>
            </a:r>
            <a:r>
              <a:rPr lang="lv-LV" dirty="0">
                <a:solidFill>
                  <a:srgbClr val="333333"/>
                </a:solidFill>
              </a:rPr>
              <a:t> </a:t>
            </a:r>
            <a:r>
              <a:rPr lang="lv-LV" dirty="0" err="1">
                <a:solidFill>
                  <a:srgbClr val="333333"/>
                </a:solidFill>
              </a:rPr>
              <a:t>the</a:t>
            </a:r>
            <a:r>
              <a:rPr lang="lv-LV" dirty="0">
                <a:solidFill>
                  <a:srgbClr val="333333"/>
                </a:solidFill>
              </a:rPr>
              <a:t> </a:t>
            </a:r>
            <a:r>
              <a:rPr lang="lv-LV" dirty="0" err="1">
                <a:solidFill>
                  <a:srgbClr val="333333"/>
                </a:solidFill>
              </a:rPr>
              <a:t>country</a:t>
            </a:r>
            <a:r>
              <a:rPr lang="lv-LV" dirty="0">
                <a:solidFill>
                  <a:srgbClr val="333333"/>
                </a:solidFill>
              </a:rPr>
              <a:t>, </a:t>
            </a:r>
            <a:r>
              <a:rPr lang="lv-LV" dirty="0" err="1">
                <a:solidFill>
                  <a:srgbClr val="333333"/>
                </a:solidFill>
              </a:rPr>
              <a:t>are</a:t>
            </a:r>
            <a:r>
              <a:rPr lang="lv-LV" dirty="0">
                <a:solidFill>
                  <a:srgbClr val="333333"/>
                </a:solidFill>
              </a:rPr>
              <a:t> </a:t>
            </a:r>
            <a:r>
              <a:rPr lang="lv-LV" dirty="0" err="1">
                <a:solidFill>
                  <a:srgbClr val="333333"/>
                </a:solidFill>
              </a:rPr>
              <a:t>not</a:t>
            </a:r>
            <a:r>
              <a:rPr lang="lv-LV" dirty="0">
                <a:solidFill>
                  <a:srgbClr val="333333"/>
                </a:solidFill>
              </a:rPr>
              <a:t> </a:t>
            </a:r>
            <a:r>
              <a:rPr lang="lv-LV" dirty="0" err="1">
                <a:solidFill>
                  <a:srgbClr val="333333"/>
                </a:solidFill>
              </a:rPr>
              <a:t>eager</a:t>
            </a:r>
            <a:r>
              <a:rPr lang="lv-LV" dirty="0">
                <a:solidFill>
                  <a:srgbClr val="333333"/>
                </a:solidFill>
              </a:rPr>
              <a:t> to </a:t>
            </a:r>
            <a:r>
              <a:rPr lang="lv-LV" dirty="0" err="1">
                <a:solidFill>
                  <a:srgbClr val="333333"/>
                </a:solidFill>
              </a:rPr>
              <a:t>find</a:t>
            </a:r>
            <a:r>
              <a:rPr lang="lv-LV" dirty="0">
                <a:solidFill>
                  <a:srgbClr val="333333"/>
                </a:solidFill>
              </a:rPr>
              <a:t> </a:t>
            </a:r>
            <a:r>
              <a:rPr lang="lv-LV" dirty="0" err="1">
                <a:solidFill>
                  <a:srgbClr val="333333"/>
                </a:solidFill>
              </a:rPr>
              <a:t>work</a:t>
            </a:r>
            <a:r>
              <a:rPr lang="lv-LV" dirty="0">
                <a:solidFill>
                  <a:srgbClr val="333333"/>
                </a:solidFill>
              </a:rPr>
              <a:t> </a:t>
            </a:r>
            <a:r>
              <a:rPr lang="lv-LV" dirty="0" err="1">
                <a:solidFill>
                  <a:srgbClr val="333333"/>
                </a:solidFill>
              </a:rPr>
              <a:t>and</a:t>
            </a:r>
            <a:r>
              <a:rPr lang="lv-LV" dirty="0">
                <a:solidFill>
                  <a:srgbClr val="333333"/>
                </a:solidFill>
              </a:rPr>
              <a:t> </a:t>
            </a:r>
            <a:r>
              <a:rPr lang="lv-LV" dirty="0" err="1">
                <a:solidFill>
                  <a:srgbClr val="333333"/>
                </a:solidFill>
              </a:rPr>
              <a:t>don’t</a:t>
            </a:r>
            <a:r>
              <a:rPr lang="lv-LV" dirty="0">
                <a:solidFill>
                  <a:srgbClr val="333333"/>
                </a:solidFill>
              </a:rPr>
              <a:t> </a:t>
            </a:r>
            <a:r>
              <a:rPr lang="lv-LV" dirty="0" err="1">
                <a:solidFill>
                  <a:srgbClr val="333333"/>
                </a:solidFill>
              </a:rPr>
              <a:t>learn</a:t>
            </a:r>
            <a:r>
              <a:rPr lang="lv-LV" dirty="0">
                <a:solidFill>
                  <a:srgbClr val="333333"/>
                </a:solidFill>
              </a:rPr>
              <a:t> </a:t>
            </a:r>
            <a:r>
              <a:rPr lang="lv-LV" dirty="0" err="1">
                <a:solidFill>
                  <a:srgbClr val="333333"/>
                </a:solidFill>
              </a:rPr>
              <a:t>the</a:t>
            </a:r>
            <a:r>
              <a:rPr lang="lv-LV" dirty="0">
                <a:solidFill>
                  <a:srgbClr val="333333"/>
                </a:solidFill>
              </a:rPr>
              <a:t> </a:t>
            </a:r>
            <a:r>
              <a:rPr lang="lv-LV" dirty="0" err="1">
                <a:solidFill>
                  <a:srgbClr val="333333"/>
                </a:solidFill>
              </a:rPr>
              <a:t>Latvian</a:t>
            </a:r>
            <a:r>
              <a:rPr lang="lv-LV" dirty="0">
                <a:solidFill>
                  <a:srgbClr val="333333"/>
                </a:solidFill>
              </a:rPr>
              <a:t> </a:t>
            </a:r>
            <a:r>
              <a:rPr lang="lv-LV" dirty="0" err="1">
                <a:solidFill>
                  <a:srgbClr val="333333"/>
                </a:solidFill>
              </a:rPr>
              <a:t>language</a:t>
            </a:r>
            <a:r>
              <a:rPr lang="lv-LV" dirty="0">
                <a:solidFill>
                  <a:srgbClr val="333333"/>
                </a:solidFill>
              </a:rPr>
              <a:t>. </a:t>
            </a:r>
            <a:r>
              <a:rPr lang="lv-LV" dirty="0" err="1">
                <a:solidFill>
                  <a:srgbClr val="333333"/>
                </a:solidFill>
              </a:rPr>
              <a:t>The</a:t>
            </a:r>
            <a:r>
              <a:rPr lang="lv-LV" dirty="0">
                <a:solidFill>
                  <a:srgbClr val="333333"/>
                </a:solidFill>
              </a:rPr>
              <a:t> </a:t>
            </a:r>
            <a:r>
              <a:rPr lang="lv-LV" dirty="0" err="1">
                <a:solidFill>
                  <a:srgbClr val="333333"/>
                </a:solidFill>
              </a:rPr>
              <a:t>standard</a:t>
            </a:r>
            <a:r>
              <a:rPr lang="lv-LV" dirty="0">
                <a:solidFill>
                  <a:srgbClr val="333333"/>
                </a:solidFill>
              </a:rPr>
              <a:t> </a:t>
            </a:r>
            <a:r>
              <a:rPr lang="lv-LV" dirty="0" err="1">
                <a:solidFill>
                  <a:srgbClr val="333333"/>
                </a:solidFill>
              </a:rPr>
              <a:t>of</a:t>
            </a:r>
            <a:r>
              <a:rPr lang="lv-LV" dirty="0">
                <a:solidFill>
                  <a:srgbClr val="333333"/>
                </a:solidFill>
              </a:rPr>
              <a:t> </a:t>
            </a:r>
            <a:r>
              <a:rPr lang="lv-LV" dirty="0" err="1">
                <a:solidFill>
                  <a:srgbClr val="333333"/>
                </a:solidFill>
              </a:rPr>
              <a:t>living</a:t>
            </a:r>
            <a:r>
              <a:rPr lang="lv-LV" dirty="0">
                <a:solidFill>
                  <a:srgbClr val="333333"/>
                </a:solidFill>
              </a:rPr>
              <a:t> </a:t>
            </a:r>
            <a:r>
              <a:rPr lang="lv-LV" dirty="0" err="1">
                <a:solidFill>
                  <a:srgbClr val="333333"/>
                </a:solidFill>
              </a:rPr>
              <a:t>for</a:t>
            </a:r>
            <a:r>
              <a:rPr lang="lv-LV" dirty="0">
                <a:solidFill>
                  <a:srgbClr val="333333"/>
                </a:solidFill>
              </a:rPr>
              <a:t> </a:t>
            </a:r>
            <a:r>
              <a:rPr lang="lv-LV" dirty="0" err="1">
                <a:solidFill>
                  <a:srgbClr val="333333"/>
                </a:solidFill>
              </a:rPr>
              <a:t>Latvians</a:t>
            </a:r>
            <a:r>
              <a:rPr lang="lv-LV" dirty="0">
                <a:solidFill>
                  <a:srgbClr val="333333"/>
                </a:solidFill>
              </a:rPr>
              <a:t> </a:t>
            </a:r>
            <a:r>
              <a:rPr lang="lv-LV" dirty="0" err="1">
                <a:solidFill>
                  <a:srgbClr val="333333"/>
                </a:solidFill>
              </a:rPr>
              <a:t>is</a:t>
            </a:r>
            <a:r>
              <a:rPr lang="lv-LV" dirty="0">
                <a:solidFill>
                  <a:srgbClr val="333333"/>
                </a:solidFill>
              </a:rPr>
              <a:t> </a:t>
            </a:r>
            <a:r>
              <a:rPr lang="lv-LV" dirty="0" err="1">
                <a:solidFill>
                  <a:srgbClr val="333333"/>
                </a:solidFill>
              </a:rPr>
              <a:t>falling</a:t>
            </a:r>
            <a:r>
              <a:rPr lang="lv-LV" dirty="0">
                <a:solidFill>
                  <a:srgbClr val="333333"/>
                </a:solidFill>
              </a:rPr>
              <a:t> </a:t>
            </a:r>
            <a:r>
              <a:rPr lang="lv-LV" dirty="0" err="1">
                <a:solidFill>
                  <a:srgbClr val="333333"/>
                </a:solidFill>
              </a:rPr>
              <a:t>and</a:t>
            </a:r>
            <a:r>
              <a:rPr lang="lv-LV" dirty="0">
                <a:solidFill>
                  <a:srgbClr val="333333"/>
                </a:solidFill>
              </a:rPr>
              <a:t> </a:t>
            </a:r>
            <a:r>
              <a:rPr lang="lv-LV" dirty="0" err="1">
                <a:solidFill>
                  <a:srgbClr val="333333"/>
                </a:solidFill>
              </a:rPr>
              <a:t>medical</a:t>
            </a:r>
            <a:r>
              <a:rPr lang="lv-LV" dirty="0">
                <a:solidFill>
                  <a:srgbClr val="333333"/>
                </a:solidFill>
              </a:rPr>
              <a:t> </a:t>
            </a:r>
            <a:r>
              <a:rPr lang="lv-LV" dirty="0" err="1">
                <a:solidFill>
                  <a:srgbClr val="333333"/>
                </a:solidFill>
              </a:rPr>
              <a:t>services</a:t>
            </a:r>
            <a:r>
              <a:rPr lang="lv-LV" dirty="0">
                <a:solidFill>
                  <a:srgbClr val="333333"/>
                </a:solidFill>
              </a:rPr>
              <a:t> </a:t>
            </a:r>
            <a:r>
              <a:rPr lang="lv-LV" dirty="0" err="1">
                <a:solidFill>
                  <a:srgbClr val="333333"/>
                </a:solidFill>
              </a:rPr>
              <a:t>are</a:t>
            </a:r>
            <a:r>
              <a:rPr lang="lv-LV" dirty="0">
                <a:solidFill>
                  <a:srgbClr val="333333"/>
                </a:solidFill>
              </a:rPr>
              <a:t> </a:t>
            </a:r>
            <a:r>
              <a:rPr lang="lv-LV" dirty="0" err="1">
                <a:solidFill>
                  <a:srgbClr val="333333"/>
                </a:solidFill>
              </a:rPr>
              <a:t>failing</a:t>
            </a:r>
            <a:r>
              <a:rPr lang="lv-LV" dirty="0">
                <a:solidFill>
                  <a:srgbClr val="333333"/>
                </a:solidFill>
              </a:rPr>
              <a:t>. </a:t>
            </a:r>
            <a:r>
              <a:rPr lang="lv-LV" dirty="0" err="1">
                <a:solidFill>
                  <a:srgbClr val="333333"/>
                </a:solidFill>
              </a:rPr>
              <a:t>It’s</a:t>
            </a:r>
            <a:r>
              <a:rPr lang="lv-LV" dirty="0">
                <a:solidFill>
                  <a:srgbClr val="333333"/>
                </a:solidFill>
              </a:rPr>
              <a:t> </a:t>
            </a:r>
            <a:r>
              <a:rPr lang="lv-LV" dirty="0" err="1">
                <a:solidFill>
                  <a:srgbClr val="333333"/>
                </a:solidFill>
              </a:rPr>
              <a:t>worth</a:t>
            </a:r>
            <a:r>
              <a:rPr lang="lv-LV" dirty="0">
                <a:solidFill>
                  <a:srgbClr val="333333"/>
                </a:solidFill>
              </a:rPr>
              <a:t> </a:t>
            </a:r>
            <a:r>
              <a:rPr lang="lv-LV" dirty="0" err="1">
                <a:solidFill>
                  <a:srgbClr val="333333"/>
                </a:solidFill>
              </a:rPr>
              <a:t>remembering</a:t>
            </a:r>
            <a:r>
              <a:rPr lang="lv-LV" dirty="0">
                <a:solidFill>
                  <a:srgbClr val="333333"/>
                </a:solidFill>
              </a:rPr>
              <a:t> </a:t>
            </a:r>
            <a:r>
              <a:rPr lang="lv-LV" dirty="0" err="1">
                <a:solidFill>
                  <a:srgbClr val="333333"/>
                </a:solidFill>
              </a:rPr>
              <a:t>what</a:t>
            </a:r>
            <a:r>
              <a:rPr lang="lv-LV" dirty="0">
                <a:solidFill>
                  <a:srgbClr val="333333"/>
                </a:solidFill>
              </a:rPr>
              <a:t> </a:t>
            </a:r>
            <a:r>
              <a:rPr lang="lv-LV" dirty="0" err="1">
                <a:solidFill>
                  <a:srgbClr val="333333"/>
                </a:solidFill>
              </a:rPr>
              <a:t>we</a:t>
            </a:r>
            <a:r>
              <a:rPr lang="lv-LV" dirty="0">
                <a:solidFill>
                  <a:srgbClr val="333333"/>
                </a:solidFill>
              </a:rPr>
              <a:t> </a:t>
            </a:r>
            <a:r>
              <a:rPr lang="lv-LV" dirty="0" err="1">
                <a:solidFill>
                  <a:srgbClr val="333333"/>
                </a:solidFill>
              </a:rPr>
              <a:t>discussed</a:t>
            </a:r>
            <a:r>
              <a:rPr lang="lv-LV" dirty="0">
                <a:solidFill>
                  <a:srgbClr val="333333"/>
                </a:solidFill>
              </a:rPr>
              <a:t> </a:t>
            </a:r>
            <a:r>
              <a:rPr lang="lv-LV" dirty="0" err="1">
                <a:solidFill>
                  <a:srgbClr val="333333"/>
                </a:solidFill>
              </a:rPr>
              <a:t>about</a:t>
            </a:r>
            <a:r>
              <a:rPr lang="lv-LV" dirty="0">
                <a:solidFill>
                  <a:srgbClr val="333333"/>
                </a:solidFill>
              </a:rPr>
              <a:t> </a:t>
            </a:r>
            <a:r>
              <a:rPr lang="lv-LV" dirty="0" err="1">
                <a:solidFill>
                  <a:srgbClr val="333333"/>
                </a:solidFill>
              </a:rPr>
              <a:t>the</a:t>
            </a:r>
            <a:r>
              <a:rPr lang="lv-LV" dirty="0">
                <a:solidFill>
                  <a:srgbClr val="333333"/>
                </a:solidFill>
              </a:rPr>
              <a:t> </a:t>
            </a:r>
            <a:r>
              <a:rPr lang="lv-LV" dirty="0" err="1">
                <a:solidFill>
                  <a:srgbClr val="333333"/>
                </a:solidFill>
              </a:rPr>
              <a:t>environment</a:t>
            </a:r>
            <a:r>
              <a:rPr lang="lv-LV" dirty="0">
                <a:solidFill>
                  <a:srgbClr val="333333"/>
                </a:solidFill>
              </a:rPr>
              <a:t> </a:t>
            </a:r>
            <a:r>
              <a:rPr lang="lv-LV" dirty="0" err="1">
                <a:solidFill>
                  <a:srgbClr val="333333"/>
                </a:solidFill>
              </a:rPr>
              <a:t>and</a:t>
            </a:r>
            <a:r>
              <a:rPr lang="lv-LV" dirty="0">
                <a:solidFill>
                  <a:srgbClr val="333333"/>
                </a:solidFill>
              </a:rPr>
              <a:t> audience </a:t>
            </a:r>
            <a:r>
              <a:rPr lang="lv-LV" dirty="0" err="1">
                <a:solidFill>
                  <a:srgbClr val="333333"/>
                </a:solidFill>
              </a:rPr>
              <a:t>receptivity</a:t>
            </a:r>
            <a:r>
              <a:rPr lang="lv-LV" dirty="0">
                <a:solidFill>
                  <a:srgbClr val="333333"/>
                </a:solidFill>
              </a:rPr>
              <a:t> </a:t>
            </a:r>
            <a:r>
              <a:rPr lang="lv-LV" dirty="0" err="1">
                <a:solidFill>
                  <a:srgbClr val="333333"/>
                </a:solidFill>
              </a:rPr>
              <a:t>in</a:t>
            </a:r>
            <a:r>
              <a:rPr lang="lv-LV" dirty="0">
                <a:solidFill>
                  <a:srgbClr val="333333"/>
                </a:solidFill>
              </a:rPr>
              <a:t> </a:t>
            </a:r>
            <a:r>
              <a:rPr lang="lv-LV" dirty="0" err="1">
                <a:solidFill>
                  <a:srgbClr val="333333"/>
                </a:solidFill>
              </a:rPr>
              <a:t>order</a:t>
            </a:r>
            <a:r>
              <a:rPr lang="lv-LV" dirty="0">
                <a:solidFill>
                  <a:srgbClr val="333333"/>
                </a:solidFill>
              </a:rPr>
              <a:t> to </a:t>
            </a:r>
            <a:r>
              <a:rPr lang="lv-LV" dirty="0" err="1">
                <a:solidFill>
                  <a:srgbClr val="333333"/>
                </a:solidFill>
              </a:rPr>
              <a:t>make</a:t>
            </a:r>
            <a:r>
              <a:rPr lang="lv-LV" dirty="0">
                <a:solidFill>
                  <a:srgbClr val="333333"/>
                </a:solidFill>
              </a:rPr>
              <a:t> propaganda </a:t>
            </a:r>
            <a:r>
              <a:rPr lang="lv-LV" dirty="0" err="1">
                <a:solidFill>
                  <a:srgbClr val="333333"/>
                </a:solidFill>
              </a:rPr>
              <a:t>seem</a:t>
            </a:r>
            <a:r>
              <a:rPr lang="lv-LV" dirty="0">
                <a:solidFill>
                  <a:srgbClr val="333333"/>
                </a:solidFill>
              </a:rPr>
              <a:t> </a:t>
            </a:r>
            <a:r>
              <a:rPr lang="lv-LV" dirty="0" err="1">
                <a:solidFill>
                  <a:srgbClr val="333333"/>
                </a:solidFill>
              </a:rPr>
              <a:t>reasonable</a:t>
            </a:r>
            <a:r>
              <a:rPr lang="lv-LV" dirty="0">
                <a:solidFill>
                  <a:srgbClr val="333333"/>
                </a:solidFill>
              </a:rPr>
              <a:t> </a:t>
            </a:r>
            <a:r>
              <a:rPr lang="lv-LV" dirty="0" err="1">
                <a:solidFill>
                  <a:srgbClr val="333333"/>
                </a:solidFill>
              </a:rPr>
              <a:t>and</a:t>
            </a:r>
            <a:r>
              <a:rPr lang="lv-LV" dirty="0">
                <a:solidFill>
                  <a:srgbClr val="333333"/>
                </a:solidFill>
              </a:rPr>
              <a:t> </a:t>
            </a:r>
            <a:r>
              <a:rPr lang="lv-LV" dirty="0" err="1">
                <a:solidFill>
                  <a:srgbClr val="333333"/>
                </a:solidFill>
              </a:rPr>
              <a:t>worth</a:t>
            </a:r>
            <a:r>
              <a:rPr lang="lv-LV" dirty="0">
                <a:solidFill>
                  <a:srgbClr val="333333"/>
                </a:solidFill>
              </a:rPr>
              <a:t> </a:t>
            </a:r>
            <a:r>
              <a:rPr lang="lv-LV" dirty="0" err="1">
                <a:solidFill>
                  <a:srgbClr val="333333"/>
                </a:solidFill>
              </a:rPr>
              <a:t>paying</a:t>
            </a:r>
            <a:r>
              <a:rPr lang="lv-LV" dirty="0">
                <a:solidFill>
                  <a:srgbClr val="333333"/>
                </a:solidFill>
              </a:rPr>
              <a:t> </a:t>
            </a:r>
            <a:r>
              <a:rPr lang="lv-LV" dirty="0" err="1">
                <a:solidFill>
                  <a:srgbClr val="333333"/>
                </a:solidFill>
              </a:rPr>
              <a:t>attention</a:t>
            </a:r>
            <a:r>
              <a:rPr lang="lv-LV" dirty="0">
                <a:solidFill>
                  <a:srgbClr val="333333"/>
                </a:solidFill>
              </a:rPr>
              <a:t> to – </a:t>
            </a:r>
            <a:r>
              <a:rPr lang="lv-LV" dirty="0" err="1">
                <a:solidFill>
                  <a:srgbClr val="333333"/>
                </a:solidFill>
              </a:rPr>
              <a:t>since</a:t>
            </a:r>
            <a:r>
              <a:rPr lang="lv-LV" dirty="0">
                <a:solidFill>
                  <a:srgbClr val="333333"/>
                </a:solidFill>
              </a:rPr>
              <a:t> </a:t>
            </a:r>
            <a:r>
              <a:rPr lang="lv-LV" dirty="0" err="1">
                <a:solidFill>
                  <a:srgbClr val="333333"/>
                </a:solidFill>
              </a:rPr>
              <a:t>the</a:t>
            </a:r>
            <a:r>
              <a:rPr lang="lv-LV" dirty="0">
                <a:solidFill>
                  <a:srgbClr val="333333"/>
                </a:solidFill>
              </a:rPr>
              <a:t> </a:t>
            </a:r>
            <a:r>
              <a:rPr lang="lv-LV" dirty="0" err="1">
                <a:solidFill>
                  <a:srgbClr val="333333"/>
                </a:solidFill>
              </a:rPr>
              <a:t>country</a:t>
            </a:r>
            <a:r>
              <a:rPr lang="lv-LV" dirty="0">
                <a:solidFill>
                  <a:srgbClr val="333333"/>
                </a:solidFill>
              </a:rPr>
              <a:t> </a:t>
            </a:r>
            <a:r>
              <a:rPr lang="lv-LV" dirty="0" err="1">
                <a:solidFill>
                  <a:srgbClr val="333333"/>
                </a:solidFill>
              </a:rPr>
              <a:t>is</a:t>
            </a:r>
            <a:r>
              <a:rPr lang="lv-LV" dirty="0">
                <a:solidFill>
                  <a:srgbClr val="333333"/>
                </a:solidFill>
              </a:rPr>
              <a:t> </a:t>
            </a:r>
            <a:r>
              <a:rPr lang="lv-LV" dirty="0" err="1">
                <a:solidFill>
                  <a:srgbClr val="333333"/>
                </a:solidFill>
              </a:rPr>
              <a:t>experiencing</a:t>
            </a:r>
            <a:r>
              <a:rPr lang="lv-LV" dirty="0">
                <a:solidFill>
                  <a:srgbClr val="333333"/>
                </a:solidFill>
              </a:rPr>
              <a:t> </a:t>
            </a:r>
            <a:r>
              <a:rPr lang="lv-LV" dirty="0" err="1">
                <a:solidFill>
                  <a:srgbClr val="333333"/>
                </a:solidFill>
              </a:rPr>
              <a:t>high</a:t>
            </a:r>
            <a:r>
              <a:rPr lang="lv-LV" dirty="0">
                <a:solidFill>
                  <a:srgbClr val="333333"/>
                </a:solidFill>
              </a:rPr>
              <a:t> </a:t>
            </a:r>
            <a:r>
              <a:rPr lang="lv-LV" dirty="0" err="1">
                <a:solidFill>
                  <a:srgbClr val="333333"/>
                </a:solidFill>
              </a:rPr>
              <a:t>inflation</a:t>
            </a:r>
            <a:r>
              <a:rPr lang="lv-LV" dirty="0">
                <a:solidFill>
                  <a:srgbClr val="333333"/>
                </a:solidFill>
              </a:rPr>
              <a:t>, it </a:t>
            </a:r>
            <a:r>
              <a:rPr lang="lv-LV" dirty="0" err="1">
                <a:solidFill>
                  <a:srgbClr val="333333"/>
                </a:solidFill>
              </a:rPr>
              <a:t>is</a:t>
            </a:r>
            <a:r>
              <a:rPr lang="lv-LV" dirty="0">
                <a:solidFill>
                  <a:srgbClr val="333333"/>
                </a:solidFill>
              </a:rPr>
              <a:t> </a:t>
            </a:r>
            <a:r>
              <a:rPr lang="lv-LV" dirty="0" err="1">
                <a:solidFill>
                  <a:srgbClr val="333333"/>
                </a:solidFill>
              </a:rPr>
              <a:t>easier</a:t>
            </a:r>
            <a:r>
              <a:rPr lang="lv-LV" dirty="0">
                <a:solidFill>
                  <a:srgbClr val="333333"/>
                </a:solidFill>
              </a:rPr>
              <a:t> to </a:t>
            </a:r>
            <a:r>
              <a:rPr lang="lv-LV" dirty="0" err="1">
                <a:solidFill>
                  <a:srgbClr val="333333"/>
                </a:solidFill>
              </a:rPr>
              <a:t>indetify</a:t>
            </a:r>
            <a:r>
              <a:rPr lang="lv-LV" dirty="0">
                <a:solidFill>
                  <a:srgbClr val="333333"/>
                </a:solidFill>
              </a:rPr>
              <a:t> </a:t>
            </a:r>
            <a:r>
              <a:rPr lang="lv-LV" dirty="0" err="1">
                <a:solidFill>
                  <a:srgbClr val="333333"/>
                </a:solidFill>
              </a:rPr>
              <a:t>with</a:t>
            </a:r>
            <a:r>
              <a:rPr lang="lv-LV" dirty="0">
                <a:solidFill>
                  <a:srgbClr val="333333"/>
                </a:solidFill>
              </a:rPr>
              <a:t> </a:t>
            </a:r>
            <a:r>
              <a:rPr lang="lv-LV" dirty="0" err="1">
                <a:solidFill>
                  <a:srgbClr val="333333"/>
                </a:solidFill>
              </a:rPr>
              <a:t>the</a:t>
            </a:r>
            <a:r>
              <a:rPr lang="lv-LV" dirty="0">
                <a:solidFill>
                  <a:srgbClr val="333333"/>
                </a:solidFill>
              </a:rPr>
              <a:t> </a:t>
            </a:r>
            <a:r>
              <a:rPr lang="lv-LV" dirty="0" err="1">
                <a:solidFill>
                  <a:srgbClr val="333333"/>
                </a:solidFill>
              </a:rPr>
              <a:t>story</a:t>
            </a:r>
            <a:r>
              <a:rPr lang="lv-LV" dirty="0">
                <a:solidFill>
                  <a:srgbClr val="333333"/>
                </a:solidFill>
              </a:rPr>
              <a:t> </a:t>
            </a:r>
            <a:r>
              <a:rPr lang="lv-LV" dirty="0" err="1">
                <a:solidFill>
                  <a:srgbClr val="333333"/>
                </a:solidFill>
              </a:rPr>
              <a:t>and</a:t>
            </a:r>
            <a:r>
              <a:rPr lang="lv-LV" dirty="0">
                <a:solidFill>
                  <a:srgbClr val="333333"/>
                </a:solidFill>
              </a:rPr>
              <a:t> </a:t>
            </a:r>
            <a:r>
              <a:rPr lang="lv-LV" dirty="0" err="1">
                <a:solidFill>
                  <a:srgbClr val="333333"/>
                </a:solidFill>
              </a:rPr>
              <a:t>believe</a:t>
            </a:r>
            <a:r>
              <a:rPr lang="lv-LV" dirty="0">
                <a:solidFill>
                  <a:srgbClr val="333333"/>
                </a:solidFill>
              </a:rPr>
              <a:t> </a:t>
            </a:r>
            <a:r>
              <a:rPr lang="lv-LV" dirty="0" err="1">
                <a:solidFill>
                  <a:srgbClr val="333333"/>
                </a:solidFill>
              </a:rPr>
              <a:t>that</a:t>
            </a:r>
            <a:r>
              <a:rPr lang="lv-LV" dirty="0">
                <a:solidFill>
                  <a:srgbClr val="333333"/>
                </a:solidFill>
              </a:rPr>
              <a:t> </a:t>
            </a:r>
            <a:r>
              <a:rPr lang="lv-LV" dirty="0" err="1">
                <a:solidFill>
                  <a:srgbClr val="333333"/>
                </a:solidFill>
              </a:rPr>
              <a:t>the</a:t>
            </a:r>
            <a:r>
              <a:rPr lang="lv-LV" dirty="0">
                <a:solidFill>
                  <a:srgbClr val="333333"/>
                </a:solidFill>
              </a:rPr>
              <a:t> propaganda </a:t>
            </a:r>
            <a:r>
              <a:rPr lang="lv-LV" dirty="0" err="1">
                <a:solidFill>
                  <a:srgbClr val="333333"/>
                </a:solidFill>
              </a:rPr>
              <a:t>target</a:t>
            </a:r>
            <a:r>
              <a:rPr lang="lv-LV" dirty="0">
                <a:solidFill>
                  <a:srgbClr val="333333"/>
                </a:solidFill>
              </a:rPr>
              <a:t> </a:t>
            </a:r>
            <a:r>
              <a:rPr lang="lv-LV" dirty="0" err="1">
                <a:solidFill>
                  <a:srgbClr val="333333"/>
                </a:solidFill>
              </a:rPr>
              <a:t>is</a:t>
            </a:r>
            <a:r>
              <a:rPr lang="lv-LV" dirty="0">
                <a:solidFill>
                  <a:srgbClr val="333333"/>
                </a:solidFill>
              </a:rPr>
              <a:t> </a:t>
            </a:r>
            <a:r>
              <a:rPr lang="lv-LV" dirty="0" err="1">
                <a:solidFill>
                  <a:srgbClr val="333333"/>
                </a:solidFill>
              </a:rPr>
              <a:t>the</a:t>
            </a:r>
            <a:r>
              <a:rPr lang="lv-LV" dirty="0">
                <a:solidFill>
                  <a:srgbClr val="333333"/>
                </a:solidFill>
              </a:rPr>
              <a:t> </a:t>
            </a:r>
            <a:r>
              <a:rPr lang="lv-LV" dirty="0" err="1">
                <a:solidFill>
                  <a:srgbClr val="333333"/>
                </a:solidFill>
              </a:rPr>
              <a:t>real</a:t>
            </a:r>
            <a:r>
              <a:rPr lang="lv-LV" dirty="0">
                <a:solidFill>
                  <a:srgbClr val="333333"/>
                </a:solidFill>
              </a:rPr>
              <a:t> </a:t>
            </a:r>
            <a:r>
              <a:rPr lang="lv-LV" dirty="0" err="1">
                <a:solidFill>
                  <a:srgbClr val="333333"/>
                </a:solidFill>
              </a:rPr>
              <a:t>scapegoat</a:t>
            </a:r>
            <a:r>
              <a:rPr lang="lv-LV" dirty="0">
                <a:solidFill>
                  <a:srgbClr val="333333"/>
                </a:solidFill>
              </a:rPr>
              <a:t>.</a:t>
            </a:r>
            <a:endParaRPr lang="lv-LV" dirty="0">
              <a:solidFill>
                <a:srgbClr val="333333"/>
              </a:solidFill>
              <a:cs typeface="Calibri"/>
            </a:endParaRPr>
          </a:p>
          <a:p>
            <a:endParaRPr lang="lv-LV" dirty="0">
              <a:solidFill>
                <a:srgbClr val="333333"/>
              </a:solidFill>
              <a:cs typeface="Calibri"/>
            </a:endParaRPr>
          </a:p>
          <a:p>
            <a:r>
              <a:rPr lang="lv-LV" dirty="0">
                <a:solidFill>
                  <a:srgbClr val="333333"/>
                </a:solidFill>
              </a:rPr>
              <a:t>https://web.archive.org/web/20230511163716/www.rubaltic.ru/article/ekonomika-i-biznes/20230407-zatyanut-poyasa-latviya-sponsiruet-vsu-v-usloviyakh-gigantskogo-defitsita-byudzheta/ </a:t>
            </a:r>
            <a:endParaRPr lang="en-US">
              <a:solidFill>
                <a:srgbClr val="000000"/>
              </a:solidFill>
            </a:endParaRPr>
          </a:p>
          <a:p>
            <a:r>
              <a:rPr lang="lv-LV" dirty="0">
                <a:solidFill>
                  <a:srgbClr val="333333"/>
                </a:solidFill>
              </a:rPr>
              <a:t>https://web.archive.org/web/20230424165752/baltnews.com/V_Latvii/20230424/1025943469/Meditsina-prikazala-dolgo-zhit-appetity-NATO-pokhoronili-sferu-zdravookhraneniya-Latvii.html </a:t>
            </a:r>
            <a:endParaRPr lang="en-US">
              <a:cs typeface="Calibri"/>
            </a:endParaRPr>
          </a:p>
        </p:txBody>
      </p:sp>
      <p:sp>
        <p:nvSpPr>
          <p:cNvPr id="555" name="Google Shape;555;g157d7739650_0_8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416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57d7739650_0_82: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r>
              <a:rPr lang="en-US" dirty="0"/>
              <a:t>The next large group of messages is about Russia – on the one hand it is depicted as powerful and threatening, but on the other – as the actual victim.</a:t>
            </a:r>
            <a:endParaRPr lang="en-US" dirty="0">
              <a:cs typeface="Calibri"/>
            </a:endParaRPr>
          </a:p>
          <a:p>
            <a:r>
              <a:rPr lang="en-US" dirty="0"/>
              <a:t>For many years, Kremlin propaganda has been using its nuclear capabilities as a fearmongering tactic to push the idea that Western countries are provoking escalation to World War III through their support for Ukraine. State propaganda TV shows in Russia regularly discuss the looming potential for World War III and the weaponry Russia </a:t>
            </a:r>
            <a:r>
              <a:rPr lang="en-US"/>
              <a:t>possesses</a:t>
            </a:r>
            <a:r>
              <a:rPr lang="en-US" dirty="0"/>
              <a:t>.</a:t>
            </a:r>
            <a:endParaRPr lang="en-US" dirty="0">
              <a:cs typeface="Calibri"/>
            </a:endParaRPr>
          </a:p>
          <a:p>
            <a:endParaRPr lang="en-US" dirty="0">
              <a:cs typeface="Calibri"/>
            </a:endParaRPr>
          </a:p>
          <a:p>
            <a:r>
              <a:rPr lang="en-US" dirty="0"/>
              <a:t>https://www.reuters.com/article/ukraine-crisis-russia-kiselyov-idUSL6N0MD0P920140316</a:t>
            </a:r>
            <a:endParaRPr lang="en-US">
              <a:cs typeface="Calibri"/>
            </a:endParaRPr>
          </a:p>
          <a:p>
            <a:r>
              <a:rPr lang="en-US" dirty="0"/>
              <a:t>https://archive.ph/MYFRg </a:t>
            </a:r>
            <a:endParaRPr lang="en-US"/>
          </a:p>
          <a:p>
            <a:r>
              <a:rPr lang="en-US" dirty="0"/>
              <a:t>https://web.archive.org/web/20230817161702/www.baltnews.com/nato-v-pribaltike/20230108/1025809277/Pribaltika--odnorazovyy-material-kotoryy-nuzhen-Zapadu-chtoby-obeskrovit-Rossiyu.html </a:t>
            </a:r>
            <a:endParaRPr lang="en-US" dirty="0">
              <a:cs typeface="Calibri"/>
            </a:endParaRPr>
          </a:p>
        </p:txBody>
      </p:sp>
      <p:sp>
        <p:nvSpPr>
          <p:cNvPr id="555" name="Google Shape;555;g157d7739650_0_8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8551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57d7739650_0_82: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r>
              <a:rPr lang="en-US" dirty="0"/>
              <a:t>By emphasizing the victimization of Russians abroad, the Kremlin attempts to shift attention from atrocities in Ukraine, reversing the moral paradigm to one where the West, and implicitly Ukraine, are the aggressors. Kremlin propagandists present Western governments, schools, banks, and health institutions as actors that discriminate against Russians. Debunked claims included that the University Hospital of Munich (LMU) no longer wants to treat Russian citizens, that Deutsche Bank and Postbank sanctioned all their Russian clients, or even that Russian children were kicked out of German schools. These fakes target Germany specifically due to the large amount (around 2.5-3 million) of Russian immigrants living in the country, many of whom have limited German language skills.</a:t>
            </a:r>
            <a:endParaRPr lang="en-US" dirty="0">
              <a:cs typeface="Calibri"/>
            </a:endParaRPr>
          </a:p>
          <a:p>
            <a:endParaRPr lang="en-US" dirty="0">
              <a:cs typeface="Calibri"/>
            </a:endParaRPr>
          </a:p>
          <a:p>
            <a:r>
              <a:rPr lang="en-US" dirty="0"/>
              <a:t>https://correctiv.org/faktencheck/2022/03/07/doch-das-klinikum-muenchen-behandelt-russische-patienten/ </a:t>
            </a:r>
            <a:endParaRPr lang="en-US" dirty="0">
              <a:cs typeface="Calibri"/>
            </a:endParaRPr>
          </a:p>
        </p:txBody>
      </p:sp>
      <p:sp>
        <p:nvSpPr>
          <p:cNvPr id="555" name="Google Shape;555;g157d7739650_0_8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6563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a:t>We</a:t>
            </a:r>
            <a:r>
              <a:rPr lang="lv-LV" dirty="0"/>
              <a:t> </a:t>
            </a:r>
            <a:r>
              <a:rPr lang="lv-LV" dirty="0" err="1"/>
              <a:t>also</a:t>
            </a:r>
            <a:r>
              <a:rPr lang="lv-LV" dirty="0"/>
              <a:t> </a:t>
            </a:r>
            <a:r>
              <a:rPr lang="lv-LV" dirty="0" err="1"/>
              <a:t>want</a:t>
            </a:r>
            <a:r>
              <a:rPr lang="lv-LV" dirty="0"/>
              <a:t> to </a:t>
            </a:r>
            <a:r>
              <a:rPr lang="lv-LV" dirty="0" err="1"/>
              <a:t>eave</a:t>
            </a:r>
            <a:r>
              <a:rPr lang="lv-LV" dirty="0"/>
              <a:t> </a:t>
            </a:r>
            <a:r>
              <a:rPr lang="lv-LV" dirty="0" err="1"/>
              <a:t>you</a:t>
            </a:r>
            <a:r>
              <a:rPr lang="lv-LV" dirty="0"/>
              <a:t> </a:t>
            </a:r>
            <a:r>
              <a:rPr lang="lv-LV" dirty="0" err="1"/>
              <a:t>with</a:t>
            </a:r>
            <a:r>
              <a:rPr lang="lv-LV" dirty="0"/>
              <a:t> </a:t>
            </a:r>
            <a:r>
              <a:rPr lang="lv-LV" dirty="0" err="1"/>
              <a:t>some</a:t>
            </a:r>
            <a:r>
              <a:rPr lang="lv-LV" dirty="0"/>
              <a:t> </a:t>
            </a:r>
            <a:r>
              <a:rPr lang="lv-LV" dirty="0" err="1"/>
              <a:t>practical</a:t>
            </a:r>
            <a:r>
              <a:rPr lang="lv-LV" dirty="0"/>
              <a:t> tips, </a:t>
            </a:r>
            <a:r>
              <a:rPr lang="lv-LV" dirty="0" err="1"/>
              <a:t>not</a:t>
            </a:r>
            <a:r>
              <a:rPr lang="lv-LV" dirty="0"/>
              <a:t> just </a:t>
            </a:r>
            <a:r>
              <a:rPr lang="lv-LV" dirty="0" err="1"/>
              <a:t>information</a:t>
            </a:r>
            <a:r>
              <a:rPr lang="lv-LV" dirty="0"/>
              <a:t> </a:t>
            </a:r>
            <a:r>
              <a:rPr lang="lv-LV" dirty="0" err="1"/>
              <a:t>that</a:t>
            </a:r>
            <a:r>
              <a:rPr lang="lv-LV" dirty="0"/>
              <a:t> </a:t>
            </a:r>
            <a:r>
              <a:rPr lang="lv-LV" dirty="0" err="1"/>
              <a:t>there</a:t>
            </a:r>
            <a:r>
              <a:rPr lang="lv-LV" dirty="0"/>
              <a:t> </a:t>
            </a:r>
            <a:r>
              <a:rPr lang="lv-LV" dirty="0" err="1"/>
              <a:t>is</a:t>
            </a:r>
            <a:r>
              <a:rPr lang="lv-LV" dirty="0"/>
              <a:t> a </a:t>
            </a:r>
            <a:r>
              <a:rPr lang="lv-LV" dirty="0" err="1"/>
              <a:t>lot</a:t>
            </a:r>
            <a:r>
              <a:rPr lang="lv-LV" dirty="0"/>
              <a:t> </a:t>
            </a:r>
            <a:r>
              <a:rPr lang="lv-LV" dirty="0" err="1"/>
              <a:t>of</a:t>
            </a:r>
            <a:r>
              <a:rPr lang="lv-LV" dirty="0"/>
              <a:t> </a:t>
            </a:r>
            <a:r>
              <a:rPr lang="lv-LV" dirty="0" err="1"/>
              <a:t>falsehoods</a:t>
            </a:r>
            <a:r>
              <a:rPr lang="lv-LV" dirty="0"/>
              <a:t> </a:t>
            </a:r>
            <a:r>
              <a:rPr lang="lv-LV" dirty="0" err="1"/>
              <a:t>out</a:t>
            </a:r>
            <a:r>
              <a:rPr lang="lv-LV" dirty="0"/>
              <a:t> </a:t>
            </a:r>
            <a:r>
              <a:rPr lang="lv-LV" dirty="0" err="1"/>
              <a:t>there</a:t>
            </a:r>
            <a:r>
              <a:rPr lang="lv-LV" dirty="0"/>
              <a:t>. </a:t>
            </a:r>
            <a:r>
              <a:rPr lang="lv-LV" dirty="0" err="1"/>
              <a:t>Here</a:t>
            </a:r>
            <a:r>
              <a:rPr lang="lv-LV" dirty="0"/>
              <a:t> </a:t>
            </a:r>
            <a:r>
              <a:rPr lang="lv-LV" dirty="0" err="1"/>
              <a:t>are</a:t>
            </a:r>
            <a:r>
              <a:rPr lang="lv-LV" dirty="0"/>
              <a:t> </a:t>
            </a:r>
            <a:r>
              <a:rPr lang="lv-LV" dirty="0" err="1"/>
              <a:t>some</a:t>
            </a:r>
            <a:r>
              <a:rPr lang="lv-LV" dirty="0"/>
              <a:t> </a:t>
            </a:r>
            <a:r>
              <a:rPr lang="lv-LV" dirty="0" err="1"/>
              <a:t>questions</a:t>
            </a:r>
            <a:r>
              <a:rPr lang="lv-LV" dirty="0"/>
              <a:t> to </a:t>
            </a:r>
            <a:r>
              <a:rPr lang="lv-LV" dirty="0" err="1"/>
              <a:t>ask</a:t>
            </a:r>
            <a:r>
              <a:rPr lang="lv-LV" dirty="0"/>
              <a:t> </a:t>
            </a:r>
            <a:r>
              <a:rPr lang="lv-LV" dirty="0" err="1"/>
              <a:t>yourself</a:t>
            </a:r>
            <a:r>
              <a:rPr lang="lv-LV" dirty="0"/>
              <a:t> to </a:t>
            </a:r>
            <a:r>
              <a:rPr lang="lv-LV" dirty="0" err="1"/>
              <a:t>check</a:t>
            </a:r>
            <a:r>
              <a:rPr lang="lv-LV" dirty="0"/>
              <a:t> </a:t>
            </a:r>
            <a:r>
              <a:rPr lang="lv-LV" dirty="0" err="1"/>
              <a:t>information</a:t>
            </a:r>
            <a:r>
              <a:rPr lang="lv-LV" dirty="0"/>
              <a:t>.</a:t>
            </a:r>
          </a:p>
          <a:p>
            <a:endParaRPr lang="lv-LV"/>
          </a:p>
          <a:p>
            <a:pPr algn="l">
              <a:buFont typeface="+mj-lt"/>
              <a:buAutoNum type="arabicPeriod"/>
            </a:pPr>
            <a:r>
              <a:rPr lang="en-US" sz="1200" b="1" i="0" dirty="0">
                <a:solidFill>
                  <a:srgbClr val="212529"/>
                </a:solidFill>
                <a:effectLst/>
                <a:latin typeface="Montserrat"/>
              </a:rPr>
              <a:t>Who made the claim? Do they have the expertise and information to know that? </a:t>
            </a:r>
            <a:endParaRPr lang="lv-LV" sz="1200" b="0" i="0" dirty="0">
              <a:solidFill>
                <a:srgbClr val="212529"/>
              </a:solidFill>
              <a:effectLst/>
              <a:latin typeface="Montserrat"/>
            </a:endParaRPr>
          </a:p>
          <a:p>
            <a:pPr algn="l"/>
            <a:r>
              <a:rPr lang="lv-LV" sz="1200" dirty="0">
                <a:solidFill>
                  <a:srgbClr val="212529"/>
                </a:solidFill>
                <a:latin typeface="Montserrat"/>
              </a:rPr>
              <a:t>Google </a:t>
            </a:r>
            <a:r>
              <a:rPr lang="lv-LV" sz="1200" dirty="0" err="1">
                <a:solidFill>
                  <a:srgbClr val="212529"/>
                </a:solidFill>
                <a:latin typeface="Montserrat"/>
              </a:rPr>
              <a:t>the</a:t>
            </a:r>
            <a:r>
              <a:rPr lang="lv-LV" sz="1200" dirty="0">
                <a:solidFill>
                  <a:srgbClr val="212529"/>
                </a:solidFill>
                <a:latin typeface="Montserrat"/>
              </a:rPr>
              <a:t> </a:t>
            </a:r>
            <a:r>
              <a:rPr lang="lv-LV" sz="1200" dirty="0" err="1">
                <a:solidFill>
                  <a:srgbClr val="212529"/>
                </a:solidFill>
                <a:latin typeface="Montserrat"/>
              </a:rPr>
              <a:t>author</a:t>
            </a:r>
            <a:r>
              <a:rPr lang="lv-LV" sz="1200" dirty="0">
                <a:solidFill>
                  <a:srgbClr val="212529"/>
                </a:solidFill>
                <a:latin typeface="Montserrat"/>
              </a:rPr>
              <a:t> </a:t>
            </a:r>
            <a:r>
              <a:rPr lang="lv-LV" sz="1200" dirty="0" err="1">
                <a:solidFill>
                  <a:srgbClr val="212529"/>
                </a:solidFill>
                <a:latin typeface="Montserrat"/>
              </a:rPr>
              <a:t>of</a:t>
            </a:r>
            <a:r>
              <a:rPr lang="lv-LV" sz="1200" dirty="0">
                <a:solidFill>
                  <a:srgbClr val="212529"/>
                </a:solidFill>
                <a:latin typeface="Montserrat"/>
              </a:rPr>
              <a:t> </a:t>
            </a:r>
            <a:r>
              <a:rPr lang="lv-LV" sz="1200" dirty="0" err="1">
                <a:solidFill>
                  <a:srgbClr val="212529"/>
                </a:solidFill>
                <a:latin typeface="Montserrat"/>
              </a:rPr>
              <a:t>the</a:t>
            </a:r>
            <a:r>
              <a:rPr lang="lv-LV" sz="1200" dirty="0">
                <a:solidFill>
                  <a:srgbClr val="212529"/>
                </a:solidFill>
                <a:latin typeface="Montserrat"/>
              </a:rPr>
              <a:t> </a:t>
            </a:r>
            <a:r>
              <a:rPr lang="lv-LV" sz="1200" dirty="0" err="1">
                <a:solidFill>
                  <a:srgbClr val="212529"/>
                </a:solidFill>
                <a:latin typeface="Montserrat"/>
              </a:rPr>
              <a:t>claim</a:t>
            </a:r>
            <a:r>
              <a:rPr lang="lv-LV" sz="1200" dirty="0">
                <a:solidFill>
                  <a:srgbClr val="212529"/>
                </a:solidFill>
                <a:latin typeface="Montserrat"/>
              </a:rPr>
              <a:t>, </a:t>
            </a:r>
            <a:r>
              <a:rPr lang="lv-LV" sz="1200" dirty="0" err="1">
                <a:solidFill>
                  <a:srgbClr val="212529"/>
                </a:solidFill>
                <a:latin typeface="Montserrat"/>
              </a:rPr>
              <a:t>the</a:t>
            </a:r>
            <a:r>
              <a:rPr lang="lv-LV" sz="1200" dirty="0">
                <a:solidFill>
                  <a:srgbClr val="212529"/>
                </a:solidFill>
                <a:latin typeface="Montserrat"/>
              </a:rPr>
              <a:t> </a:t>
            </a:r>
            <a:r>
              <a:rPr lang="lv-LV" sz="1200" dirty="0" err="1">
                <a:solidFill>
                  <a:srgbClr val="212529"/>
                </a:solidFill>
                <a:latin typeface="Montserrat"/>
              </a:rPr>
              <a:t>organization</a:t>
            </a:r>
            <a:r>
              <a:rPr lang="lv-LV" sz="1200" dirty="0">
                <a:solidFill>
                  <a:srgbClr val="212529"/>
                </a:solidFill>
                <a:latin typeface="Montserrat"/>
              </a:rPr>
              <a:t> </a:t>
            </a:r>
            <a:r>
              <a:rPr lang="lv-LV" sz="1200" dirty="0" err="1">
                <a:solidFill>
                  <a:srgbClr val="212529"/>
                </a:solidFill>
                <a:latin typeface="Montserrat"/>
              </a:rPr>
              <a:t>and</a:t>
            </a:r>
            <a:r>
              <a:rPr lang="lv-LV" sz="1200" dirty="0">
                <a:solidFill>
                  <a:srgbClr val="212529"/>
                </a:solidFill>
                <a:latin typeface="Montserrat"/>
              </a:rPr>
              <a:t> </a:t>
            </a:r>
            <a:r>
              <a:rPr lang="lv-LV" sz="1200" dirty="0" err="1">
                <a:solidFill>
                  <a:srgbClr val="212529"/>
                </a:solidFill>
                <a:latin typeface="Montserrat"/>
              </a:rPr>
              <a:t>the</a:t>
            </a:r>
            <a:r>
              <a:rPr lang="lv-LV" sz="1200" dirty="0">
                <a:solidFill>
                  <a:srgbClr val="212529"/>
                </a:solidFill>
                <a:latin typeface="Montserrat"/>
              </a:rPr>
              <a:t> </a:t>
            </a:r>
            <a:r>
              <a:rPr lang="lv-LV" sz="1200" dirty="0" err="1">
                <a:solidFill>
                  <a:srgbClr val="212529"/>
                </a:solidFill>
                <a:latin typeface="Montserrat"/>
              </a:rPr>
              <a:t>media</a:t>
            </a:r>
            <a:r>
              <a:rPr lang="lv-LV" sz="1200" dirty="0">
                <a:solidFill>
                  <a:srgbClr val="212529"/>
                </a:solidFill>
                <a:latin typeface="Montserrat"/>
              </a:rPr>
              <a:t> </a:t>
            </a:r>
            <a:r>
              <a:rPr lang="lv-LV" sz="1200" dirty="0" err="1">
                <a:solidFill>
                  <a:srgbClr val="212529"/>
                </a:solidFill>
                <a:latin typeface="Montserrat"/>
              </a:rPr>
              <a:t>outlet</a:t>
            </a:r>
            <a:r>
              <a:rPr lang="lv-LV" sz="1200" dirty="0">
                <a:solidFill>
                  <a:srgbClr val="212529"/>
                </a:solidFill>
                <a:latin typeface="Montserrat"/>
              </a:rPr>
              <a:t>. </a:t>
            </a:r>
            <a:r>
              <a:rPr lang="lv-LV" sz="1200" dirty="0" err="1">
                <a:solidFill>
                  <a:srgbClr val="212529"/>
                </a:solidFill>
                <a:latin typeface="Montserrat"/>
              </a:rPr>
              <a:t>Who</a:t>
            </a:r>
            <a:r>
              <a:rPr lang="lv-LV" sz="1200" dirty="0">
                <a:solidFill>
                  <a:srgbClr val="212529"/>
                </a:solidFill>
                <a:latin typeface="Montserrat"/>
              </a:rPr>
              <a:t> </a:t>
            </a:r>
            <a:r>
              <a:rPr lang="lv-LV" sz="1200" dirty="0" err="1">
                <a:solidFill>
                  <a:srgbClr val="212529"/>
                </a:solidFill>
                <a:latin typeface="Montserrat"/>
              </a:rPr>
              <a:t>are</a:t>
            </a:r>
            <a:r>
              <a:rPr lang="lv-LV" sz="1200" dirty="0">
                <a:solidFill>
                  <a:srgbClr val="212529"/>
                </a:solidFill>
                <a:latin typeface="Montserrat"/>
              </a:rPr>
              <a:t> </a:t>
            </a:r>
            <a:r>
              <a:rPr lang="lv-LV" sz="1200" dirty="0" err="1">
                <a:solidFill>
                  <a:srgbClr val="212529"/>
                </a:solidFill>
                <a:latin typeface="Montserrat"/>
              </a:rPr>
              <a:t>they</a:t>
            </a:r>
            <a:r>
              <a:rPr lang="lv-LV" sz="1200" dirty="0">
                <a:solidFill>
                  <a:srgbClr val="212529"/>
                </a:solidFill>
                <a:latin typeface="Montserrat"/>
              </a:rPr>
              <a:t>? Do </a:t>
            </a:r>
            <a:r>
              <a:rPr lang="lv-LV" sz="1200" dirty="0" err="1">
                <a:solidFill>
                  <a:srgbClr val="212529"/>
                </a:solidFill>
                <a:latin typeface="Montserrat"/>
              </a:rPr>
              <a:t>they</a:t>
            </a:r>
            <a:r>
              <a:rPr lang="lv-LV" sz="1200" dirty="0">
                <a:solidFill>
                  <a:srgbClr val="212529"/>
                </a:solidFill>
                <a:latin typeface="Montserrat"/>
              </a:rPr>
              <a:t> </a:t>
            </a:r>
            <a:r>
              <a:rPr lang="lv-LV" sz="1200" dirty="0" err="1">
                <a:solidFill>
                  <a:srgbClr val="212529"/>
                </a:solidFill>
                <a:latin typeface="Montserrat"/>
              </a:rPr>
              <a:t>have</a:t>
            </a:r>
            <a:r>
              <a:rPr lang="lv-LV" sz="1200" dirty="0">
                <a:solidFill>
                  <a:srgbClr val="212529"/>
                </a:solidFill>
                <a:latin typeface="Montserrat"/>
              </a:rPr>
              <a:t> a </a:t>
            </a:r>
            <a:r>
              <a:rPr lang="lv-LV" sz="1200" dirty="0" err="1">
                <a:solidFill>
                  <a:srgbClr val="212529"/>
                </a:solidFill>
                <a:latin typeface="Montserrat"/>
              </a:rPr>
              <a:t>good</a:t>
            </a:r>
            <a:r>
              <a:rPr lang="lv-LV" sz="1200" dirty="0">
                <a:solidFill>
                  <a:srgbClr val="212529"/>
                </a:solidFill>
                <a:latin typeface="Montserrat"/>
              </a:rPr>
              <a:t> </a:t>
            </a:r>
            <a:r>
              <a:rPr lang="lv-LV" sz="1200" dirty="0" err="1">
                <a:solidFill>
                  <a:srgbClr val="212529"/>
                </a:solidFill>
                <a:latin typeface="Montserrat"/>
              </a:rPr>
              <a:t>reputation</a:t>
            </a:r>
            <a:r>
              <a:rPr lang="lv-LV" sz="1200" dirty="0">
                <a:solidFill>
                  <a:srgbClr val="212529"/>
                </a:solidFill>
                <a:latin typeface="Montserrat"/>
              </a:rPr>
              <a:t>? Do a </a:t>
            </a:r>
            <a:r>
              <a:rPr lang="lv-LV" sz="1200" dirty="0" err="1">
                <a:solidFill>
                  <a:srgbClr val="212529"/>
                </a:solidFill>
                <a:latin typeface="Montserrat"/>
              </a:rPr>
              <a:t>little</a:t>
            </a:r>
            <a:r>
              <a:rPr lang="lv-LV" sz="1200" dirty="0">
                <a:solidFill>
                  <a:srgbClr val="212529"/>
                </a:solidFill>
                <a:latin typeface="Montserrat"/>
              </a:rPr>
              <a:t> </a:t>
            </a:r>
            <a:r>
              <a:rPr lang="lv-LV" sz="1200" dirty="0" err="1">
                <a:solidFill>
                  <a:srgbClr val="212529"/>
                </a:solidFill>
                <a:latin typeface="Montserrat"/>
              </a:rPr>
              <a:t>investigation</a:t>
            </a:r>
            <a:r>
              <a:rPr lang="lv-LV" sz="1200" dirty="0">
                <a:solidFill>
                  <a:srgbClr val="212529"/>
                </a:solidFill>
                <a:latin typeface="Montserrat"/>
              </a:rPr>
              <a:t> </a:t>
            </a:r>
            <a:r>
              <a:rPr lang="lv-LV" sz="1200" dirty="0" err="1">
                <a:solidFill>
                  <a:srgbClr val="212529"/>
                </a:solidFill>
                <a:latin typeface="Montserrat"/>
              </a:rPr>
              <a:t>on</a:t>
            </a:r>
            <a:r>
              <a:rPr lang="lv-LV" sz="1200" dirty="0">
                <a:solidFill>
                  <a:srgbClr val="212529"/>
                </a:solidFill>
                <a:latin typeface="Montserrat"/>
              </a:rPr>
              <a:t> </a:t>
            </a:r>
            <a:r>
              <a:rPr lang="lv-LV" sz="1200" dirty="0" err="1">
                <a:solidFill>
                  <a:srgbClr val="212529"/>
                </a:solidFill>
                <a:latin typeface="Montserrat"/>
              </a:rPr>
              <a:t>their</a:t>
            </a:r>
            <a:r>
              <a:rPr lang="lv-LV" sz="1200" dirty="0">
                <a:solidFill>
                  <a:srgbClr val="212529"/>
                </a:solidFill>
                <a:latin typeface="Montserrat"/>
              </a:rPr>
              <a:t> </a:t>
            </a:r>
            <a:r>
              <a:rPr lang="lv-LV" sz="1200" dirty="0" err="1">
                <a:solidFill>
                  <a:srgbClr val="212529"/>
                </a:solidFill>
                <a:latin typeface="Montserrat"/>
              </a:rPr>
              <a:t>background</a:t>
            </a:r>
            <a:r>
              <a:rPr lang="lv-LV" sz="1200" dirty="0">
                <a:solidFill>
                  <a:srgbClr val="212529"/>
                </a:solidFill>
                <a:latin typeface="Montserrat"/>
              </a:rPr>
              <a:t>!</a:t>
            </a:r>
            <a:endParaRPr lang="lv-LV" sz="1200" b="0" i="0" dirty="0">
              <a:solidFill>
                <a:srgbClr val="212529"/>
              </a:solidFill>
              <a:effectLst/>
              <a:latin typeface="Montserrat"/>
            </a:endParaRPr>
          </a:p>
          <a:p>
            <a:pPr algn="l"/>
            <a:endParaRPr lang="en-US" sz="1200" b="0" i="0">
              <a:solidFill>
                <a:srgbClr val="212529"/>
              </a:solidFill>
              <a:effectLst/>
              <a:latin typeface="Montserrat" panose="00000500000000000000" pitchFamily="2" charset="0"/>
            </a:endParaRPr>
          </a:p>
          <a:p>
            <a:pPr algn="l">
              <a:buFont typeface="+mj-lt"/>
              <a:buAutoNum type="arabicPeriod" startAt="2"/>
            </a:pPr>
            <a:r>
              <a:rPr lang="en-US" sz="1200" b="1" i="0" dirty="0">
                <a:solidFill>
                  <a:srgbClr val="212529"/>
                </a:solidFill>
                <a:effectLst/>
                <a:latin typeface="Montserrat"/>
              </a:rPr>
              <a:t>What evidence and sources did they provide to back up their claim? Does the source actually say what they claim it does? </a:t>
            </a:r>
            <a:endParaRPr lang="lv-LV" sz="1200" b="1" i="0" dirty="0">
              <a:solidFill>
                <a:srgbClr val="212529"/>
              </a:solidFill>
              <a:effectLst/>
              <a:latin typeface="Montserrat"/>
            </a:endParaRPr>
          </a:p>
          <a:p>
            <a:pPr algn="l"/>
            <a:r>
              <a:rPr lang="lv-LV" sz="1200" dirty="0" err="1">
                <a:solidFill>
                  <a:srgbClr val="212529"/>
                </a:solidFill>
                <a:latin typeface="Montserrat"/>
              </a:rPr>
              <a:t>If</a:t>
            </a:r>
            <a:r>
              <a:rPr lang="lv-LV" sz="1200" dirty="0">
                <a:solidFill>
                  <a:srgbClr val="212529"/>
                </a:solidFill>
                <a:latin typeface="Montserrat"/>
              </a:rPr>
              <a:t> </a:t>
            </a:r>
            <a:r>
              <a:rPr lang="lv-LV" sz="1200" dirty="0" err="1">
                <a:solidFill>
                  <a:srgbClr val="212529"/>
                </a:solidFill>
                <a:latin typeface="Montserrat"/>
              </a:rPr>
              <a:t>there</a:t>
            </a:r>
            <a:r>
              <a:rPr lang="lv-LV" sz="1200" dirty="0">
                <a:solidFill>
                  <a:srgbClr val="212529"/>
                </a:solidFill>
                <a:latin typeface="Montserrat"/>
              </a:rPr>
              <a:t> </a:t>
            </a:r>
            <a:r>
              <a:rPr lang="lv-LV" sz="1200" dirty="0" err="1">
                <a:solidFill>
                  <a:srgbClr val="212529"/>
                </a:solidFill>
                <a:latin typeface="Montserrat"/>
              </a:rPr>
              <a:t>is</a:t>
            </a:r>
            <a:r>
              <a:rPr lang="lv-LV" sz="1200" dirty="0">
                <a:solidFill>
                  <a:srgbClr val="212529"/>
                </a:solidFill>
                <a:latin typeface="Montserrat"/>
              </a:rPr>
              <a:t> no </a:t>
            </a:r>
            <a:r>
              <a:rPr lang="lv-LV" sz="1200" dirty="0" err="1">
                <a:solidFill>
                  <a:srgbClr val="212529"/>
                </a:solidFill>
                <a:latin typeface="Montserrat"/>
              </a:rPr>
              <a:t>source</a:t>
            </a:r>
            <a:r>
              <a:rPr lang="lv-LV" sz="1200" dirty="0">
                <a:solidFill>
                  <a:srgbClr val="212529"/>
                </a:solidFill>
                <a:latin typeface="Montserrat"/>
              </a:rPr>
              <a:t> </a:t>
            </a:r>
            <a:r>
              <a:rPr lang="lv-LV" sz="1200" dirty="0" err="1">
                <a:solidFill>
                  <a:srgbClr val="212529"/>
                </a:solidFill>
                <a:latin typeface="Montserrat"/>
              </a:rPr>
              <a:t>for</a:t>
            </a:r>
            <a:r>
              <a:rPr lang="lv-LV" sz="1200" dirty="0">
                <a:solidFill>
                  <a:srgbClr val="212529"/>
                </a:solidFill>
                <a:latin typeface="Montserrat"/>
              </a:rPr>
              <a:t> </a:t>
            </a:r>
            <a:r>
              <a:rPr lang="lv-LV" sz="1200" dirty="0" err="1">
                <a:solidFill>
                  <a:srgbClr val="212529"/>
                </a:solidFill>
                <a:latin typeface="Montserrat"/>
              </a:rPr>
              <a:t>the</a:t>
            </a:r>
            <a:r>
              <a:rPr lang="lv-LV" sz="1200" dirty="0">
                <a:solidFill>
                  <a:srgbClr val="212529"/>
                </a:solidFill>
                <a:latin typeface="Montserrat"/>
              </a:rPr>
              <a:t> </a:t>
            </a:r>
            <a:r>
              <a:rPr lang="lv-LV" sz="1200" dirty="0" err="1">
                <a:solidFill>
                  <a:srgbClr val="212529"/>
                </a:solidFill>
                <a:latin typeface="Montserrat"/>
              </a:rPr>
              <a:t>claims</a:t>
            </a:r>
            <a:r>
              <a:rPr lang="lv-LV" sz="1200" dirty="0">
                <a:solidFill>
                  <a:srgbClr val="212529"/>
                </a:solidFill>
                <a:latin typeface="Montserrat"/>
              </a:rPr>
              <a:t>, it </a:t>
            </a:r>
            <a:r>
              <a:rPr lang="lv-LV" sz="1200" dirty="0" err="1">
                <a:solidFill>
                  <a:srgbClr val="212529"/>
                </a:solidFill>
                <a:latin typeface="Montserrat"/>
              </a:rPr>
              <a:t>is</a:t>
            </a:r>
            <a:r>
              <a:rPr lang="lv-LV" sz="1200" dirty="0">
                <a:solidFill>
                  <a:srgbClr val="212529"/>
                </a:solidFill>
                <a:latin typeface="Montserrat"/>
              </a:rPr>
              <a:t> a </a:t>
            </a:r>
            <a:r>
              <a:rPr lang="lv-LV" sz="1200" dirty="0" err="1">
                <a:solidFill>
                  <a:srgbClr val="212529"/>
                </a:solidFill>
                <a:latin typeface="Montserrat"/>
              </a:rPr>
              <a:t>red</a:t>
            </a:r>
            <a:r>
              <a:rPr lang="lv-LV" sz="1200" dirty="0">
                <a:solidFill>
                  <a:srgbClr val="212529"/>
                </a:solidFill>
                <a:latin typeface="Montserrat"/>
              </a:rPr>
              <a:t> </a:t>
            </a:r>
            <a:r>
              <a:rPr lang="lv-LV" sz="1200" dirty="0" err="1">
                <a:solidFill>
                  <a:srgbClr val="212529"/>
                </a:solidFill>
                <a:latin typeface="Montserrat"/>
              </a:rPr>
              <a:t>flag</a:t>
            </a:r>
            <a:r>
              <a:rPr lang="lv-LV" sz="1200" dirty="0">
                <a:solidFill>
                  <a:srgbClr val="212529"/>
                </a:solidFill>
                <a:latin typeface="Montserrat"/>
              </a:rPr>
              <a:t>! </a:t>
            </a:r>
            <a:r>
              <a:rPr lang="lv-LV" sz="1200" dirty="0" err="1">
                <a:solidFill>
                  <a:srgbClr val="212529"/>
                </a:solidFill>
                <a:latin typeface="Montserrat"/>
              </a:rPr>
              <a:t>If</a:t>
            </a:r>
            <a:r>
              <a:rPr lang="lv-LV" sz="1200" dirty="0">
                <a:solidFill>
                  <a:srgbClr val="212529"/>
                </a:solidFill>
                <a:latin typeface="Montserrat"/>
              </a:rPr>
              <a:t> </a:t>
            </a:r>
            <a:r>
              <a:rPr lang="lv-LV" sz="1200" dirty="0" err="1">
                <a:solidFill>
                  <a:srgbClr val="212529"/>
                </a:solidFill>
                <a:latin typeface="Montserrat"/>
              </a:rPr>
              <a:t>the</a:t>
            </a:r>
            <a:r>
              <a:rPr lang="lv-LV" sz="1200" dirty="0">
                <a:solidFill>
                  <a:srgbClr val="212529"/>
                </a:solidFill>
                <a:latin typeface="Montserrat"/>
              </a:rPr>
              <a:t> </a:t>
            </a:r>
            <a:r>
              <a:rPr lang="lv-LV" sz="1200" dirty="0" err="1">
                <a:solidFill>
                  <a:srgbClr val="212529"/>
                </a:solidFill>
                <a:latin typeface="Montserrat"/>
              </a:rPr>
              <a:t>source</a:t>
            </a:r>
            <a:r>
              <a:rPr lang="lv-LV" sz="1200" dirty="0">
                <a:solidFill>
                  <a:srgbClr val="212529"/>
                </a:solidFill>
                <a:latin typeface="Montserrat"/>
              </a:rPr>
              <a:t> </a:t>
            </a:r>
            <a:r>
              <a:rPr lang="lv-LV" sz="1200" dirty="0" err="1">
                <a:solidFill>
                  <a:srgbClr val="212529"/>
                </a:solidFill>
                <a:latin typeface="Montserrat"/>
              </a:rPr>
              <a:t>is</a:t>
            </a:r>
            <a:r>
              <a:rPr lang="lv-LV" sz="1200" dirty="0">
                <a:solidFill>
                  <a:srgbClr val="212529"/>
                </a:solidFill>
                <a:latin typeface="Montserrat"/>
              </a:rPr>
              <a:t> </a:t>
            </a:r>
            <a:r>
              <a:rPr lang="lv-LV" sz="1200" dirty="0" err="1">
                <a:solidFill>
                  <a:srgbClr val="212529"/>
                </a:solidFill>
                <a:latin typeface="Montserrat"/>
              </a:rPr>
              <a:t>indicated</a:t>
            </a:r>
            <a:r>
              <a:rPr lang="lv-LV" sz="1200" dirty="0">
                <a:solidFill>
                  <a:srgbClr val="212529"/>
                </a:solidFill>
                <a:latin typeface="Montserrat"/>
              </a:rPr>
              <a:t>, </a:t>
            </a:r>
            <a:r>
              <a:rPr lang="lv-LV" sz="1200" dirty="0" err="1">
                <a:solidFill>
                  <a:srgbClr val="212529"/>
                </a:solidFill>
                <a:latin typeface="Montserrat"/>
              </a:rPr>
              <a:t>check</a:t>
            </a:r>
            <a:r>
              <a:rPr lang="lv-LV" sz="1200" dirty="0">
                <a:solidFill>
                  <a:srgbClr val="212529"/>
                </a:solidFill>
                <a:latin typeface="Montserrat"/>
              </a:rPr>
              <a:t> it </a:t>
            </a:r>
            <a:r>
              <a:rPr lang="lv-LV" sz="1200" dirty="0" err="1">
                <a:solidFill>
                  <a:srgbClr val="212529"/>
                </a:solidFill>
                <a:latin typeface="Montserrat"/>
              </a:rPr>
              <a:t>too</a:t>
            </a:r>
            <a:r>
              <a:rPr lang="lv-LV" sz="1200" dirty="0">
                <a:solidFill>
                  <a:srgbClr val="212529"/>
                </a:solidFill>
                <a:latin typeface="Montserrat"/>
              </a:rPr>
              <a:t>.</a:t>
            </a:r>
            <a:endParaRPr lang="lv-LV" sz="1200" b="0" i="0" dirty="0">
              <a:solidFill>
                <a:srgbClr val="212529"/>
              </a:solidFill>
              <a:effectLst/>
              <a:latin typeface="Montserrat"/>
            </a:endParaRPr>
          </a:p>
          <a:p>
            <a:pPr algn="l"/>
            <a:r>
              <a:rPr lang="en-US" sz="1200" b="0" i="0" dirty="0">
                <a:solidFill>
                  <a:srgbClr val="212529"/>
                </a:solidFill>
                <a:effectLst/>
                <a:latin typeface="Montserrat"/>
              </a:rPr>
              <a:t> </a:t>
            </a:r>
          </a:p>
          <a:p>
            <a:pPr algn="l">
              <a:buFont typeface="+mj-lt"/>
              <a:buAutoNum type="arabicPeriod" startAt="3"/>
            </a:pPr>
            <a:r>
              <a:rPr lang="en-US" sz="1200" b="1" i="0" dirty="0">
                <a:solidFill>
                  <a:srgbClr val="212529"/>
                </a:solidFill>
                <a:effectLst/>
                <a:latin typeface="Montserrat"/>
              </a:rPr>
              <a:t>What are other sources saying?  </a:t>
            </a:r>
            <a:endParaRPr lang="lv-LV" sz="1200" b="1" i="0" dirty="0">
              <a:solidFill>
                <a:srgbClr val="212529"/>
              </a:solidFill>
              <a:effectLst/>
              <a:latin typeface="Montserrat"/>
            </a:endParaRPr>
          </a:p>
          <a:p>
            <a:pPr algn="l"/>
            <a:r>
              <a:rPr lang="lv-LV" sz="1200" dirty="0">
                <a:solidFill>
                  <a:srgbClr val="212529"/>
                </a:solidFill>
                <a:latin typeface="Montserrat"/>
              </a:rPr>
              <a:t>Google </a:t>
            </a:r>
            <a:r>
              <a:rPr lang="lv-LV" sz="1200" dirty="0" err="1">
                <a:solidFill>
                  <a:srgbClr val="212529"/>
                </a:solidFill>
                <a:latin typeface="Montserrat"/>
              </a:rPr>
              <a:t>keywords</a:t>
            </a:r>
            <a:r>
              <a:rPr lang="lv-LV" sz="1200" dirty="0">
                <a:solidFill>
                  <a:srgbClr val="212529"/>
                </a:solidFill>
                <a:latin typeface="Montserrat"/>
              </a:rPr>
              <a:t> </a:t>
            </a:r>
            <a:r>
              <a:rPr lang="lv-LV" sz="1200" dirty="0" err="1">
                <a:solidFill>
                  <a:srgbClr val="212529"/>
                </a:solidFill>
                <a:latin typeface="Montserrat"/>
              </a:rPr>
              <a:t>related</a:t>
            </a:r>
            <a:r>
              <a:rPr lang="lv-LV" sz="1200" dirty="0">
                <a:solidFill>
                  <a:srgbClr val="212529"/>
                </a:solidFill>
                <a:latin typeface="Montserrat"/>
              </a:rPr>
              <a:t> to </a:t>
            </a:r>
            <a:r>
              <a:rPr lang="lv-LV" sz="1200" dirty="0" err="1">
                <a:solidFill>
                  <a:srgbClr val="212529"/>
                </a:solidFill>
                <a:latin typeface="Montserrat"/>
              </a:rPr>
              <a:t>the</a:t>
            </a:r>
            <a:r>
              <a:rPr lang="lv-LV" sz="1200" dirty="0">
                <a:solidFill>
                  <a:srgbClr val="212529"/>
                </a:solidFill>
                <a:latin typeface="Montserrat"/>
              </a:rPr>
              <a:t> </a:t>
            </a:r>
            <a:r>
              <a:rPr lang="lv-LV" sz="1200" dirty="0" err="1">
                <a:solidFill>
                  <a:srgbClr val="212529"/>
                </a:solidFill>
                <a:latin typeface="Montserrat"/>
              </a:rPr>
              <a:t>claim</a:t>
            </a:r>
            <a:r>
              <a:rPr lang="lv-LV" sz="1200" dirty="0">
                <a:solidFill>
                  <a:srgbClr val="212529"/>
                </a:solidFill>
                <a:latin typeface="Montserrat"/>
              </a:rPr>
              <a:t>. </a:t>
            </a:r>
            <a:r>
              <a:rPr lang="lv-LV" sz="1200" dirty="0" err="1">
                <a:solidFill>
                  <a:srgbClr val="212529"/>
                </a:solidFill>
                <a:latin typeface="Montserrat"/>
              </a:rPr>
              <a:t>Are</a:t>
            </a:r>
            <a:r>
              <a:rPr lang="lv-LV" sz="1200" dirty="0">
                <a:solidFill>
                  <a:srgbClr val="212529"/>
                </a:solidFill>
                <a:latin typeface="Montserrat"/>
              </a:rPr>
              <a:t> </a:t>
            </a:r>
            <a:r>
              <a:rPr lang="lv-LV" sz="1200" dirty="0" err="1">
                <a:solidFill>
                  <a:srgbClr val="212529"/>
                </a:solidFill>
                <a:latin typeface="Montserrat"/>
              </a:rPr>
              <a:t>there</a:t>
            </a:r>
            <a:r>
              <a:rPr lang="lv-LV" sz="1200" dirty="0">
                <a:solidFill>
                  <a:srgbClr val="212529"/>
                </a:solidFill>
                <a:latin typeface="Montserrat"/>
              </a:rPr>
              <a:t> </a:t>
            </a:r>
            <a:r>
              <a:rPr lang="lv-LV" sz="1200" dirty="0" err="1">
                <a:solidFill>
                  <a:srgbClr val="212529"/>
                </a:solidFill>
                <a:latin typeface="Montserrat"/>
              </a:rPr>
              <a:t>reliable</a:t>
            </a:r>
            <a:r>
              <a:rPr lang="lv-LV" sz="1200" dirty="0">
                <a:solidFill>
                  <a:srgbClr val="212529"/>
                </a:solidFill>
                <a:latin typeface="Montserrat"/>
              </a:rPr>
              <a:t> </a:t>
            </a:r>
            <a:r>
              <a:rPr lang="lv-LV" sz="1200" dirty="0" err="1">
                <a:solidFill>
                  <a:srgbClr val="212529"/>
                </a:solidFill>
                <a:latin typeface="Montserrat"/>
              </a:rPr>
              <a:t>sources</a:t>
            </a:r>
            <a:r>
              <a:rPr lang="lv-LV" sz="1200" dirty="0">
                <a:solidFill>
                  <a:srgbClr val="212529"/>
                </a:solidFill>
                <a:latin typeface="Montserrat"/>
              </a:rPr>
              <a:t> </a:t>
            </a:r>
            <a:r>
              <a:rPr lang="lv-LV" sz="1200" dirty="0" err="1">
                <a:solidFill>
                  <a:srgbClr val="212529"/>
                </a:solidFill>
                <a:latin typeface="Montserrat"/>
              </a:rPr>
              <a:t>of</a:t>
            </a:r>
            <a:r>
              <a:rPr lang="lv-LV" sz="1200" dirty="0">
                <a:solidFill>
                  <a:srgbClr val="212529"/>
                </a:solidFill>
                <a:latin typeface="Montserrat"/>
              </a:rPr>
              <a:t> </a:t>
            </a:r>
            <a:r>
              <a:rPr lang="lv-LV" sz="1200" dirty="0" err="1">
                <a:solidFill>
                  <a:srgbClr val="212529"/>
                </a:solidFill>
                <a:latin typeface="Montserrat"/>
              </a:rPr>
              <a:t>information</a:t>
            </a:r>
            <a:r>
              <a:rPr lang="lv-LV" sz="1200" dirty="0">
                <a:solidFill>
                  <a:srgbClr val="212529"/>
                </a:solidFill>
                <a:latin typeface="Montserrat"/>
              </a:rPr>
              <a:t> </a:t>
            </a:r>
            <a:r>
              <a:rPr lang="lv-LV" sz="1200" dirty="0" err="1">
                <a:solidFill>
                  <a:srgbClr val="212529"/>
                </a:solidFill>
                <a:latin typeface="Montserrat"/>
              </a:rPr>
              <a:t>saying</a:t>
            </a:r>
            <a:r>
              <a:rPr lang="lv-LV" sz="1200" dirty="0">
                <a:solidFill>
                  <a:srgbClr val="212529"/>
                </a:solidFill>
                <a:latin typeface="Montserrat"/>
              </a:rPr>
              <a:t> </a:t>
            </a:r>
            <a:r>
              <a:rPr lang="lv-LV" sz="1200" dirty="0" err="1">
                <a:solidFill>
                  <a:srgbClr val="212529"/>
                </a:solidFill>
                <a:latin typeface="Montserrat"/>
              </a:rPr>
              <a:t>the</a:t>
            </a:r>
            <a:r>
              <a:rPr lang="lv-LV" sz="1200" dirty="0">
                <a:solidFill>
                  <a:srgbClr val="212529"/>
                </a:solidFill>
                <a:latin typeface="Montserrat"/>
              </a:rPr>
              <a:t> </a:t>
            </a:r>
            <a:r>
              <a:rPr lang="lv-LV" sz="1200" dirty="0" err="1">
                <a:solidFill>
                  <a:srgbClr val="212529"/>
                </a:solidFill>
                <a:latin typeface="Montserrat"/>
              </a:rPr>
              <a:t>same</a:t>
            </a:r>
            <a:r>
              <a:rPr lang="lv-LV" sz="1200" dirty="0">
                <a:solidFill>
                  <a:srgbClr val="212529"/>
                </a:solidFill>
                <a:latin typeface="Montserrat"/>
              </a:rPr>
              <a:t> </a:t>
            </a:r>
            <a:r>
              <a:rPr lang="lv-LV" sz="1200" dirty="0" err="1">
                <a:solidFill>
                  <a:srgbClr val="212529"/>
                </a:solidFill>
                <a:latin typeface="Montserrat"/>
              </a:rPr>
              <a:t>thing</a:t>
            </a:r>
            <a:r>
              <a:rPr lang="lv-LV" sz="1200" dirty="0">
                <a:solidFill>
                  <a:srgbClr val="212529"/>
                </a:solidFill>
                <a:latin typeface="Montserrat"/>
              </a:rPr>
              <a:t>?</a:t>
            </a:r>
          </a:p>
          <a:p>
            <a:pPr algn="l"/>
            <a:endParaRPr lang="lv-LV" sz="1200" b="0" i="0">
              <a:solidFill>
                <a:srgbClr val="212529"/>
              </a:solidFill>
              <a:effectLst/>
              <a:latin typeface="Montserrat" panose="00000500000000000000" pitchFamily="2" charset="0"/>
            </a:endParaRPr>
          </a:p>
          <a:p>
            <a:pPr algn="l"/>
            <a:r>
              <a:rPr lang="lv-LV" sz="1200" dirty="0">
                <a:solidFill>
                  <a:srgbClr val="212529"/>
                </a:solidFill>
                <a:latin typeface="Montserrat"/>
              </a:rPr>
              <a:t>Do </a:t>
            </a:r>
            <a:r>
              <a:rPr lang="lv-LV" sz="1200" dirty="0" err="1">
                <a:solidFill>
                  <a:srgbClr val="212529"/>
                </a:solidFill>
                <a:latin typeface="Montserrat"/>
              </a:rPr>
              <a:t>you</a:t>
            </a:r>
            <a:r>
              <a:rPr lang="lv-LV" sz="1200" dirty="0">
                <a:solidFill>
                  <a:srgbClr val="212529"/>
                </a:solidFill>
                <a:latin typeface="Montserrat"/>
              </a:rPr>
              <a:t> </a:t>
            </a:r>
            <a:r>
              <a:rPr lang="lv-LV" sz="1200" dirty="0" err="1">
                <a:solidFill>
                  <a:srgbClr val="212529"/>
                </a:solidFill>
                <a:latin typeface="Montserrat"/>
              </a:rPr>
              <a:t>know</a:t>
            </a:r>
            <a:r>
              <a:rPr lang="lv-LV" sz="1200" dirty="0">
                <a:solidFill>
                  <a:srgbClr val="212529"/>
                </a:solidFill>
                <a:latin typeface="Montserrat"/>
              </a:rPr>
              <a:t> </a:t>
            </a:r>
            <a:r>
              <a:rPr lang="lv-LV" sz="1200" dirty="0" err="1">
                <a:solidFill>
                  <a:srgbClr val="212529"/>
                </a:solidFill>
                <a:latin typeface="Montserrat"/>
              </a:rPr>
              <a:t>about</a:t>
            </a:r>
            <a:r>
              <a:rPr lang="lv-LV" sz="1200" dirty="0">
                <a:solidFill>
                  <a:srgbClr val="212529"/>
                </a:solidFill>
                <a:latin typeface="Montserrat"/>
              </a:rPr>
              <a:t> </a:t>
            </a:r>
            <a:r>
              <a:rPr lang="lv-LV" sz="1200" dirty="0" err="1">
                <a:solidFill>
                  <a:srgbClr val="212529"/>
                </a:solidFill>
                <a:latin typeface="Montserrat"/>
              </a:rPr>
              <a:t>some</a:t>
            </a:r>
            <a:r>
              <a:rPr lang="lv-LV" sz="1200" dirty="0">
                <a:solidFill>
                  <a:srgbClr val="212529"/>
                </a:solidFill>
                <a:latin typeface="Montserrat"/>
              </a:rPr>
              <a:t> </a:t>
            </a:r>
            <a:r>
              <a:rPr lang="lv-LV" sz="1200" dirty="0" err="1">
                <a:solidFill>
                  <a:srgbClr val="212529"/>
                </a:solidFill>
                <a:latin typeface="Montserrat"/>
              </a:rPr>
              <a:t>other</a:t>
            </a:r>
            <a:r>
              <a:rPr lang="lv-LV" sz="1200" dirty="0">
                <a:solidFill>
                  <a:srgbClr val="212529"/>
                </a:solidFill>
                <a:latin typeface="Montserrat"/>
              </a:rPr>
              <a:t> </a:t>
            </a:r>
            <a:r>
              <a:rPr lang="lv-LV" sz="1200" dirty="0" err="1">
                <a:solidFill>
                  <a:srgbClr val="212529"/>
                </a:solidFill>
                <a:latin typeface="Montserrat"/>
              </a:rPr>
              <a:t>information</a:t>
            </a:r>
            <a:r>
              <a:rPr lang="lv-LV" sz="1200" dirty="0">
                <a:solidFill>
                  <a:srgbClr val="212529"/>
                </a:solidFill>
                <a:latin typeface="Montserrat"/>
              </a:rPr>
              <a:t> </a:t>
            </a:r>
            <a:r>
              <a:rPr lang="lv-LV" sz="1200" dirty="0" err="1">
                <a:solidFill>
                  <a:srgbClr val="212529"/>
                </a:solidFill>
                <a:latin typeface="Montserrat"/>
              </a:rPr>
              <a:t>verification</a:t>
            </a:r>
            <a:r>
              <a:rPr lang="lv-LV" sz="1200" dirty="0">
                <a:solidFill>
                  <a:srgbClr val="212529"/>
                </a:solidFill>
                <a:latin typeface="Montserrat"/>
              </a:rPr>
              <a:t> </a:t>
            </a:r>
            <a:r>
              <a:rPr lang="lv-LV" sz="1200" dirty="0" err="1">
                <a:solidFill>
                  <a:srgbClr val="212529"/>
                </a:solidFill>
                <a:latin typeface="Montserrat"/>
              </a:rPr>
              <a:t>tricks</a:t>
            </a:r>
            <a:r>
              <a:rPr lang="lv-LV" sz="1200" dirty="0">
                <a:solidFill>
                  <a:srgbClr val="212529"/>
                </a:solidFill>
                <a:latin typeface="Montserrat"/>
              </a:rPr>
              <a:t> </a:t>
            </a:r>
            <a:r>
              <a:rPr lang="lv-LV" sz="1200" dirty="0" err="1">
                <a:solidFill>
                  <a:srgbClr val="212529"/>
                </a:solidFill>
                <a:latin typeface="Montserrat"/>
              </a:rPr>
              <a:t>you</a:t>
            </a:r>
            <a:r>
              <a:rPr lang="lv-LV" sz="1200" dirty="0">
                <a:solidFill>
                  <a:srgbClr val="212529"/>
                </a:solidFill>
                <a:latin typeface="Montserrat"/>
              </a:rPr>
              <a:t> </a:t>
            </a:r>
            <a:r>
              <a:rPr lang="lv-LV" sz="1200" dirty="0" err="1">
                <a:solidFill>
                  <a:srgbClr val="212529"/>
                </a:solidFill>
                <a:latin typeface="Montserrat"/>
              </a:rPr>
              <a:t>would</a:t>
            </a:r>
            <a:r>
              <a:rPr lang="lv-LV" sz="1200" dirty="0">
                <a:solidFill>
                  <a:srgbClr val="212529"/>
                </a:solidFill>
                <a:latin typeface="Montserrat"/>
              </a:rPr>
              <a:t> </a:t>
            </a:r>
            <a:r>
              <a:rPr lang="lv-LV" sz="1200" dirty="0" err="1">
                <a:solidFill>
                  <a:srgbClr val="212529"/>
                </a:solidFill>
                <a:latin typeface="Montserrat"/>
              </a:rPr>
              <a:t>like</a:t>
            </a:r>
            <a:r>
              <a:rPr lang="lv-LV" sz="1200" dirty="0">
                <a:solidFill>
                  <a:srgbClr val="212529"/>
                </a:solidFill>
                <a:latin typeface="Montserrat"/>
              </a:rPr>
              <a:t> to </a:t>
            </a:r>
            <a:r>
              <a:rPr lang="lv-LV" sz="1200" dirty="0" err="1">
                <a:solidFill>
                  <a:srgbClr val="212529"/>
                </a:solidFill>
                <a:latin typeface="Montserrat"/>
              </a:rPr>
              <a:t>share</a:t>
            </a:r>
            <a:r>
              <a:rPr lang="lv-LV" sz="1200" dirty="0">
                <a:solidFill>
                  <a:srgbClr val="212529"/>
                </a:solidFill>
                <a:latin typeface="Montserrat"/>
              </a:rPr>
              <a:t> </a:t>
            </a:r>
            <a:r>
              <a:rPr lang="lv-LV" sz="1200" dirty="0" err="1">
                <a:solidFill>
                  <a:srgbClr val="212529"/>
                </a:solidFill>
                <a:latin typeface="Montserrat"/>
              </a:rPr>
              <a:t>with</a:t>
            </a:r>
            <a:r>
              <a:rPr lang="lv-LV" sz="1200" dirty="0">
                <a:solidFill>
                  <a:srgbClr val="212529"/>
                </a:solidFill>
                <a:latin typeface="Montserrat"/>
              </a:rPr>
              <a:t> </a:t>
            </a:r>
            <a:r>
              <a:rPr lang="lv-LV" sz="1200" dirty="0" err="1">
                <a:solidFill>
                  <a:srgbClr val="212529"/>
                </a:solidFill>
                <a:latin typeface="Montserrat"/>
              </a:rPr>
              <a:t>others</a:t>
            </a:r>
            <a:r>
              <a:rPr lang="lv-LV" sz="1200" dirty="0">
                <a:solidFill>
                  <a:srgbClr val="212529"/>
                </a:solidFill>
                <a:latin typeface="Montserrat"/>
              </a:rPr>
              <a:t>?</a:t>
            </a:r>
            <a:endParaRPr lang="en-US" sz="1200" b="0" i="0" dirty="0">
              <a:solidFill>
                <a:srgbClr val="212529"/>
              </a:solidFill>
              <a:effectLst/>
              <a:latin typeface="Montserrat"/>
            </a:endParaRPr>
          </a:p>
          <a:p>
            <a:endParaRPr lang="en-US"/>
          </a:p>
        </p:txBody>
      </p:sp>
      <p:sp>
        <p:nvSpPr>
          <p:cNvPr id="4" name="Slide Number Placeholder 3"/>
          <p:cNvSpPr>
            <a:spLocks noGrp="1"/>
          </p:cNvSpPr>
          <p:nvPr>
            <p:ph type="sldNum" sz="quarter" idx="5"/>
          </p:nvPr>
        </p:nvSpPr>
        <p:spPr/>
        <p:txBody>
          <a:bodyPr/>
          <a:lstStyle/>
          <a:p>
            <a:fld id="{941CC335-EB9B-49B1-83E3-B68A7ABBFEAA}" type="slidenum">
              <a:rPr lang="en-US" smtClean="0"/>
              <a:t>16</a:t>
            </a:fld>
            <a:endParaRPr lang="en-US"/>
          </a:p>
        </p:txBody>
      </p:sp>
    </p:spTree>
    <p:extLst>
      <p:ext uri="{BB962C8B-B14F-4D97-AF65-F5344CB8AC3E}">
        <p14:creationId xmlns:p14="http://schemas.microsoft.com/office/powerpoint/2010/main" val="2172120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Show participants the video and while it's playing, explain that this video has been used on social media to claim that it shows crisis actors filming war footage in Ukraine. Ask which of the previously discussed fact-checking tactics would they use to verify this video. Suggest that they should think about keywords to look up. For suggested steps, go to the next two slides.</a:t>
            </a:r>
            <a:endParaRPr lang="en-US"/>
          </a:p>
          <a:p>
            <a:endParaRPr lang="en-US">
              <a:cs typeface="Calibri"/>
            </a:endParaRPr>
          </a:p>
          <a:p>
            <a:r>
              <a:rPr lang="en-US"/>
              <a:t>https://youtu.be/X-gwn1698S4</a:t>
            </a:r>
            <a:endParaRPr lang="en-US">
              <a:cs typeface="Calibri"/>
            </a:endParaRPr>
          </a:p>
          <a:p>
            <a:endParaRPr lang="en-US"/>
          </a:p>
          <a:p>
            <a:r>
              <a:rPr lang="en-US"/>
              <a:t>https://www.factcheck.org/2022/03/video-shows-climate-protest-in-austria-not-crisis-actors-in-ukraine/</a:t>
            </a:r>
            <a:endParaRPr lang="en-US">
              <a:cs typeface="Calibri"/>
            </a:endParaRPr>
          </a:p>
        </p:txBody>
      </p:sp>
      <p:sp>
        <p:nvSpPr>
          <p:cNvPr id="4" name="Slide Number Placeholder 3"/>
          <p:cNvSpPr>
            <a:spLocks noGrp="1"/>
          </p:cNvSpPr>
          <p:nvPr>
            <p:ph type="sldNum" sz="quarter" idx="5"/>
          </p:nvPr>
        </p:nvSpPr>
        <p:spPr/>
        <p:txBody>
          <a:bodyPr/>
          <a:lstStyle/>
          <a:p>
            <a:fld id="{941CC335-EB9B-49B1-83E3-B68A7ABBFEAA}" type="slidenum">
              <a:rPr lang="en-US" smtClean="0"/>
              <a:t>17</a:t>
            </a:fld>
            <a:endParaRPr lang="en-US"/>
          </a:p>
        </p:txBody>
      </p:sp>
    </p:spTree>
    <p:extLst>
      <p:ext uri="{BB962C8B-B14F-4D97-AF65-F5344CB8AC3E}">
        <p14:creationId xmlns:p14="http://schemas.microsoft.com/office/powerpoint/2010/main" val="4111821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Tell participants that they can try to look up words that are visible in the video, although often they would have to try to generate keywords that characterize the video, image or text they are fact-checking.</a:t>
            </a:r>
            <a:endParaRPr lang="en-US"/>
          </a:p>
        </p:txBody>
      </p:sp>
      <p:sp>
        <p:nvSpPr>
          <p:cNvPr id="4" name="Slide Number Placeholder 3"/>
          <p:cNvSpPr>
            <a:spLocks noGrp="1"/>
          </p:cNvSpPr>
          <p:nvPr>
            <p:ph type="sldNum" sz="quarter" idx="5"/>
          </p:nvPr>
        </p:nvSpPr>
        <p:spPr/>
        <p:txBody>
          <a:bodyPr/>
          <a:lstStyle/>
          <a:p>
            <a:fld id="{941CC335-EB9B-49B1-83E3-B68A7ABBFEAA}" type="slidenum">
              <a:rPr lang="en-US" smtClean="0"/>
              <a:t>18</a:t>
            </a:fld>
            <a:endParaRPr lang="en-US"/>
          </a:p>
        </p:txBody>
      </p:sp>
    </p:spTree>
    <p:extLst>
      <p:ext uri="{BB962C8B-B14F-4D97-AF65-F5344CB8AC3E}">
        <p14:creationId xmlns:p14="http://schemas.microsoft.com/office/powerpoint/2010/main" val="1606810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After finding a video with the same title, it's important to check whether the videos match. Afterwards, you can translate the tittle of the video and look at the source that posted it – it's a report from a Austrian channel about a climate protest, not about Ukraine.</a:t>
            </a:r>
            <a:endParaRPr lang="en-US"/>
          </a:p>
        </p:txBody>
      </p:sp>
      <p:sp>
        <p:nvSpPr>
          <p:cNvPr id="4" name="Slide Number Placeholder 3"/>
          <p:cNvSpPr>
            <a:spLocks noGrp="1"/>
          </p:cNvSpPr>
          <p:nvPr>
            <p:ph type="sldNum" sz="quarter" idx="5"/>
          </p:nvPr>
        </p:nvSpPr>
        <p:spPr/>
        <p:txBody>
          <a:bodyPr/>
          <a:lstStyle/>
          <a:p>
            <a:fld id="{941CC335-EB9B-49B1-83E3-B68A7ABBFEAA}" type="slidenum">
              <a:rPr lang="en-US" smtClean="0"/>
              <a:t>19</a:t>
            </a:fld>
            <a:endParaRPr lang="en-US"/>
          </a:p>
        </p:txBody>
      </p:sp>
    </p:spTree>
    <p:extLst>
      <p:ext uri="{BB962C8B-B14F-4D97-AF65-F5344CB8AC3E}">
        <p14:creationId xmlns:p14="http://schemas.microsoft.com/office/powerpoint/2010/main" val="1616656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solidFill>
                  <a:srgbClr val="0563C1"/>
                </a:solidFill>
                <a:cs typeface="Calibri"/>
              </a:rPr>
              <a:t>During the first lesson we will talk about different types of manipulative information and learn what propaganda is. Then we will look at commonly used propaganda techniques. We will also look at particular propaganda messages spread about the war in Ukraine by Russia and learn some simple information verification techniques.</a:t>
            </a:r>
            <a:endParaRPr lang="en-US">
              <a:solidFill>
                <a:srgbClr val="0563C1"/>
              </a:solidFill>
              <a:cs typeface="Calibri"/>
            </a:endParaRPr>
          </a:p>
        </p:txBody>
      </p:sp>
      <p:sp>
        <p:nvSpPr>
          <p:cNvPr id="4" name="Slide Number Placeholder 3"/>
          <p:cNvSpPr>
            <a:spLocks noGrp="1"/>
          </p:cNvSpPr>
          <p:nvPr>
            <p:ph type="sldNum" sz="quarter" idx="5"/>
          </p:nvPr>
        </p:nvSpPr>
        <p:spPr/>
        <p:txBody>
          <a:bodyPr/>
          <a:lstStyle/>
          <a:p>
            <a:fld id="{941CC335-EB9B-49B1-83E3-B68A7ABBFEAA}" type="slidenum">
              <a:rPr lang="en-US" smtClean="0"/>
              <a:t>2</a:t>
            </a:fld>
            <a:endParaRPr lang="en-US"/>
          </a:p>
        </p:txBody>
      </p:sp>
    </p:spTree>
    <p:extLst>
      <p:ext uri="{BB962C8B-B14F-4D97-AF65-F5344CB8AC3E}">
        <p14:creationId xmlns:p14="http://schemas.microsoft.com/office/powerpoint/2010/main" val="4272892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i="1"/>
              <a:t>In conclusion, encourage participants to polish their information verification skills by taking a course that with tools and techniques described</a:t>
            </a:r>
          </a:p>
          <a:p>
            <a:r>
              <a:rPr lang="lv-LV"/>
              <a:t>https://veryverified.eu/units/unit-4/part-b-manipulation/fact-checking-tools</a:t>
            </a:r>
            <a:endParaRPr lang="lv-LV">
              <a:cs typeface="Calibri"/>
            </a:endParaRPr>
          </a:p>
        </p:txBody>
      </p:sp>
      <p:sp>
        <p:nvSpPr>
          <p:cNvPr id="4" name="Slide Number Placeholder 3"/>
          <p:cNvSpPr>
            <a:spLocks noGrp="1"/>
          </p:cNvSpPr>
          <p:nvPr>
            <p:ph type="sldNum" sz="quarter" idx="5"/>
          </p:nvPr>
        </p:nvSpPr>
        <p:spPr/>
        <p:txBody>
          <a:bodyPr/>
          <a:lstStyle/>
          <a:p>
            <a:fld id="{941CC335-EB9B-49B1-83E3-B68A7ABBFEAA}" type="slidenum">
              <a:rPr lang="en-US" smtClean="0"/>
              <a:t>20</a:t>
            </a:fld>
            <a:endParaRPr lang="en-US"/>
          </a:p>
        </p:txBody>
      </p:sp>
    </p:spTree>
    <p:extLst>
      <p:ext uri="{BB962C8B-B14F-4D97-AF65-F5344CB8AC3E}">
        <p14:creationId xmlns:p14="http://schemas.microsoft.com/office/powerpoint/2010/main" val="1903665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i="1">
              <a:cs typeface="Calibri"/>
            </a:endParaRPr>
          </a:p>
        </p:txBody>
      </p:sp>
      <p:sp>
        <p:nvSpPr>
          <p:cNvPr id="4" name="Slide Number Placeholder 3"/>
          <p:cNvSpPr>
            <a:spLocks noGrp="1"/>
          </p:cNvSpPr>
          <p:nvPr>
            <p:ph type="sldNum" sz="quarter" idx="5"/>
          </p:nvPr>
        </p:nvSpPr>
        <p:spPr/>
        <p:txBody>
          <a:bodyPr/>
          <a:lstStyle/>
          <a:p>
            <a:fld id="{941CC335-EB9B-49B1-83E3-B68A7ABBFEAA}" type="slidenum">
              <a:rPr lang="en-US" smtClean="0"/>
              <a:t>21</a:t>
            </a:fld>
            <a:endParaRPr lang="en-US"/>
          </a:p>
        </p:txBody>
      </p:sp>
    </p:spTree>
    <p:extLst>
      <p:ext uri="{BB962C8B-B14F-4D97-AF65-F5344CB8AC3E}">
        <p14:creationId xmlns:p14="http://schemas.microsoft.com/office/powerpoint/2010/main" val="2218709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1d9d0762af_0_348: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r>
              <a:rPr lang="en-US" i="1" dirty="0"/>
              <a:t>If you would like to include more information about propaganda techniques as discussed in the beginning of the lesson, you can use this example uncovered by the Ukrainian Center for Combating Disinformation.</a:t>
            </a:r>
            <a:r>
              <a:rPr lang="en-US" dirty="0"/>
              <a:t> </a:t>
            </a:r>
            <a:endParaRPr lang="en-US"/>
          </a:p>
          <a:p>
            <a:r>
              <a:rPr lang="en-US" dirty="0"/>
              <a:t>A Telegram channel with over 25,000 subscribers at the time it was last active, “Notes of Veterans,” was sharing instructions on how to create fakes and spread false information in Ukraine. </a:t>
            </a:r>
            <a:endParaRPr lang="en-US" dirty="0">
              <a:cs typeface="Calibri"/>
            </a:endParaRPr>
          </a:p>
          <a:p>
            <a:r>
              <a:rPr lang="en-US" dirty="0"/>
              <a:t>You can see that the advice given on spreading fakes is very much in line with what researchers have found to be common propaganda techniques. </a:t>
            </a:r>
            <a:endParaRPr lang="en-US" dirty="0">
              <a:cs typeface="Calibri"/>
            </a:endParaRPr>
          </a:p>
        </p:txBody>
      </p:sp>
      <p:sp>
        <p:nvSpPr>
          <p:cNvPr id="208" name="Google Shape;208;g11d9d0762af_0_348: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57d7739650_0_82: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r>
              <a:rPr lang="en-US" i="1" dirty="0">
                <a:cs typeface="Calibri"/>
              </a:rPr>
              <a:t>If you want to include more media examples related to eroding public support for Ukraine, you can also discuss these.</a:t>
            </a:r>
            <a:endParaRPr lang="en-US" i="1" dirty="0"/>
          </a:p>
          <a:p>
            <a:r>
              <a:rPr lang="en-US" dirty="0">
                <a:cs typeface="Calibri"/>
              </a:rPr>
              <a:t>These are some of the headlines of fact-checkers who have researched false claims. They include Ukraine allowing to sell organs, a boy getting crucified, as well as medical experiments on people, including children that are stolen in the country. Those stories have been popular on social media among users in Latvia. When journalists check those stories, they turn out to be false. </a:t>
            </a:r>
          </a:p>
          <a:p>
            <a:endParaRPr lang="en-US"/>
          </a:p>
          <a:p>
            <a:r>
              <a:rPr lang="en-US" dirty="0"/>
              <a:t>https://rebaltica.lv/2023/06/ukraina-nav-atlauts-pardot-organus/ </a:t>
            </a:r>
            <a:endParaRPr lang="en-US" dirty="0">
              <a:cs typeface="Calibri"/>
            </a:endParaRPr>
          </a:p>
          <a:p>
            <a:r>
              <a:rPr lang="en-US" dirty="0"/>
              <a:t>https://rebaltica.lv/2022/06/stasts-par-ukraina-krusta-sisto-puisenu-bez-pieradijumiem/ </a:t>
            </a:r>
          </a:p>
          <a:p>
            <a:r>
              <a:rPr lang="en-US" dirty="0"/>
              <a:t>https://www.delfi.lv/atmaskots/koncentracijas-nometnes-medicinas-eksperimenti-un-atnemti-berni-ka-krievijas-propaganda-melo-par-ukrainu-begliem.d?id=54888120 </a:t>
            </a:r>
            <a:endParaRPr lang="en-US" dirty="0">
              <a:cs typeface="Calibri"/>
            </a:endParaRPr>
          </a:p>
          <a:p>
            <a:r>
              <a:rPr lang="en-US" dirty="0"/>
              <a:t>https://www.bbc.com/news/world-europe-66113460</a:t>
            </a:r>
            <a:endParaRPr lang="en-US" dirty="0">
              <a:cs typeface="Calibri"/>
            </a:endParaRPr>
          </a:p>
        </p:txBody>
      </p:sp>
      <p:sp>
        <p:nvSpPr>
          <p:cNvPr id="555" name="Google Shape;555;g157d7739650_0_8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4950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57d7739650_0_82: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lv-LV" dirty="0" err="1"/>
              <a:t>Another</a:t>
            </a:r>
            <a:r>
              <a:rPr lang="lv-LV" dirty="0"/>
              <a:t> </a:t>
            </a:r>
            <a:r>
              <a:rPr lang="lv-LV" dirty="0" err="1"/>
              <a:t>message</a:t>
            </a:r>
            <a:r>
              <a:rPr lang="lv-LV" dirty="0"/>
              <a:t> </a:t>
            </a:r>
            <a:r>
              <a:rPr lang="lv-LV" dirty="0" err="1"/>
              <a:t>used</a:t>
            </a:r>
            <a:r>
              <a:rPr lang="lv-LV" dirty="0"/>
              <a:t> to </a:t>
            </a:r>
            <a:r>
              <a:rPr lang="lv-LV" dirty="0" err="1"/>
              <a:t>suggest</a:t>
            </a:r>
            <a:r>
              <a:rPr lang="lv-LV" dirty="0"/>
              <a:t> </a:t>
            </a:r>
            <a:r>
              <a:rPr lang="lv-LV" dirty="0" err="1"/>
              <a:t>that</a:t>
            </a:r>
            <a:r>
              <a:rPr lang="lv-LV" dirty="0"/>
              <a:t> </a:t>
            </a:r>
            <a:r>
              <a:rPr lang="lv-LV" dirty="0" err="1"/>
              <a:t>Ukraine</a:t>
            </a:r>
            <a:r>
              <a:rPr lang="lv-LV" dirty="0"/>
              <a:t> </a:t>
            </a:r>
            <a:r>
              <a:rPr lang="lv-LV" dirty="0" err="1"/>
              <a:t>actually</a:t>
            </a:r>
            <a:r>
              <a:rPr lang="lv-LV" dirty="0"/>
              <a:t> </a:t>
            </a:r>
            <a:r>
              <a:rPr lang="lv-LV" dirty="0" err="1"/>
              <a:t>should</a:t>
            </a:r>
            <a:r>
              <a:rPr lang="lv-LV" dirty="0"/>
              <a:t> </a:t>
            </a:r>
            <a:r>
              <a:rPr lang="lv-LV" dirty="0" err="1"/>
              <a:t>not</a:t>
            </a:r>
            <a:r>
              <a:rPr lang="lv-LV" dirty="0"/>
              <a:t> </a:t>
            </a:r>
            <a:r>
              <a:rPr lang="lv-LV" dirty="0" err="1"/>
              <a:t>receive</a:t>
            </a:r>
            <a:r>
              <a:rPr lang="lv-LV" dirty="0"/>
              <a:t> </a:t>
            </a:r>
            <a:r>
              <a:rPr lang="lv-LV" dirty="0" err="1"/>
              <a:t>support</a:t>
            </a:r>
            <a:r>
              <a:rPr lang="lv-LV" dirty="0"/>
              <a:t>, </a:t>
            </a:r>
            <a:r>
              <a:rPr lang="lv-LV" dirty="0" err="1"/>
              <a:t>is</a:t>
            </a:r>
            <a:r>
              <a:rPr lang="lv-LV" dirty="0"/>
              <a:t> </a:t>
            </a:r>
            <a:r>
              <a:rPr lang="lv-LV" dirty="0" err="1"/>
              <a:t>that</a:t>
            </a:r>
            <a:r>
              <a:rPr lang="lv-LV" dirty="0"/>
              <a:t> a </a:t>
            </a:r>
            <a:r>
              <a:rPr lang="lv-LV" dirty="0" err="1"/>
              <a:t>lot</a:t>
            </a:r>
            <a:r>
              <a:rPr lang="lv-LV" dirty="0"/>
              <a:t> </a:t>
            </a:r>
            <a:r>
              <a:rPr lang="lv-LV" dirty="0" err="1"/>
              <a:t>of</a:t>
            </a:r>
            <a:r>
              <a:rPr lang="lv-LV" dirty="0"/>
              <a:t> </a:t>
            </a:r>
            <a:r>
              <a:rPr lang="lv-LV" dirty="0" err="1"/>
              <a:t>the</a:t>
            </a:r>
            <a:r>
              <a:rPr lang="lv-LV" dirty="0"/>
              <a:t> </a:t>
            </a:r>
            <a:r>
              <a:rPr lang="lv-LV" dirty="0" err="1"/>
              <a:t>war</a:t>
            </a:r>
            <a:r>
              <a:rPr lang="lv-LV" dirty="0"/>
              <a:t> </a:t>
            </a:r>
            <a:r>
              <a:rPr lang="lv-LV" dirty="0" err="1"/>
              <a:t>footage</a:t>
            </a:r>
            <a:r>
              <a:rPr lang="lv-LV" dirty="0"/>
              <a:t> </a:t>
            </a:r>
            <a:r>
              <a:rPr lang="lv-LV" dirty="0" err="1"/>
              <a:t>we</a:t>
            </a:r>
            <a:r>
              <a:rPr lang="lv-LV" dirty="0"/>
              <a:t> </a:t>
            </a:r>
            <a:r>
              <a:rPr lang="lv-LV" dirty="0" err="1"/>
              <a:t>are</a:t>
            </a:r>
            <a:r>
              <a:rPr lang="lv-LV" dirty="0"/>
              <a:t> </a:t>
            </a:r>
            <a:r>
              <a:rPr lang="lv-LV" dirty="0" err="1"/>
              <a:t>seeing</a:t>
            </a:r>
            <a:r>
              <a:rPr lang="lv-LV" dirty="0"/>
              <a:t> </a:t>
            </a:r>
            <a:r>
              <a:rPr lang="lv-LV" dirty="0" err="1"/>
              <a:t>is</a:t>
            </a:r>
            <a:r>
              <a:rPr lang="lv-LV" dirty="0"/>
              <a:t> </a:t>
            </a:r>
            <a:r>
              <a:rPr lang="lv-LV" dirty="0" err="1"/>
              <a:t>faked</a:t>
            </a:r>
            <a:r>
              <a:rPr lang="lv-LV" dirty="0"/>
              <a:t>.</a:t>
            </a:r>
          </a:p>
          <a:p>
            <a:pPr>
              <a:lnSpc>
                <a:spcPct val="107000"/>
              </a:lnSpc>
              <a:spcAft>
                <a:spcPts val="800"/>
              </a:spcAft>
            </a:pPr>
            <a:r>
              <a:rPr lang="en-US" dirty="0"/>
              <a:t>In April, Ukraine accused withdrawn Russian troops of massacring over 450 civilians in the small town of Bucha outside of Kyiv. The Kremlin denied it, calling it a “heinous provocation,” and claiming the evidence was staged with actors by the Ukrainian government. Pro-Russia social media users spread this narrative, citing a video which seemed to show one of the corpses raising his hand. The Russian Defense Ministry itself shared the video on April 3 on its official Telegram channel, claiming that one of the corpses can be seen moving his arm and another standing up in the rear-view mirror. Several users on social networks pointed out that the corpse in view was not moving (it was just a drop of rain on the windshield of the car in which the video was filmed), and journalists from AFP confirmed that the body in the video was the same they had photographed upon visiting Bucha on April 2. </a:t>
            </a:r>
            <a:endParaRPr lang="lv-LV"/>
          </a:p>
          <a:p>
            <a:pPr>
              <a:lnSpc>
                <a:spcPct val="107000"/>
              </a:lnSpc>
              <a:spcAft>
                <a:spcPts val="800"/>
              </a:spcAft>
            </a:pPr>
            <a:endParaRPr lang="en-US"/>
          </a:p>
          <a:p>
            <a:pPr>
              <a:lnSpc>
                <a:spcPct val="107000"/>
              </a:lnSpc>
              <a:spcAft>
                <a:spcPts val="800"/>
              </a:spcAft>
            </a:pPr>
            <a:r>
              <a:rPr lang="en-US" dirty="0"/>
              <a:t>Such stories also have become popular on social media in Latvia. One example is a shooting of an ad </a:t>
            </a:r>
            <a:r>
              <a:rPr lang="lv-LV" dirty="0" err="1"/>
              <a:t>that</a:t>
            </a:r>
            <a:r>
              <a:rPr lang="lv-LV" dirty="0"/>
              <a:t> </a:t>
            </a:r>
            <a:r>
              <a:rPr lang="en-US" dirty="0"/>
              <a:t>was filmed by a</a:t>
            </a:r>
            <a:r>
              <a:rPr lang="lv-LV" dirty="0"/>
              <a:t> </a:t>
            </a:r>
            <a:r>
              <a:rPr lang="lv-LV" dirty="0" err="1"/>
              <a:t>by-passer</a:t>
            </a:r>
            <a:r>
              <a:rPr lang="lv-LV" dirty="0"/>
              <a:t> </a:t>
            </a:r>
            <a:r>
              <a:rPr lang="lv-LV" dirty="0" err="1"/>
              <a:t>and</a:t>
            </a:r>
            <a:r>
              <a:rPr lang="lv-LV" dirty="0"/>
              <a:t> </a:t>
            </a:r>
            <a:r>
              <a:rPr lang="lv-LV" dirty="0" err="1"/>
              <a:t>posted</a:t>
            </a:r>
            <a:r>
              <a:rPr lang="lv-LV" dirty="0"/>
              <a:t> </a:t>
            </a:r>
            <a:r>
              <a:rPr lang="lv-LV" dirty="0" err="1"/>
              <a:t>on</a:t>
            </a:r>
            <a:r>
              <a:rPr lang="lv-LV" dirty="0"/>
              <a:t> </a:t>
            </a:r>
            <a:r>
              <a:rPr lang="lv-LV" dirty="0" err="1"/>
              <a:t>TikTok</a:t>
            </a:r>
            <a:r>
              <a:rPr lang="lv-LV" dirty="0"/>
              <a:t> </a:t>
            </a:r>
            <a:r>
              <a:rPr lang="lv-LV" dirty="0" err="1"/>
              <a:t>with</a:t>
            </a:r>
            <a:r>
              <a:rPr lang="lv-LV" dirty="0"/>
              <a:t> a </a:t>
            </a:r>
            <a:r>
              <a:rPr lang="lv-LV" dirty="0" err="1"/>
              <a:t>claim</a:t>
            </a:r>
            <a:r>
              <a:rPr lang="lv-LV" dirty="0"/>
              <a:t> </a:t>
            </a:r>
            <a:r>
              <a:rPr lang="lv-LV" dirty="0" err="1"/>
              <a:t>that</a:t>
            </a:r>
            <a:r>
              <a:rPr lang="lv-LV" dirty="0"/>
              <a:t> </a:t>
            </a:r>
            <a:r>
              <a:rPr lang="en-US" dirty="0"/>
              <a:t>fake footage about the war in Ukraine</a:t>
            </a:r>
            <a:r>
              <a:rPr lang="lv-LV" dirty="0"/>
              <a:t> </a:t>
            </a:r>
            <a:r>
              <a:rPr lang="lv-LV" dirty="0" err="1"/>
              <a:t>was</a:t>
            </a:r>
            <a:r>
              <a:rPr lang="lv-LV" dirty="0"/>
              <a:t> </a:t>
            </a:r>
            <a:r>
              <a:rPr lang="lv-LV" dirty="0" err="1"/>
              <a:t>being</a:t>
            </a:r>
            <a:r>
              <a:rPr lang="lv-LV" dirty="0"/>
              <a:t> </a:t>
            </a:r>
            <a:r>
              <a:rPr lang="lv-LV" dirty="0" err="1"/>
              <a:t>shot</a:t>
            </a:r>
            <a:r>
              <a:rPr lang="lv-LV" dirty="0"/>
              <a:t> </a:t>
            </a:r>
            <a:r>
              <a:rPr lang="lv-LV" dirty="0" err="1"/>
              <a:t>there</a:t>
            </a:r>
            <a:r>
              <a:rPr lang="lv-LV" dirty="0"/>
              <a:t>.</a:t>
            </a:r>
            <a:r>
              <a:rPr lang="en-US" dirty="0"/>
              <a:t> Ukrainian </a:t>
            </a:r>
            <a:r>
              <a:rPr lang="en-US" dirty="0" err="1"/>
              <a:t>fla</a:t>
            </a:r>
            <a:r>
              <a:rPr lang="lv-LV" dirty="0"/>
              <a:t>g</a:t>
            </a:r>
            <a:r>
              <a:rPr lang="en-US" dirty="0"/>
              <a:t> hanging on a nearby house</a:t>
            </a:r>
            <a:r>
              <a:rPr lang="lv-LV" dirty="0"/>
              <a:t> </a:t>
            </a:r>
            <a:r>
              <a:rPr lang="lv-LV" dirty="0" err="1"/>
              <a:t>were</a:t>
            </a:r>
            <a:r>
              <a:rPr lang="lv-LV" dirty="0"/>
              <a:t> </a:t>
            </a:r>
            <a:r>
              <a:rPr lang="lv-LV" dirty="0" err="1"/>
              <a:t>used</a:t>
            </a:r>
            <a:r>
              <a:rPr lang="lv-LV" dirty="0"/>
              <a:t> </a:t>
            </a:r>
            <a:r>
              <a:rPr lang="lv-LV" dirty="0" err="1"/>
              <a:t>as</a:t>
            </a:r>
            <a:r>
              <a:rPr lang="lv-LV" dirty="0"/>
              <a:t> </a:t>
            </a:r>
            <a:r>
              <a:rPr lang="lv-LV" dirty="0" err="1"/>
              <a:t>supposed</a:t>
            </a:r>
            <a:r>
              <a:rPr lang="lv-LV" dirty="0"/>
              <a:t> </a:t>
            </a:r>
            <a:r>
              <a:rPr lang="lv-LV" dirty="0" err="1"/>
              <a:t>evidence</a:t>
            </a:r>
            <a:r>
              <a:rPr lang="en-US" dirty="0"/>
              <a:t>. The director of the shooting said that they were just filming a commercial that had nothing to do with Ukraine. </a:t>
            </a:r>
            <a:endParaRPr lang="en-US" dirty="0">
              <a:cs typeface="Calibri" panose="020F0502020204030204"/>
            </a:endParaRPr>
          </a:p>
          <a:p>
            <a:pPr>
              <a:lnSpc>
                <a:spcPct val="107000"/>
              </a:lnSpc>
              <a:spcAft>
                <a:spcPts val="800"/>
              </a:spcAft>
            </a:pPr>
            <a:r>
              <a:rPr lang="en-US" dirty="0"/>
              <a:t>https://factcheck.afp.com/doc.afp.com.327R8KF</a:t>
            </a:r>
            <a:endParaRPr lang="en-US" dirty="0">
              <a:cs typeface="Calibri"/>
            </a:endParaRPr>
          </a:p>
          <a:p>
            <a:pPr>
              <a:lnSpc>
                <a:spcPct val="107000"/>
              </a:lnSpc>
              <a:spcAft>
                <a:spcPts val="800"/>
              </a:spcAft>
            </a:pPr>
            <a:r>
              <a:rPr lang="en-US" dirty="0"/>
              <a:t>https://rebaltica.lv/2022/03/ukrainas-kars-piesaista-melu-izplatitajus-un-krapniekus-tiktok/</a:t>
            </a:r>
            <a:endParaRPr lang="en-US" dirty="0">
              <a:cs typeface="Calibri" panose="020F0502020204030204"/>
            </a:endParaRPr>
          </a:p>
        </p:txBody>
      </p:sp>
      <p:sp>
        <p:nvSpPr>
          <p:cNvPr id="555" name="Google Shape;555;g157d7739650_0_8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169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b41ce093d_0_226: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900"/>
              </a:spcBef>
              <a:spcAft>
                <a:spcPts val="0"/>
              </a:spcAft>
              <a:buClr>
                <a:schemeClr val="dk1"/>
              </a:buClr>
              <a:buSzPts val="1100"/>
              <a:buFont typeface="Arial"/>
              <a:buNone/>
              <a:tabLst/>
              <a:defRPr/>
            </a:pPr>
            <a:r>
              <a:rPr lang="lv-LV" sz="1800" b="0">
                <a:effectLst/>
                <a:latin typeface="Calibri" panose="020F0502020204030204" pitchFamily="34" charset="0"/>
                <a:ea typeface="Calibri" panose="020F0502020204030204" pitchFamily="34" charset="0"/>
                <a:cs typeface="Arial" panose="020B0604020202020204" pitchFamily="34" charset="0"/>
              </a:rPr>
              <a:t>To start, I’d like to ask you: </a:t>
            </a:r>
            <a:r>
              <a:rPr lang="en-US" sz="1800" b="0" i="0">
                <a:effectLst/>
                <a:latin typeface="Calibri" panose="020F0502020204030204" pitchFamily="34" charset="0"/>
                <a:ea typeface="Calibri" panose="020F0502020204030204" pitchFamily="34" charset="0"/>
                <a:cs typeface="Arial" panose="020B0604020202020204" pitchFamily="34" charset="0"/>
              </a:rPr>
              <a:t>How would you define disinformation? What about propaganda? Do you think there’s a difference between the two? What about misinformation?</a:t>
            </a:r>
            <a:endParaRPr lang="lv-LV" sz="1800" b="0" i="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900"/>
              </a:spcBef>
              <a:spcAft>
                <a:spcPts val="0"/>
              </a:spcAft>
              <a:buClr>
                <a:schemeClr val="dk1"/>
              </a:buClr>
              <a:buSzPts val="1100"/>
              <a:buFont typeface="Arial"/>
              <a:buNone/>
              <a:tabLst/>
              <a:defRPr/>
            </a:pPr>
            <a:endParaRPr lang="lv-LV" sz="1800" b="0" i="1">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900"/>
              </a:spcBef>
              <a:spcAft>
                <a:spcPts val="0"/>
              </a:spcAft>
              <a:buClr>
                <a:schemeClr val="dk1"/>
              </a:buClr>
              <a:buSzPts val="1100"/>
              <a:buFont typeface="Arial"/>
              <a:buNone/>
              <a:tabLst/>
              <a:defRPr/>
            </a:pPr>
            <a:r>
              <a:rPr lang="lv-LV" sz="1800" b="0" i="1">
                <a:effectLst/>
                <a:latin typeface="Calibri" panose="020F0502020204030204" pitchFamily="34" charset="0"/>
                <a:ea typeface="Calibri" panose="020F0502020204030204" pitchFamily="34" charset="0"/>
                <a:cs typeface="Arial" panose="020B0604020202020204" pitchFamily="34" charset="0"/>
              </a:rPr>
              <a:t>[Allow a few students to answer, 2 min]</a:t>
            </a:r>
            <a:endParaRPr lang="en-US" sz="1800" b="0" i="1">
              <a:effectLst/>
              <a:latin typeface="Calibri" panose="020F0502020204030204" pitchFamily="34" charset="0"/>
              <a:ea typeface="Calibri" panose="020F0502020204030204" pitchFamily="34" charset="0"/>
              <a:cs typeface="Arial" panose="020B0604020202020204" pitchFamily="34" charset="0"/>
            </a:endParaRPr>
          </a:p>
        </p:txBody>
      </p:sp>
      <p:sp>
        <p:nvSpPr>
          <p:cNvPr id="115" name="Google Shape;115;g11b41ce093d_0_226: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863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b41ce093d_0_226: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marR="0" lvl="0" indent="0">
              <a:lnSpc>
                <a:spcPct val="107000"/>
              </a:lnSpc>
              <a:spcBef>
                <a:spcPts val="0"/>
              </a:spcBef>
              <a:spcAft>
                <a:spcPts val="800"/>
              </a:spcAft>
              <a:buFont typeface="Arial" panose="020B0604020202020204" pitchFamily="34" charset="0"/>
              <a:buNone/>
            </a:pPr>
            <a:r>
              <a:rPr lang="lv-LV" sz="1800" b="0" dirty="0" err="1">
                <a:effectLst/>
                <a:latin typeface="Calibri"/>
                <a:ea typeface="Montserrat" panose="00000500000000000000" pitchFamily="2" charset="0"/>
                <a:cs typeface="Calibri"/>
              </a:rPr>
              <a:t>Now</a:t>
            </a:r>
            <a:r>
              <a:rPr lang="lv-LV" sz="1800" b="0" dirty="0">
                <a:effectLst/>
                <a:latin typeface="Calibri"/>
                <a:ea typeface="Montserrat" panose="00000500000000000000" pitchFamily="2" charset="0"/>
                <a:cs typeface="Calibri"/>
              </a:rPr>
              <a:t> </a:t>
            </a:r>
            <a:r>
              <a:rPr lang="lv-LV" sz="1800" b="0" dirty="0" err="1">
                <a:effectLst/>
                <a:latin typeface="Calibri"/>
                <a:ea typeface="Montserrat" panose="00000500000000000000" pitchFamily="2" charset="0"/>
                <a:cs typeface="Calibri"/>
              </a:rPr>
              <a:t>we</a:t>
            </a:r>
            <a:r>
              <a:rPr lang="lv-LV" sz="1800" b="0" dirty="0">
                <a:effectLst/>
                <a:latin typeface="Calibri"/>
                <a:ea typeface="Montserrat" panose="00000500000000000000" pitchFamily="2" charset="0"/>
                <a:cs typeface="Calibri"/>
              </a:rPr>
              <a:t> </a:t>
            </a:r>
            <a:r>
              <a:rPr lang="lv-LV" sz="1800" b="0" dirty="0" err="1">
                <a:effectLst/>
                <a:latin typeface="Calibri"/>
                <a:ea typeface="Montserrat" panose="00000500000000000000" pitchFamily="2" charset="0"/>
                <a:cs typeface="Calibri"/>
              </a:rPr>
              <a:t>will</a:t>
            </a:r>
            <a:r>
              <a:rPr lang="lv-LV" sz="1800" b="0" dirty="0">
                <a:effectLst/>
                <a:latin typeface="Calibri"/>
                <a:ea typeface="Montserrat" panose="00000500000000000000" pitchFamily="2" charset="0"/>
                <a:cs typeface="Calibri"/>
              </a:rPr>
              <a:t> </a:t>
            </a:r>
            <a:r>
              <a:rPr lang="lv-LV" sz="1800" b="0" dirty="0" err="1">
                <a:effectLst/>
                <a:latin typeface="Calibri"/>
                <a:ea typeface="Montserrat" panose="00000500000000000000" pitchFamily="2" charset="0"/>
                <a:cs typeface="Calibri"/>
              </a:rPr>
              <a:t>look</a:t>
            </a:r>
            <a:r>
              <a:rPr lang="lv-LV" sz="1800" b="0" dirty="0">
                <a:effectLst/>
                <a:latin typeface="Calibri"/>
                <a:ea typeface="Montserrat" panose="00000500000000000000" pitchFamily="2" charset="0"/>
                <a:cs typeface="Calibri"/>
              </a:rPr>
              <a:t> </a:t>
            </a:r>
            <a:r>
              <a:rPr lang="lv-LV" sz="1800" b="0" dirty="0" err="1">
                <a:effectLst/>
                <a:latin typeface="Calibri"/>
                <a:ea typeface="Montserrat" panose="00000500000000000000" pitchFamily="2" charset="0"/>
                <a:cs typeface="Calibri"/>
              </a:rPr>
              <a:t>the</a:t>
            </a:r>
            <a:r>
              <a:rPr lang="lv-LV" sz="1800" b="0" dirty="0">
                <a:effectLst/>
                <a:latin typeface="Calibri"/>
                <a:ea typeface="Montserrat" panose="00000500000000000000" pitchFamily="2" charset="0"/>
                <a:cs typeface="Calibri"/>
              </a:rPr>
              <a:t> </a:t>
            </a:r>
            <a:r>
              <a:rPr lang="lv-LV" sz="1800" b="0" dirty="0" err="1">
                <a:effectLst/>
                <a:latin typeface="Calibri"/>
                <a:ea typeface="Montserrat" panose="00000500000000000000" pitchFamily="2" charset="0"/>
                <a:cs typeface="Calibri"/>
              </a:rPr>
              <a:t>definitions</a:t>
            </a:r>
            <a:r>
              <a:rPr lang="lv-LV" sz="1800" b="0" dirty="0">
                <a:effectLst/>
                <a:latin typeface="Calibri"/>
                <a:ea typeface="Montserrat" panose="00000500000000000000" pitchFamily="2" charset="0"/>
                <a:cs typeface="Calibri"/>
              </a:rPr>
              <a:t> </a:t>
            </a:r>
            <a:r>
              <a:rPr lang="lv-LV" sz="1800" b="0" dirty="0" err="1">
                <a:effectLst/>
                <a:latin typeface="Calibri"/>
                <a:ea typeface="Montserrat" panose="00000500000000000000" pitchFamily="2" charset="0"/>
                <a:cs typeface="Calibri"/>
              </a:rPr>
              <a:t>of</a:t>
            </a:r>
            <a:r>
              <a:rPr lang="lv-LV" sz="1800" b="0" dirty="0">
                <a:effectLst/>
                <a:latin typeface="Calibri"/>
                <a:ea typeface="Montserrat" panose="00000500000000000000" pitchFamily="2" charset="0"/>
                <a:cs typeface="Calibri"/>
              </a:rPr>
              <a:t> </a:t>
            </a:r>
            <a:r>
              <a:rPr lang="lv-LV" sz="1800" b="0" dirty="0" err="1">
                <a:effectLst/>
                <a:latin typeface="Calibri"/>
                <a:ea typeface="Montserrat" panose="00000500000000000000" pitchFamily="2" charset="0"/>
                <a:cs typeface="Calibri"/>
              </a:rPr>
              <a:t>these</a:t>
            </a:r>
            <a:r>
              <a:rPr lang="lv-LV" sz="1800" b="0" dirty="0">
                <a:effectLst/>
                <a:latin typeface="Calibri"/>
                <a:ea typeface="Montserrat" panose="00000500000000000000" pitchFamily="2" charset="0"/>
                <a:cs typeface="Calibri"/>
              </a:rPr>
              <a:t> terms.</a:t>
            </a:r>
          </a:p>
          <a:p>
            <a:pPr marL="342900" marR="0" lvl="0" indent="-342900">
              <a:lnSpc>
                <a:spcPct val="107000"/>
              </a:lnSpc>
              <a:spcBef>
                <a:spcPts val="0"/>
              </a:spcBef>
              <a:spcAft>
                <a:spcPts val="800"/>
              </a:spcAft>
              <a:buFont typeface="Arial" panose="020B0604020202020204" pitchFamily="34" charset="0"/>
              <a:buChar char="-"/>
            </a:pPr>
            <a:r>
              <a:rPr lang="en-US" sz="1800" b="1" dirty="0">
                <a:effectLst/>
                <a:latin typeface="Calibri"/>
                <a:ea typeface="Montserrat" panose="00000500000000000000" pitchFamily="2" charset="0"/>
                <a:cs typeface="Calibri"/>
              </a:rPr>
              <a:t>Disinformation:</a:t>
            </a:r>
            <a:r>
              <a:rPr lang="en-US" sz="1800" dirty="0">
                <a:effectLst/>
                <a:latin typeface="Calibri"/>
                <a:ea typeface="Montserrat" panose="00000500000000000000" pitchFamily="2" charset="0"/>
                <a:cs typeface="Calibri"/>
              </a:rPr>
              <a:t> Disinformation is false information that is deliberately created or disseminated with the express purpose to cause harm. Producers of disinformation typically have political, financial, psychological, or social motivations</a:t>
            </a:r>
          </a:p>
          <a:p>
            <a:pPr marL="342900" marR="0" lvl="0" indent="-342900">
              <a:lnSpc>
                <a:spcPct val="107000"/>
              </a:lnSpc>
              <a:spcBef>
                <a:spcPts val="0"/>
              </a:spcBef>
              <a:spcAft>
                <a:spcPts val="800"/>
              </a:spcAft>
              <a:buFont typeface="Arial" panose="020B0604020202020204" pitchFamily="34" charset="0"/>
              <a:buChar char="-"/>
            </a:pPr>
            <a:r>
              <a:rPr lang="en-US" sz="1800" b="1" dirty="0">
                <a:effectLst/>
                <a:latin typeface="Calibri"/>
                <a:ea typeface="Montserrat" panose="00000500000000000000" pitchFamily="2" charset="0"/>
                <a:cs typeface="Calibri"/>
              </a:rPr>
              <a:t>Misinformation:</a:t>
            </a:r>
            <a:r>
              <a:rPr lang="en-US" sz="1800" dirty="0">
                <a:effectLst/>
                <a:latin typeface="Calibri"/>
                <a:ea typeface="Montserrat" panose="00000500000000000000" pitchFamily="2" charset="0"/>
                <a:cs typeface="Calibri"/>
              </a:rPr>
              <a:t> Misinformation is information that is false, but not intended to cause harm. For example, individuals who don’t know a piece of information is false may spread it on social media in an attempt to be helpful.</a:t>
            </a:r>
          </a:p>
          <a:p>
            <a:pPr marL="342900" marR="0" lvl="0" indent="-342900">
              <a:lnSpc>
                <a:spcPct val="107000"/>
              </a:lnSpc>
              <a:spcBef>
                <a:spcPts val="0"/>
              </a:spcBef>
              <a:spcAft>
                <a:spcPts val="800"/>
              </a:spcAft>
              <a:buFont typeface="Arial" panose="020B0604020202020204" pitchFamily="34" charset="0"/>
              <a:buChar char="-"/>
            </a:pPr>
            <a:r>
              <a:rPr lang="en-US" sz="1800" b="1" dirty="0">
                <a:effectLst/>
                <a:latin typeface="Calibri"/>
                <a:ea typeface="Montserrat" panose="00000500000000000000" pitchFamily="2" charset="0"/>
                <a:cs typeface="Calibri"/>
              </a:rPr>
              <a:t>Propaganda:</a:t>
            </a:r>
            <a:r>
              <a:rPr lang="en-US" sz="1800" dirty="0">
                <a:effectLst/>
                <a:latin typeface="Calibri"/>
                <a:ea typeface="Montserrat" panose="00000500000000000000" pitchFamily="2" charset="0"/>
                <a:cs typeface="Calibri"/>
              </a:rPr>
              <a:t> Propaganda is </a:t>
            </a:r>
            <a:r>
              <a:rPr lang="en-US" sz="1800" i="1" dirty="0">
                <a:effectLst/>
                <a:latin typeface="Calibri"/>
                <a:ea typeface="Montserrat" panose="00000500000000000000" pitchFamily="2" charset="0"/>
                <a:cs typeface="Calibri"/>
              </a:rPr>
              <a:t>true or false</a:t>
            </a:r>
            <a:r>
              <a:rPr lang="en-US" sz="1800" dirty="0">
                <a:effectLst/>
                <a:latin typeface="Calibri"/>
                <a:ea typeface="Montserrat" panose="00000500000000000000" pitchFamily="2" charset="0"/>
                <a:cs typeface="Calibri"/>
              </a:rPr>
              <a:t> information spread to persuade an audience, but often has a political connotation and is often connected to information produced by governments. In the case of the Kremlin’s information war in Ukraine, propaganda often overlaps with disinformation.</a:t>
            </a:r>
          </a:p>
          <a:p>
            <a:pPr marL="0" marR="0">
              <a:lnSpc>
                <a:spcPct val="107000"/>
              </a:lnSpc>
              <a:spcBef>
                <a:spcPts val="0"/>
              </a:spcBef>
              <a:spcAft>
                <a:spcPts val="800"/>
              </a:spcAft>
            </a:pPr>
            <a:endParaRPr lang="lv-LV" sz="1800" i="1">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i="1" dirty="0">
                <a:effectLst/>
                <a:latin typeface="Calibri"/>
                <a:ea typeface="Calibri" panose="020F0502020204030204" pitchFamily="34" charset="0"/>
                <a:cs typeface="Calibri"/>
              </a:rPr>
              <a:t>Note that these definitions and terms are highly debated even among experts.</a:t>
            </a:r>
            <a:endParaRPr lang="lv-LV" sz="1800" i="1" dirty="0">
              <a:effectLst/>
              <a:latin typeface="Calibri"/>
              <a:ea typeface="Calibri" panose="020F0502020204030204" pitchFamily="34" charset="0"/>
              <a:cs typeface="Calibri"/>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lv-LV" sz="1800" b="0" i="1" dirty="0" err="1">
                <a:effectLst/>
                <a:latin typeface="Calibri"/>
                <a:ea typeface="Montserrat" panose="00000500000000000000" pitchFamily="2" charset="0"/>
                <a:cs typeface="Calibri"/>
              </a:rPr>
              <a:t>Ask</a:t>
            </a:r>
            <a:r>
              <a:rPr lang="lv-LV" sz="1800" b="0" i="1" dirty="0">
                <a:effectLst/>
                <a:latin typeface="Calibri"/>
                <a:ea typeface="Montserrat" panose="00000500000000000000" pitchFamily="2" charset="0"/>
                <a:cs typeface="Calibri"/>
              </a:rPr>
              <a:t> students </a:t>
            </a:r>
            <a:r>
              <a:rPr lang="lv-LV" sz="1800" b="0" i="1" dirty="0" err="1">
                <a:effectLst/>
                <a:latin typeface="Calibri"/>
                <a:ea typeface="Montserrat" panose="00000500000000000000" pitchFamily="2" charset="0"/>
                <a:cs typeface="Calibri"/>
              </a:rPr>
              <a:t>what</a:t>
            </a:r>
            <a:r>
              <a:rPr lang="lv-LV" sz="1800" b="0" i="1" dirty="0">
                <a:effectLst/>
                <a:latin typeface="Calibri"/>
                <a:ea typeface="Montserrat" panose="00000500000000000000" pitchFamily="2" charset="0"/>
                <a:cs typeface="Calibri"/>
              </a:rPr>
              <a:t> </a:t>
            </a:r>
            <a:r>
              <a:rPr lang="lv-LV" sz="1800" b="0" i="1" dirty="0" err="1">
                <a:effectLst/>
                <a:latin typeface="Calibri"/>
                <a:ea typeface="Montserrat" panose="00000500000000000000" pitchFamily="2" charset="0"/>
                <a:cs typeface="Calibri"/>
              </a:rPr>
              <a:t>does</a:t>
            </a:r>
            <a:r>
              <a:rPr lang="lv-LV" sz="1800" b="0" i="1" dirty="0">
                <a:effectLst/>
                <a:latin typeface="Calibri"/>
                <a:ea typeface="Montserrat" panose="00000500000000000000" pitchFamily="2" charset="0"/>
                <a:cs typeface="Calibri"/>
              </a:rPr>
              <a:t> </a:t>
            </a:r>
            <a:r>
              <a:rPr lang="lv-LV" sz="1800" b="0" i="1" dirty="0" err="1">
                <a:effectLst/>
                <a:latin typeface="Calibri"/>
                <a:ea typeface="Montserrat" panose="00000500000000000000" pitchFamily="2" charset="0"/>
                <a:cs typeface="Calibri"/>
              </a:rPr>
              <a:t>disinformation</a:t>
            </a:r>
            <a:r>
              <a:rPr lang="lv-LV" sz="1800" b="0" i="1" dirty="0">
                <a:effectLst/>
                <a:latin typeface="Calibri"/>
                <a:ea typeface="Montserrat" panose="00000500000000000000" pitchFamily="2" charset="0"/>
                <a:cs typeface="Calibri"/>
              </a:rPr>
              <a:t> </a:t>
            </a:r>
            <a:r>
              <a:rPr lang="lv-LV" sz="1800" b="0" i="1" dirty="0" err="1">
                <a:effectLst/>
                <a:latin typeface="Calibri"/>
                <a:ea typeface="Montserrat" panose="00000500000000000000" pitchFamily="2" charset="0"/>
                <a:cs typeface="Calibri"/>
              </a:rPr>
              <a:t>and</a:t>
            </a:r>
            <a:r>
              <a:rPr lang="lv-LV" sz="1800" b="0" i="1" dirty="0">
                <a:effectLst/>
                <a:latin typeface="Calibri"/>
                <a:ea typeface="Montserrat" panose="00000500000000000000" pitchFamily="2" charset="0"/>
                <a:cs typeface="Calibri"/>
              </a:rPr>
              <a:t> propaganda </a:t>
            </a:r>
            <a:r>
              <a:rPr lang="lv-LV" sz="1800" b="0" i="1" dirty="0" err="1">
                <a:effectLst/>
                <a:latin typeface="Calibri"/>
                <a:ea typeface="Montserrat" panose="00000500000000000000" pitchFamily="2" charset="0"/>
                <a:cs typeface="Calibri"/>
              </a:rPr>
              <a:t>have</a:t>
            </a:r>
            <a:r>
              <a:rPr lang="lv-LV" sz="1800" b="0" i="1" dirty="0">
                <a:effectLst/>
                <a:latin typeface="Calibri"/>
                <a:ea typeface="Montserrat" panose="00000500000000000000" pitchFamily="2" charset="0"/>
                <a:cs typeface="Calibri"/>
              </a:rPr>
              <a:t> </a:t>
            </a:r>
            <a:r>
              <a:rPr lang="lv-LV" sz="1800" b="0" i="1" dirty="0" err="1">
                <a:effectLst/>
                <a:latin typeface="Calibri"/>
                <a:ea typeface="Montserrat" panose="00000500000000000000" pitchFamily="2" charset="0"/>
                <a:cs typeface="Calibri"/>
              </a:rPr>
              <a:t>in</a:t>
            </a:r>
            <a:r>
              <a:rPr lang="lv-LV" sz="1800" b="0" i="1" dirty="0">
                <a:effectLst/>
                <a:latin typeface="Calibri"/>
                <a:ea typeface="Montserrat" panose="00000500000000000000" pitchFamily="2" charset="0"/>
                <a:cs typeface="Calibri"/>
              </a:rPr>
              <a:t> </a:t>
            </a:r>
            <a:r>
              <a:rPr lang="lv-LV" sz="1800" b="0" i="1" dirty="0" err="1">
                <a:effectLst/>
                <a:latin typeface="Calibri"/>
                <a:ea typeface="Montserrat" panose="00000500000000000000" pitchFamily="2" charset="0"/>
                <a:cs typeface="Calibri"/>
              </a:rPr>
              <a:t>common</a:t>
            </a:r>
            <a:r>
              <a:rPr lang="lv-LV" sz="1800" b="0" i="1" dirty="0">
                <a:effectLst/>
                <a:latin typeface="Calibri"/>
                <a:ea typeface="Montserrat" panose="00000500000000000000" pitchFamily="2" charset="0"/>
                <a:cs typeface="Calibri"/>
              </a:rPr>
              <a:t> (</a:t>
            </a:r>
            <a:r>
              <a:rPr lang="lv-LV" sz="1800" b="0" i="1" dirty="0" err="1">
                <a:effectLst/>
                <a:latin typeface="Calibri"/>
                <a:ea typeface="Montserrat" panose="00000500000000000000" pitchFamily="2" charset="0"/>
                <a:cs typeface="Calibri"/>
              </a:rPr>
              <a:t>answer</a:t>
            </a:r>
            <a:r>
              <a:rPr lang="lv-LV" sz="1800" b="0" i="1" dirty="0">
                <a:effectLst/>
                <a:latin typeface="Calibri"/>
                <a:ea typeface="Montserrat" panose="00000500000000000000" pitchFamily="2" charset="0"/>
                <a:cs typeface="Calibri"/>
              </a:rPr>
              <a:t>: </a:t>
            </a:r>
            <a:r>
              <a:rPr lang="lv-LV" sz="1800" b="1" i="1" dirty="0" err="1">
                <a:effectLst/>
                <a:latin typeface="Calibri"/>
                <a:ea typeface="Montserrat" panose="00000500000000000000" pitchFamily="2" charset="0"/>
                <a:cs typeface="Calibri"/>
              </a:rPr>
              <a:t>intent</a:t>
            </a:r>
            <a:r>
              <a:rPr lang="lv-LV" sz="1800" b="0" i="1" dirty="0">
                <a:effectLst/>
                <a:latin typeface="Calibri"/>
                <a:ea typeface="Montserrat" panose="00000500000000000000" pitchFamily="2" charset="0"/>
                <a:cs typeface="Calibri"/>
              </a:rPr>
              <a:t> to </a:t>
            </a:r>
            <a:r>
              <a:rPr lang="lv-LV" sz="1800" b="0" i="1" dirty="0" err="1">
                <a:effectLst/>
                <a:latin typeface="Calibri"/>
                <a:ea typeface="Montserrat" panose="00000500000000000000" pitchFamily="2" charset="0"/>
                <a:cs typeface="Calibri"/>
              </a:rPr>
              <a:t>persuade</a:t>
            </a:r>
            <a:r>
              <a:rPr lang="lv-LV" sz="1800" b="0" i="1" dirty="0">
                <a:effectLst/>
                <a:latin typeface="Calibri"/>
                <a:ea typeface="Montserrat" panose="00000500000000000000" pitchFamily="2" charset="0"/>
                <a:cs typeface="Calibri"/>
              </a:rPr>
              <a:t> </a:t>
            </a:r>
            <a:r>
              <a:rPr lang="lv-LV" sz="1800" b="0" i="1" dirty="0" err="1">
                <a:effectLst/>
                <a:latin typeface="Calibri"/>
                <a:ea typeface="Montserrat" panose="00000500000000000000" pitchFamily="2" charset="0"/>
                <a:cs typeface="Calibri"/>
              </a:rPr>
              <a:t>or</a:t>
            </a:r>
            <a:r>
              <a:rPr lang="lv-LV" sz="1800" b="0" i="1" dirty="0">
                <a:effectLst/>
                <a:latin typeface="Calibri"/>
                <a:ea typeface="Montserrat" panose="00000500000000000000" pitchFamily="2" charset="0"/>
                <a:cs typeface="Calibri"/>
              </a:rPr>
              <a:t> </a:t>
            </a:r>
            <a:r>
              <a:rPr lang="lv-LV" sz="1800" b="0" i="1" dirty="0" err="1">
                <a:effectLst/>
                <a:latin typeface="Calibri"/>
                <a:ea typeface="Montserrat" panose="00000500000000000000" pitchFamily="2" charset="0"/>
                <a:cs typeface="Calibri"/>
              </a:rPr>
              <a:t>mislead</a:t>
            </a:r>
            <a:r>
              <a:rPr lang="lv-LV" sz="1800" b="0" i="1" dirty="0">
                <a:effectLst/>
                <a:latin typeface="Calibri"/>
                <a:ea typeface="Montserrat" panose="00000500000000000000" pitchFamily="2" charset="0"/>
                <a:cs typeface="Calibri"/>
              </a:rPr>
              <a:t>). </a:t>
            </a:r>
            <a:r>
              <a:rPr lang="lv-LV" sz="1800" b="0" i="1" dirty="0" err="1">
                <a:effectLst/>
                <a:latin typeface="Calibri"/>
                <a:ea typeface="Montserrat" panose="00000500000000000000" pitchFamily="2" charset="0"/>
                <a:cs typeface="Calibri"/>
              </a:rPr>
              <a:t>Misinformation</a:t>
            </a:r>
            <a:r>
              <a:rPr lang="lv-LV" sz="1800" b="0" i="1" dirty="0">
                <a:effectLst/>
                <a:latin typeface="Calibri"/>
                <a:ea typeface="Montserrat" panose="00000500000000000000" pitchFamily="2" charset="0"/>
                <a:cs typeface="Calibri"/>
              </a:rPr>
              <a:t> </a:t>
            </a:r>
            <a:r>
              <a:rPr lang="lv-LV" sz="1800" b="0" i="1" dirty="0" err="1">
                <a:effectLst/>
                <a:latin typeface="Calibri"/>
                <a:ea typeface="Montserrat" panose="00000500000000000000" pitchFamily="2" charset="0"/>
                <a:cs typeface="Calibri"/>
              </a:rPr>
              <a:t>is</a:t>
            </a:r>
            <a:r>
              <a:rPr lang="lv-LV" sz="1800" b="0" i="1" dirty="0">
                <a:effectLst/>
                <a:latin typeface="Calibri"/>
                <a:ea typeface="Montserrat" panose="00000500000000000000" pitchFamily="2" charset="0"/>
                <a:cs typeface="Calibri"/>
              </a:rPr>
              <a:t> </a:t>
            </a:r>
            <a:r>
              <a:rPr lang="lv-LV" sz="1800" b="0" i="1" dirty="0" err="1">
                <a:effectLst/>
                <a:latin typeface="Calibri"/>
                <a:ea typeface="Montserrat" panose="00000500000000000000" pitchFamily="2" charset="0"/>
                <a:cs typeface="Calibri"/>
              </a:rPr>
              <a:t>spread</a:t>
            </a:r>
            <a:r>
              <a:rPr lang="lv-LV" sz="1800" b="0" i="1" dirty="0">
                <a:effectLst/>
                <a:latin typeface="Calibri"/>
                <a:ea typeface="Montserrat" panose="00000500000000000000" pitchFamily="2" charset="0"/>
                <a:cs typeface="Calibri"/>
              </a:rPr>
              <a:t> </a:t>
            </a:r>
            <a:r>
              <a:rPr lang="lv-LV" sz="1800" b="0" i="1" dirty="0" err="1">
                <a:effectLst/>
                <a:latin typeface="Calibri"/>
                <a:ea typeface="Montserrat" panose="00000500000000000000" pitchFamily="2" charset="0"/>
                <a:cs typeface="Calibri"/>
              </a:rPr>
              <a:t>by</a:t>
            </a:r>
            <a:r>
              <a:rPr lang="lv-LV" sz="1800" b="0" i="1" dirty="0">
                <a:effectLst/>
                <a:latin typeface="Calibri"/>
                <a:ea typeface="Montserrat" panose="00000500000000000000" pitchFamily="2" charset="0"/>
                <a:cs typeface="Calibri"/>
              </a:rPr>
              <a:t> </a:t>
            </a:r>
            <a:r>
              <a:rPr lang="lv-LV" sz="1800" b="0" i="1" dirty="0" err="1">
                <a:effectLst/>
                <a:latin typeface="Calibri"/>
                <a:ea typeface="Montserrat" panose="00000500000000000000" pitchFamily="2" charset="0"/>
                <a:cs typeface="Calibri"/>
              </a:rPr>
              <a:t>people</a:t>
            </a:r>
            <a:r>
              <a:rPr lang="lv-LV" sz="1800" b="0" i="1" dirty="0">
                <a:effectLst/>
                <a:latin typeface="Calibri"/>
                <a:ea typeface="Montserrat" panose="00000500000000000000" pitchFamily="2" charset="0"/>
                <a:cs typeface="Calibri"/>
              </a:rPr>
              <a:t> </a:t>
            </a:r>
            <a:r>
              <a:rPr lang="lv-LV" sz="1800" b="0" i="1" dirty="0" err="1">
                <a:effectLst/>
                <a:latin typeface="Calibri"/>
                <a:ea typeface="Montserrat" panose="00000500000000000000" pitchFamily="2" charset="0"/>
                <a:cs typeface="Calibri"/>
              </a:rPr>
              <a:t>who</a:t>
            </a:r>
            <a:r>
              <a:rPr lang="lv-LV" sz="1800" b="0" i="1" dirty="0">
                <a:effectLst/>
                <a:latin typeface="Calibri"/>
                <a:ea typeface="Montserrat" panose="00000500000000000000" pitchFamily="2" charset="0"/>
                <a:cs typeface="Calibri"/>
              </a:rPr>
              <a:t> </a:t>
            </a:r>
            <a:r>
              <a:rPr lang="lv-LV" sz="1800" b="0" i="1" dirty="0" err="1">
                <a:effectLst/>
                <a:latin typeface="Calibri"/>
                <a:ea typeface="Montserrat" panose="00000500000000000000" pitchFamily="2" charset="0"/>
                <a:cs typeface="Calibri"/>
              </a:rPr>
              <a:t>believe</a:t>
            </a:r>
            <a:r>
              <a:rPr lang="lv-LV" sz="1800" b="0" i="1" dirty="0">
                <a:effectLst/>
                <a:latin typeface="Calibri"/>
                <a:ea typeface="Montserrat" panose="00000500000000000000" pitchFamily="2" charset="0"/>
                <a:cs typeface="Calibri"/>
              </a:rPr>
              <a:t> </a:t>
            </a:r>
            <a:r>
              <a:rPr lang="lv-LV" sz="1800" b="0" i="1" dirty="0" err="1">
                <a:effectLst/>
                <a:latin typeface="Calibri"/>
                <a:ea typeface="Montserrat" panose="00000500000000000000" pitchFamily="2" charset="0"/>
                <a:cs typeface="Calibri"/>
              </a:rPr>
              <a:t>it’s</a:t>
            </a:r>
            <a:r>
              <a:rPr lang="lv-LV" sz="1800" b="0" i="1" dirty="0">
                <a:effectLst/>
                <a:latin typeface="Calibri"/>
                <a:ea typeface="Montserrat" panose="00000500000000000000" pitchFamily="2" charset="0"/>
                <a:cs typeface="Calibri"/>
              </a:rPr>
              <a:t> </a:t>
            </a:r>
            <a:r>
              <a:rPr lang="lv-LV" sz="1800" b="0" i="1" dirty="0" err="1">
                <a:effectLst/>
                <a:latin typeface="Calibri"/>
                <a:ea typeface="Montserrat" panose="00000500000000000000" pitchFamily="2" charset="0"/>
                <a:cs typeface="Calibri"/>
              </a:rPr>
              <a:t>true</a:t>
            </a:r>
            <a:r>
              <a:rPr lang="lv-LV" sz="1800" i="1" dirty="0">
                <a:latin typeface="Calibri"/>
                <a:ea typeface="Montserrat" panose="00000500000000000000" pitchFamily="2" charset="0"/>
                <a:cs typeface="Calibri"/>
              </a:rPr>
              <a:t>.)</a:t>
            </a:r>
            <a:endParaRPr lang="lv-LV" sz="1800" b="0" i="1" dirty="0">
              <a:effectLst/>
              <a:latin typeface="Calibri" panose="020F0502020204030204" pitchFamily="34" charset="0"/>
              <a:ea typeface="Montserrat" panose="00000500000000000000" pitchFamily="2" charset="0"/>
              <a:cs typeface="Calibri"/>
            </a:endParaRP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900"/>
              </a:spcBef>
              <a:spcAft>
                <a:spcPts val="0"/>
              </a:spcAft>
              <a:buClr>
                <a:schemeClr val="dk1"/>
              </a:buClr>
              <a:buSzPts val="1100"/>
              <a:buFont typeface="Arial"/>
              <a:buNone/>
            </a:pPr>
            <a:endParaRPr lang="en-US" sz="1100">
              <a:solidFill>
                <a:srgbClr val="1E1E1E"/>
              </a:solidFill>
              <a:latin typeface="Montserrat"/>
              <a:ea typeface="Montserrat"/>
              <a:cs typeface="Montserrat"/>
            </a:endParaRPr>
          </a:p>
        </p:txBody>
      </p:sp>
      <p:sp>
        <p:nvSpPr>
          <p:cNvPr id="115" name="Google Shape;115;g11b41ce093d_0_226: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8570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b41ce093d_0_226: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a:spcBef>
                <a:spcPts val="900"/>
              </a:spcBef>
              <a:buClr>
                <a:schemeClr val="dk1"/>
              </a:buClr>
              <a:buSzPts val="1100"/>
            </a:pPr>
            <a:r>
              <a:rPr lang="lv-LV" sz="1100">
                <a:solidFill>
                  <a:srgbClr val="1E1E1E"/>
                </a:solidFill>
                <a:latin typeface="Montserrat"/>
                <a:ea typeface="Montserrat"/>
                <a:cs typeface="Montserrat"/>
              </a:rPr>
              <a:t>Now we will hear from Aliona Romaniuk, a Ukrainian fact-checker, founder of NotaEnota. Afterwards, I will ask some questions about what she says. </a:t>
            </a:r>
            <a:r>
              <a:rPr lang="lv-LV">
                <a:solidFill>
                  <a:srgbClr val="1E1E1E"/>
                </a:solidFill>
              </a:rPr>
              <a:t>https://youtu.be/jLL91SmapHo</a:t>
            </a:r>
            <a:endParaRPr lang="en-US" sz="1100">
              <a:solidFill>
                <a:srgbClr val="1E1E1E"/>
              </a:solidFill>
              <a:latin typeface="Montserrat"/>
              <a:ea typeface="Montserrat"/>
              <a:cs typeface="Montserrat"/>
            </a:endParaRPr>
          </a:p>
        </p:txBody>
      </p:sp>
      <p:sp>
        <p:nvSpPr>
          <p:cNvPr id="115" name="Google Shape;115;g11b41ce093d_0_226: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0889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b41ce093d_0_226: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900"/>
              </a:spcBef>
              <a:spcAft>
                <a:spcPts val="0"/>
              </a:spcAft>
              <a:buClr>
                <a:schemeClr val="dk1"/>
              </a:buClr>
              <a:buSzPts val="1100"/>
              <a:buFont typeface="Arial"/>
              <a:buNone/>
            </a:pPr>
            <a:r>
              <a:rPr lang="lv-LV" sz="1100">
                <a:solidFill>
                  <a:srgbClr val="1E1E1E"/>
                </a:solidFill>
                <a:latin typeface="Montserrat"/>
                <a:ea typeface="Montserrat"/>
                <a:cs typeface="Montserrat"/>
              </a:rPr>
              <a:t>What types of false information mentioned previously (disnformation, propaganda, misinformation) were brought up by the expert?</a:t>
            </a:r>
          </a:p>
          <a:p>
            <a:pPr marL="0" lvl="0" indent="0" algn="l" rtl="0">
              <a:lnSpc>
                <a:spcPct val="100000"/>
              </a:lnSpc>
              <a:spcBef>
                <a:spcPts val="900"/>
              </a:spcBef>
              <a:spcAft>
                <a:spcPts val="0"/>
              </a:spcAft>
              <a:buClr>
                <a:schemeClr val="dk1"/>
              </a:buClr>
              <a:buSzPts val="1100"/>
              <a:buFont typeface="Arial"/>
              <a:buNone/>
            </a:pPr>
            <a:endParaRPr lang="lv-LV" sz="1100">
              <a:solidFill>
                <a:srgbClr val="1E1E1E"/>
              </a:solidFill>
              <a:latin typeface="Montserrat"/>
              <a:ea typeface="Montserrat"/>
              <a:cs typeface="Montserrat"/>
            </a:endParaRPr>
          </a:p>
          <a:p>
            <a:pPr marL="0" lvl="0" indent="0" algn="l" rtl="0">
              <a:lnSpc>
                <a:spcPct val="100000"/>
              </a:lnSpc>
              <a:spcBef>
                <a:spcPts val="900"/>
              </a:spcBef>
              <a:spcAft>
                <a:spcPts val="0"/>
              </a:spcAft>
              <a:buClr>
                <a:schemeClr val="dk1"/>
              </a:buClr>
              <a:buSzPts val="1100"/>
              <a:buFont typeface="Arial"/>
              <a:buNone/>
            </a:pPr>
            <a:r>
              <a:rPr lang="lv-LV" sz="1100" i="1">
                <a:solidFill>
                  <a:srgbClr val="1E1E1E"/>
                </a:solidFill>
                <a:latin typeface="Montserrat"/>
                <a:ea typeface="Montserrat"/>
                <a:cs typeface="Montserrat"/>
              </a:rPr>
              <a:t>Answer: Propaganda on biolabs in Ukraine to justify the war, misinformation people spread around about the virus on WhatsApp.</a:t>
            </a:r>
            <a:endParaRPr lang="en-US" sz="1100" i="1">
              <a:solidFill>
                <a:srgbClr val="1E1E1E"/>
              </a:solidFill>
              <a:latin typeface="Montserrat"/>
              <a:ea typeface="Montserrat"/>
              <a:cs typeface="Montserrat"/>
            </a:endParaRPr>
          </a:p>
        </p:txBody>
      </p:sp>
      <p:sp>
        <p:nvSpPr>
          <p:cNvPr id="115" name="Google Shape;115;g11b41ce093d_0_226: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5884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b41ce093d_0_226: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defTabSz="554492"/>
            <a:r>
              <a:rPr lang="en-US" i="1" u="sng" dirty="0">
                <a:solidFill>
                  <a:srgbClr val="1E1E1E"/>
                </a:solidFill>
              </a:rPr>
              <a:t>Give participants a printout of this slide! </a:t>
            </a:r>
            <a:endParaRPr lang="en-US" i="1" dirty="0">
              <a:solidFill>
                <a:srgbClr val="000000"/>
              </a:solidFill>
            </a:endParaRPr>
          </a:p>
          <a:p>
            <a:pPr defTabSz="554492"/>
            <a:r>
              <a:rPr lang="en-US" dirty="0">
                <a:solidFill>
                  <a:srgbClr val="1E1E1E"/>
                </a:solidFill>
              </a:rPr>
              <a:t>Since we are mostly focused on propaganda today, we will discuss it more in a bit more depth before we turn to particular examples. </a:t>
            </a:r>
            <a:endParaRPr lang="en-US" dirty="0">
              <a:solidFill>
                <a:srgbClr val="000000"/>
              </a:solidFill>
              <a:cs typeface="Calibri"/>
            </a:endParaRPr>
          </a:p>
          <a:p>
            <a:pPr defTabSz="554492"/>
            <a:r>
              <a:rPr lang="en-US">
                <a:solidFill>
                  <a:srgbClr val="1E1E1E"/>
                </a:solidFill>
              </a:rPr>
              <a:t>Propaganda is biased information designed to shape public opinion and behavior.</a:t>
            </a:r>
            <a:endParaRPr lang="en-US">
              <a:solidFill>
                <a:srgbClr val="000000"/>
              </a:solidFill>
            </a:endParaRPr>
          </a:p>
          <a:p>
            <a:pPr defTabSz="554492"/>
            <a:r>
              <a:rPr lang="en-US" dirty="0">
                <a:solidFill>
                  <a:srgbClr val="1E1E1E"/>
                </a:solidFill>
              </a:rPr>
              <a:t>Its power depends on the following: ○message; ○ technique; ○means of communication or where and how the messages is spread; ○ environment; ○ audience receptivity. We have to consider the environment because the events in the country might help propaganda sound more believable. For example, when Russian propaganda outlets talk about independent former Soviet states as failed states, it will be easier to spread when there’s an economic crisis in the country, people are angry, struggling and upset. Then the audience receptivity would be higher. These last two points are essential for propaganda to be successful. What people are experiencing during a particular time makes them more receptive to a specific message. Propaganda only works when the audience is already receptive to the message. </a:t>
            </a:r>
            <a:endParaRPr lang="en-US" dirty="0">
              <a:solidFill>
                <a:srgbClr val="000000"/>
              </a:solidFill>
            </a:endParaRPr>
          </a:p>
          <a:p>
            <a:pPr defTabSz="554492"/>
            <a:r>
              <a:rPr lang="en-US" dirty="0">
                <a:solidFill>
                  <a:srgbClr val="1E1E1E"/>
                </a:solidFill>
              </a:rPr>
              <a:t>It’s also worth paying attention to particular techniques that make the propaganda more interesting, eye-catching, easier to understand and accept if the person is receptive. ○ Uses truths, half-truths, or lies ○ Omits information selectively ○ Simplifies complex issues or ideas ○ Plays on emotions ○ Advertises a cause ○ Attacks opponents ○ Targets desired audiences </a:t>
            </a:r>
            <a:endParaRPr lang="en-US" dirty="0">
              <a:solidFill>
                <a:srgbClr val="000000"/>
              </a:solidFill>
            </a:endParaRPr>
          </a:p>
          <a:p>
            <a:pPr defTabSz="554492"/>
            <a:r>
              <a:rPr lang="en-US" dirty="0">
                <a:solidFill>
                  <a:srgbClr val="1E1E1E"/>
                </a:solidFill>
              </a:rPr>
              <a:t>You can use the paper copy of this slide you are given to follow along the information on particular messages and notice the techniques that are used. </a:t>
            </a:r>
            <a:endParaRPr lang="en-US" dirty="0">
              <a:cs typeface="Calibri"/>
            </a:endParaRPr>
          </a:p>
        </p:txBody>
      </p:sp>
      <p:sp>
        <p:nvSpPr>
          <p:cNvPr id="115" name="Google Shape;115;g11b41ce093d_0_226: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365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b41ce093d_0_226: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900"/>
              </a:spcBef>
              <a:spcAft>
                <a:spcPts val="0"/>
              </a:spcAft>
              <a:buClr>
                <a:schemeClr val="dk1"/>
              </a:buClr>
              <a:buSzPts val="1100"/>
              <a:buFont typeface="Arial"/>
              <a:buNone/>
            </a:pPr>
            <a:r>
              <a:rPr lang="lv-LV" sz="1100" dirty="0" err="1">
                <a:solidFill>
                  <a:srgbClr val="1E1E1E"/>
                </a:solidFill>
                <a:latin typeface="Montserrat"/>
                <a:ea typeface="Montserrat"/>
                <a:cs typeface="Montserrat"/>
              </a:rPr>
              <a:t>The</a:t>
            </a:r>
            <a:r>
              <a:rPr lang="lv-LV" sz="1100" dirty="0">
                <a:solidFill>
                  <a:srgbClr val="1E1E1E"/>
                </a:solidFill>
                <a:latin typeface="Montserrat"/>
                <a:ea typeface="Montserrat"/>
                <a:cs typeface="Montserrat"/>
              </a:rPr>
              <a:t> IREX </a:t>
            </a:r>
            <a:r>
              <a:rPr lang="lv-LV" sz="1100" dirty="0" err="1">
                <a:solidFill>
                  <a:srgbClr val="1E1E1E"/>
                </a:solidFill>
                <a:latin typeface="Montserrat"/>
                <a:ea typeface="Montserrat"/>
                <a:cs typeface="Montserrat"/>
              </a:rPr>
              <a:t>staff</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in</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Ukraine</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identified</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three</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large</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groups</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of</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messages</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used</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in</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the</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context</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of</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war</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when</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Western</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countries</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are</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targeted</a:t>
            </a:r>
            <a:r>
              <a:rPr lang="lv-LV" sz="1100" dirty="0">
                <a:solidFill>
                  <a:srgbClr val="1E1E1E"/>
                </a:solidFill>
                <a:latin typeface="Montserrat"/>
                <a:ea typeface="Montserrat"/>
                <a:cs typeface="Montserrat"/>
              </a:rPr>
              <a:t>:</a:t>
            </a:r>
          </a:p>
          <a:p>
            <a:pPr marL="228600" indent="-228600">
              <a:spcBef>
                <a:spcPts val="900"/>
              </a:spcBef>
              <a:buClr>
                <a:schemeClr val="dk1"/>
              </a:buClr>
              <a:buSzPts val="1100"/>
              <a:buFont typeface="Arial"/>
              <a:buAutoNum type="arabicParenR"/>
            </a:pPr>
            <a:r>
              <a:rPr lang="lv-LV" sz="1100" dirty="0" err="1">
                <a:solidFill>
                  <a:srgbClr val="1E1E1E"/>
                </a:solidFill>
                <a:latin typeface="Montserrat"/>
                <a:ea typeface="Montserrat"/>
                <a:cs typeface="Montserrat"/>
              </a:rPr>
              <a:t>messages</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that</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undermine</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the</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truth</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and</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confuse</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people</a:t>
            </a:r>
            <a:r>
              <a:rPr lang="lv-LV" sz="1100" dirty="0">
                <a:solidFill>
                  <a:srgbClr val="1E1E1E"/>
                </a:solidFill>
                <a:latin typeface="Montserrat"/>
                <a:ea typeface="Montserrat"/>
                <a:cs typeface="Montserrat"/>
              </a:rPr>
              <a:t> </a:t>
            </a:r>
          </a:p>
          <a:p>
            <a:pPr marL="228600" indent="-228600">
              <a:spcBef>
                <a:spcPts val="900"/>
              </a:spcBef>
              <a:buClr>
                <a:schemeClr val="dk1"/>
              </a:buClr>
              <a:buSzPts val="1100"/>
              <a:buFont typeface="Arial"/>
              <a:buAutoNum type="arabicParenR"/>
            </a:pPr>
            <a:r>
              <a:rPr lang="lv-LV" sz="1100" dirty="0" err="1">
                <a:solidFill>
                  <a:srgbClr val="1E1E1E"/>
                </a:solidFill>
                <a:latin typeface="Montserrat"/>
                <a:ea typeface="Montserrat"/>
                <a:cs typeface="Montserrat"/>
              </a:rPr>
              <a:t>messages</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that</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erode</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public</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support</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for</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Ukraine</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and</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make</a:t>
            </a:r>
            <a:r>
              <a:rPr lang="lv-LV" sz="1100" dirty="0">
                <a:solidFill>
                  <a:srgbClr val="1E1E1E"/>
                </a:solidFill>
                <a:latin typeface="Montserrat"/>
                <a:ea typeface="Montserrat"/>
                <a:cs typeface="Montserrat"/>
              </a:rPr>
              <a:t> it </a:t>
            </a:r>
            <a:r>
              <a:rPr lang="lv-LV" sz="1100" dirty="0" err="1">
                <a:solidFill>
                  <a:srgbClr val="1E1E1E"/>
                </a:solidFill>
                <a:latin typeface="Montserrat"/>
                <a:ea typeface="Montserrat"/>
                <a:cs typeface="Montserrat"/>
              </a:rPr>
              <a:t>seem</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like</a:t>
            </a:r>
            <a:r>
              <a:rPr lang="lv-LV" sz="1100" dirty="0">
                <a:solidFill>
                  <a:srgbClr val="1E1E1E"/>
                </a:solidFill>
                <a:latin typeface="Montserrat"/>
                <a:ea typeface="Montserrat"/>
                <a:cs typeface="Montserrat"/>
              </a:rPr>
              <a:t> it </a:t>
            </a:r>
            <a:r>
              <a:rPr lang="lv-LV" sz="1100" dirty="0" err="1">
                <a:solidFill>
                  <a:srgbClr val="1E1E1E"/>
                </a:solidFill>
                <a:latin typeface="Montserrat"/>
                <a:ea typeface="Montserrat"/>
                <a:cs typeface="Montserrat"/>
              </a:rPr>
              <a:t>is</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not</a:t>
            </a:r>
            <a:r>
              <a:rPr lang="lv-LV" sz="1100" dirty="0">
                <a:solidFill>
                  <a:srgbClr val="1E1E1E"/>
                </a:solidFill>
                <a:latin typeface="Montserrat"/>
                <a:ea typeface="Montserrat"/>
                <a:cs typeface="Montserrat"/>
              </a:rPr>
              <a:t> a </a:t>
            </a:r>
            <a:r>
              <a:rPr lang="lv-LV" sz="1100" dirty="0" err="1">
                <a:solidFill>
                  <a:srgbClr val="1E1E1E"/>
                </a:solidFill>
                <a:latin typeface="Montserrat"/>
                <a:ea typeface="Montserrat"/>
                <a:cs typeface="Montserrat"/>
              </a:rPr>
              <a:t>country</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worthy</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of</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support</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that</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they</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deserved</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the</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attack</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and</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the</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war</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isn’t</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unjust</a:t>
            </a:r>
            <a:r>
              <a:rPr lang="lv-LV" sz="1100" dirty="0">
                <a:solidFill>
                  <a:srgbClr val="1E1E1E"/>
                </a:solidFill>
                <a:latin typeface="Montserrat"/>
                <a:ea typeface="Montserrat"/>
                <a:cs typeface="Montserrat"/>
              </a:rPr>
              <a:t>. </a:t>
            </a:r>
          </a:p>
          <a:p>
            <a:pPr marL="228600" indent="-228600">
              <a:spcBef>
                <a:spcPts val="900"/>
              </a:spcBef>
              <a:buClr>
                <a:schemeClr val="dk1"/>
              </a:buClr>
              <a:buSzPts val="1100"/>
              <a:buFont typeface="Arial"/>
              <a:buAutoNum type="arabicParenR"/>
            </a:pPr>
            <a:r>
              <a:rPr lang="lv-LV" sz="1100" dirty="0" err="1">
                <a:solidFill>
                  <a:srgbClr val="1E1E1E"/>
                </a:solidFill>
                <a:latin typeface="Montserrat"/>
                <a:ea typeface="Montserrat"/>
                <a:cs typeface="Montserrat"/>
              </a:rPr>
              <a:t>Messages</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that</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present</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Russia</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as</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powerful</a:t>
            </a:r>
            <a:r>
              <a:rPr lang="lv-LV" sz="1100" dirty="0">
                <a:solidFill>
                  <a:srgbClr val="1E1E1E"/>
                </a:solidFill>
                <a:latin typeface="Montserrat"/>
                <a:ea typeface="Montserrat"/>
                <a:cs typeface="Montserrat"/>
              </a:rPr>
              <a:t>, a </a:t>
            </a:r>
            <a:r>
              <a:rPr lang="lv-LV" sz="1100" dirty="0" err="1">
                <a:solidFill>
                  <a:srgbClr val="1E1E1E"/>
                </a:solidFill>
                <a:latin typeface="Montserrat"/>
                <a:ea typeface="Montserrat"/>
                <a:cs typeface="Montserrat"/>
              </a:rPr>
              <a:t>country</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you</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shouldn’t</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challange</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and</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at</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the</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same</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time</a:t>
            </a:r>
            <a:r>
              <a:rPr lang="lv-LV" sz="1100" dirty="0">
                <a:solidFill>
                  <a:srgbClr val="1E1E1E"/>
                </a:solidFill>
                <a:latin typeface="Montserrat"/>
                <a:ea typeface="Montserrat"/>
                <a:cs typeface="Montserrat"/>
              </a:rPr>
              <a:t> – </a:t>
            </a:r>
            <a:r>
              <a:rPr lang="lv-LV" sz="1100" dirty="0" err="1">
                <a:solidFill>
                  <a:srgbClr val="1E1E1E"/>
                </a:solidFill>
                <a:latin typeface="Montserrat"/>
                <a:ea typeface="Montserrat"/>
                <a:cs typeface="Montserrat"/>
              </a:rPr>
              <a:t>often</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victimized</a:t>
            </a:r>
            <a:r>
              <a:rPr lang="lv-LV" sz="1100" dirty="0">
                <a:solidFill>
                  <a:srgbClr val="1E1E1E"/>
                </a:solidFill>
                <a:latin typeface="Montserrat"/>
                <a:ea typeface="Montserrat"/>
                <a:cs typeface="Montserrat"/>
              </a:rPr>
              <a:t>.</a:t>
            </a:r>
          </a:p>
          <a:p>
            <a:pPr marL="228600" lvl="0" indent="-228600" algn="l" rtl="0">
              <a:lnSpc>
                <a:spcPct val="100000"/>
              </a:lnSpc>
              <a:spcBef>
                <a:spcPts val="900"/>
              </a:spcBef>
              <a:spcAft>
                <a:spcPts val="0"/>
              </a:spcAft>
              <a:buClr>
                <a:schemeClr val="dk1"/>
              </a:buClr>
              <a:buSzPts val="1100"/>
              <a:buFont typeface="Arial"/>
              <a:buAutoNum type="arabicParenR"/>
            </a:pPr>
            <a:endParaRPr lang="lv-LV" sz="1100">
              <a:solidFill>
                <a:srgbClr val="1E1E1E"/>
              </a:solidFill>
              <a:latin typeface="Montserrat"/>
              <a:ea typeface="Montserrat"/>
              <a:cs typeface="Montserrat"/>
            </a:endParaRPr>
          </a:p>
          <a:p>
            <a:pPr marL="0" lvl="0" indent="0" algn="l" rtl="0">
              <a:lnSpc>
                <a:spcPct val="100000"/>
              </a:lnSpc>
              <a:spcBef>
                <a:spcPts val="900"/>
              </a:spcBef>
              <a:spcAft>
                <a:spcPts val="0"/>
              </a:spcAft>
              <a:buClr>
                <a:schemeClr val="dk1"/>
              </a:buClr>
              <a:buSzPts val="1100"/>
              <a:buFont typeface="Arial"/>
              <a:buNone/>
            </a:pPr>
            <a:r>
              <a:rPr lang="lv-LV" sz="1100" dirty="0" err="1">
                <a:solidFill>
                  <a:srgbClr val="1E1E1E"/>
                </a:solidFill>
                <a:latin typeface="Montserrat"/>
                <a:ea typeface="Montserrat"/>
                <a:cs typeface="Montserrat"/>
              </a:rPr>
              <a:t>We</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will</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look</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at</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particular</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stories</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that</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are</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told</a:t>
            </a:r>
            <a:r>
              <a:rPr lang="lv-LV" sz="1100" dirty="0">
                <a:solidFill>
                  <a:srgbClr val="1E1E1E"/>
                </a:solidFill>
                <a:latin typeface="Montserrat"/>
                <a:ea typeface="Montserrat"/>
                <a:cs typeface="Montserrat"/>
              </a:rPr>
              <a:t> to </a:t>
            </a:r>
            <a:r>
              <a:rPr lang="lv-LV" sz="1100" dirty="0" err="1">
                <a:solidFill>
                  <a:srgbClr val="1E1E1E"/>
                </a:solidFill>
                <a:latin typeface="Montserrat"/>
                <a:ea typeface="Montserrat"/>
                <a:cs typeface="Montserrat"/>
              </a:rPr>
              <a:t>pass</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on</a:t>
            </a:r>
            <a:r>
              <a:rPr lang="lv-LV" sz="1100" dirty="0">
                <a:solidFill>
                  <a:srgbClr val="1E1E1E"/>
                </a:solidFill>
                <a:latin typeface="Montserrat"/>
                <a:ea typeface="Montserrat"/>
                <a:cs typeface="Montserrat"/>
              </a:rPr>
              <a:t> </a:t>
            </a:r>
            <a:r>
              <a:rPr lang="lv-LV" sz="1100" dirty="0" err="1">
                <a:solidFill>
                  <a:srgbClr val="1E1E1E"/>
                </a:solidFill>
                <a:latin typeface="Montserrat"/>
                <a:ea typeface="Montserrat"/>
                <a:cs typeface="Montserrat"/>
              </a:rPr>
              <a:t>these</a:t>
            </a:r>
            <a:r>
              <a:rPr lang="lv-LV" sz="1100" dirty="0">
                <a:solidFill>
                  <a:srgbClr val="1E1E1E"/>
                </a:solidFill>
                <a:latin typeface="Montserrat"/>
                <a:ea typeface="Montserrat"/>
                <a:cs typeface="Montserrat"/>
              </a:rPr>
              <a:t> </a:t>
            </a:r>
            <a:r>
              <a:rPr lang="lv-LV" sz="1100">
                <a:solidFill>
                  <a:srgbClr val="1E1E1E"/>
                </a:solidFill>
                <a:latin typeface="Montserrat"/>
                <a:ea typeface="Montserrat"/>
                <a:cs typeface="Montserrat"/>
              </a:rPr>
              <a:t>messages</a:t>
            </a:r>
            <a:r>
              <a:rPr lang="lv-LV" sz="1100" dirty="0">
                <a:solidFill>
                  <a:srgbClr val="1E1E1E"/>
                </a:solidFill>
                <a:latin typeface="Montserrat"/>
                <a:ea typeface="Montserrat"/>
                <a:cs typeface="Montserrat"/>
              </a:rPr>
              <a:t>.</a:t>
            </a:r>
          </a:p>
          <a:p>
            <a:pPr marL="0" lvl="0" indent="0" algn="l" rtl="0">
              <a:lnSpc>
                <a:spcPct val="100000"/>
              </a:lnSpc>
              <a:spcBef>
                <a:spcPts val="900"/>
              </a:spcBef>
              <a:spcAft>
                <a:spcPts val="0"/>
              </a:spcAft>
              <a:buClr>
                <a:schemeClr val="dk1"/>
              </a:buClr>
              <a:buSzPts val="1100"/>
              <a:buFont typeface="Arial"/>
              <a:buNone/>
            </a:pPr>
            <a:endParaRPr lang="lv-LV" sz="1100" i="1" dirty="0">
              <a:solidFill>
                <a:srgbClr val="1E1E1E"/>
              </a:solidFill>
              <a:latin typeface="Montserrat"/>
              <a:ea typeface="Montserrat"/>
              <a:cs typeface="Montserrat"/>
            </a:endParaRPr>
          </a:p>
          <a:p>
            <a:pPr marL="0" lvl="0" indent="0" algn="l" rtl="0">
              <a:lnSpc>
                <a:spcPct val="100000"/>
              </a:lnSpc>
              <a:spcBef>
                <a:spcPts val="900"/>
              </a:spcBef>
              <a:spcAft>
                <a:spcPts val="0"/>
              </a:spcAft>
              <a:buClr>
                <a:schemeClr val="dk1"/>
              </a:buClr>
              <a:buSzPts val="1100"/>
              <a:buFont typeface="Arial"/>
              <a:buNone/>
            </a:pPr>
            <a:r>
              <a:rPr lang="lv-LV" sz="1100" i="1" dirty="0" err="1">
                <a:solidFill>
                  <a:srgbClr val="1E1E1E"/>
                </a:solidFill>
                <a:latin typeface="Montserrat"/>
                <a:ea typeface="Montserrat"/>
                <a:cs typeface="Montserrat"/>
              </a:rPr>
              <a:t>Additional</a:t>
            </a:r>
            <a:r>
              <a:rPr lang="lv-LV" sz="1100" i="1" dirty="0">
                <a:solidFill>
                  <a:srgbClr val="1E1E1E"/>
                </a:solidFill>
                <a:latin typeface="Montserrat"/>
                <a:ea typeface="Montserrat"/>
                <a:cs typeface="Montserrat"/>
              </a:rPr>
              <a:t> </a:t>
            </a:r>
            <a:r>
              <a:rPr lang="lv-LV" sz="1100" i="1" dirty="0" err="1">
                <a:solidFill>
                  <a:srgbClr val="1E1E1E"/>
                </a:solidFill>
                <a:latin typeface="Montserrat"/>
                <a:ea typeface="Montserrat"/>
                <a:cs typeface="Montserrat"/>
              </a:rPr>
              <a:t>reading</a:t>
            </a:r>
            <a:r>
              <a:rPr lang="lv-LV" sz="1100" i="1" dirty="0">
                <a:solidFill>
                  <a:srgbClr val="1E1E1E"/>
                </a:solidFill>
                <a:latin typeface="Montserrat"/>
                <a:ea typeface="Montserrat"/>
                <a:cs typeface="Montserrat"/>
              </a:rPr>
              <a:t>:</a:t>
            </a:r>
          </a:p>
          <a:p>
            <a:pPr>
              <a:spcBef>
                <a:spcPts val="900"/>
              </a:spcBef>
            </a:pPr>
            <a:r>
              <a:rPr lang="lv-LV" dirty="0"/>
              <a:t>https://www.bbc.com/news/world-europe-66113460</a:t>
            </a:r>
            <a:endParaRPr lang="lv-LV" dirty="0">
              <a:cs typeface="Calibri"/>
            </a:endParaRPr>
          </a:p>
          <a:p>
            <a:pPr marL="0" lvl="0" indent="0" algn="l" rtl="0">
              <a:lnSpc>
                <a:spcPct val="100000"/>
              </a:lnSpc>
              <a:spcBef>
                <a:spcPts val="900"/>
              </a:spcBef>
              <a:spcAft>
                <a:spcPts val="0"/>
              </a:spcAft>
              <a:buClr>
                <a:schemeClr val="dk1"/>
              </a:buClr>
              <a:buSzPts val="1100"/>
              <a:buFont typeface="Arial"/>
              <a:buNone/>
            </a:pPr>
            <a:r>
              <a:rPr lang="en-US" sz="1100" dirty="0">
                <a:solidFill>
                  <a:srgbClr val="1E1E1E"/>
                </a:solidFill>
                <a:latin typeface="Montserrat"/>
                <a:ea typeface="Montserrat"/>
                <a:cs typeface="Montserrat"/>
              </a:rPr>
              <a:t>https://www.delfi.lv/atmaskots/taisnigums-krievijas-gaume-jeb-ka-krievija-megina-attaisnot-aneksiju.d?id=54826888</a:t>
            </a:r>
            <a:endParaRPr lang="lv-LV" sz="1100" dirty="0">
              <a:solidFill>
                <a:srgbClr val="1E1E1E"/>
              </a:solidFill>
              <a:latin typeface="Montserrat"/>
              <a:ea typeface="Montserrat"/>
              <a:cs typeface="Montserrat"/>
            </a:endParaRPr>
          </a:p>
        </p:txBody>
      </p:sp>
      <p:sp>
        <p:nvSpPr>
          <p:cNvPr id="115" name="Google Shape;115;g11b41ce093d_0_226: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042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57d7739650_0_82: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a:defRPr/>
            </a:pPr>
            <a:r>
              <a:rPr lang="lv-LV" dirty="0"/>
              <a:t>First </a:t>
            </a:r>
            <a:r>
              <a:rPr lang="lv-LV" dirty="0" err="1"/>
              <a:t>we</a:t>
            </a:r>
            <a:r>
              <a:rPr lang="lv-LV" dirty="0"/>
              <a:t> </a:t>
            </a:r>
            <a:r>
              <a:rPr lang="lv-LV" dirty="0" err="1"/>
              <a:t>will</a:t>
            </a:r>
            <a:r>
              <a:rPr lang="lv-LV" dirty="0"/>
              <a:t> </a:t>
            </a:r>
            <a:r>
              <a:rPr lang="lv-LV" dirty="0" err="1"/>
              <a:t>look</a:t>
            </a:r>
            <a:r>
              <a:rPr lang="lv-LV" dirty="0"/>
              <a:t> </a:t>
            </a:r>
            <a:r>
              <a:rPr lang="lv-LV" dirty="0" err="1"/>
              <a:t>at</a:t>
            </a:r>
            <a:r>
              <a:rPr lang="lv-LV" dirty="0"/>
              <a:t> </a:t>
            </a:r>
            <a:r>
              <a:rPr lang="lv-LV" dirty="0" err="1"/>
              <a:t>particular</a:t>
            </a:r>
            <a:r>
              <a:rPr lang="lv-LV" dirty="0"/>
              <a:t> </a:t>
            </a:r>
            <a:r>
              <a:rPr lang="lv-LV" dirty="0" err="1"/>
              <a:t>examples</a:t>
            </a:r>
            <a:r>
              <a:rPr lang="lv-LV" dirty="0"/>
              <a:t> </a:t>
            </a:r>
            <a:r>
              <a:rPr lang="lv-LV" dirty="0" err="1"/>
              <a:t>of</a:t>
            </a:r>
            <a:r>
              <a:rPr lang="lv-LV" dirty="0"/>
              <a:t> </a:t>
            </a:r>
            <a:r>
              <a:rPr lang="lv-LV" dirty="0" err="1"/>
              <a:t>how</a:t>
            </a:r>
            <a:r>
              <a:rPr lang="lv-LV" dirty="0"/>
              <a:t> </a:t>
            </a:r>
            <a:r>
              <a:rPr lang="lv-LV" dirty="0" err="1"/>
              <a:t>Kremlin</a:t>
            </a:r>
            <a:r>
              <a:rPr lang="lv-LV" dirty="0"/>
              <a:t> propaganda </a:t>
            </a:r>
            <a:r>
              <a:rPr lang="lv-LV" dirty="0" err="1"/>
              <a:t>has</a:t>
            </a:r>
            <a:r>
              <a:rPr lang="lv-LV" dirty="0"/>
              <a:t> </a:t>
            </a:r>
            <a:r>
              <a:rPr lang="lv-LV" dirty="0" err="1"/>
              <a:t>tried</a:t>
            </a:r>
            <a:r>
              <a:rPr lang="lv-LV" dirty="0"/>
              <a:t> to </a:t>
            </a:r>
            <a:r>
              <a:rPr lang="lv-LV" dirty="0" err="1"/>
              <a:t>undermine</a:t>
            </a:r>
            <a:r>
              <a:rPr lang="lv-LV" dirty="0"/>
              <a:t> </a:t>
            </a:r>
            <a:r>
              <a:rPr lang="lv-LV" dirty="0" err="1"/>
              <a:t>the</a:t>
            </a:r>
            <a:r>
              <a:rPr lang="lv-LV" dirty="0"/>
              <a:t> </a:t>
            </a:r>
            <a:r>
              <a:rPr lang="lv-LV" dirty="0" err="1"/>
              <a:t>truth</a:t>
            </a:r>
            <a:r>
              <a:rPr lang="lv-LV" dirty="0"/>
              <a:t>. </a:t>
            </a:r>
            <a:r>
              <a:rPr lang="lv-LV" dirty="0" err="1"/>
              <a:t>Often</a:t>
            </a:r>
            <a:r>
              <a:rPr lang="lv-LV" dirty="0"/>
              <a:t> </a:t>
            </a:r>
            <a:r>
              <a:rPr lang="lv-LV" dirty="0" err="1"/>
              <a:t>the</a:t>
            </a:r>
            <a:r>
              <a:rPr lang="lv-LV" dirty="0"/>
              <a:t> </a:t>
            </a:r>
            <a:r>
              <a:rPr lang="lv-LV" dirty="0" err="1"/>
              <a:t>Kremlin</a:t>
            </a:r>
            <a:r>
              <a:rPr lang="lv-LV" dirty="0"/>
              <a:t> </a:t>
            </a:r>
            <a:r>
              <a:rPr lang="lv-LV" dirty="0" err="1"/>
              <a:t>makes</a:t>
            </a:r>
            <a:r>
              <a:rPr lang="lv-LV" dirty="0"/>
              <a:t> </a:t>
            </a:r>
            <a:r>
              <a:rPr lang="lv-LV" dirty="0" err="1"/>
              <a:t>multiple</a:t>
            </a:r>
            <a:r>
              <a:rPr lang="lv-LV" dirty="0"/>
              <a:t> </a:t>
            </a:r>
            <a:r>
              <a:rPr lang="lv-LV" dirty="0" err="1"/>
              <a:t>contradictory</a:t>
            </a:r>
            <a:r>
              <a:rPr lang="lv-LV" dirty="0"/>
              <a:t> </a:t>
            </a:r>
            <a:r>
              <a:rPr lang="lv-LV" dirty="0" err="1"/>
              <a:t>and</a:t>
            </a:r>
            <a:r>
              <a:rPr lang="lv-LV" dirty="0"/>
              <a:t> </a:t>
            </a:r>
            <a:r>
              <a:rPr lang="lv-LV" dirty="0" err="1"/>
              <a:t>inconsistent</a:t>
            </a:r>
            <a:r>
              <a:rPr lang="lv-LV" dirty="0"/>
              <a:t> </a:t>
            </a:r>
            <a:r>
              <a:rPr lang="lv-LV" dirty="0" err="1"/>
              <a:t>claims</a:t>
            </a:r>
            <a:r>
              <a:rPr lang="lv-LV" dirty="0"/>
              <a:t> to </a:t>
            </a:r>
            <a:r>
              <a:rPr lang="lv-LV" dirty="0" err="1"/>
              <a:t>confuse</a:t>
            </a:r>
            <a:r>
              <a:rPr lang="lv-LV" dirty="0"/>
              <a:t> audiences </a:t>
            </a:r>
            <a:r>
              <a:rPr lang="lv-LV" dirty="0" err="1"/>
              <a:t>about</a:t>
            </a:r>
            <a:r>
              <a:rPr lang="lv-LV" dirty="0"/>
              <a:t> </a:t>
            </a:r>
            <a:r>
              <a:rPr lang="lv-LV" dirty="0" err="1"/>
              <a:t>the</a:t>
            </a:r>
            <a:r>
              <a:rPr lang="lv-LV" dirty="0"/>
              <a:t> </a:t>
            </a:r>
            <a:r>
              <a:rPr lang="lv-LV" dirty="0" err="1"/>
              <a:t>reality</a:t>
            </a:r>
            <a:r>
              <a:rPr lang="lv-LV" dirty="0"/>
              <a:t> </a:t>
            </a:r>
            <a:r>
              <a:rPr lang="lv-LV" dirty="0" err="1"/>
              <a:t>of</a:t>
            </a:r>
            <a:r>
              <a:rPr lang="lv-LV" dirty="0"/>
              <a:t> </a:t>
            </a:r>
            <a:r>
              <a:rPr lang="lv-LV" dirty="0" err="1"/>
              <a:t>contested</a:t>
            </a:r>
            <a:r>
              <a:rPr lang="lv-LV" dirty="0"/>
              <a:t> </a:t>
            </a:r>
            <a:r>
              <a:rPr lang="lv-LV" dirty="0" err="1"/>
              <a:t>events</a:t>
            </a:r>
            <a:r>
              <a:rPr lang="lv-LV" dirty="0"/>
              <a:t>. </a:t>
            </a:r>
            <a:r>
              <a:rPr lang="lv-LV" dirty="0" err="1"/>
              <a:t>One</a:t>
            </a:r>
            <a:r>
              <a:rPr lang="lv-LV" dirty="0"/>
              <a:t> </a:t>
            </a:r>
            <a:r>
              <a:rPr lang="lv-LV" dirty="0" err="1"/>
              <a:t>such</a:t>
            </a:r>
            <a:r>
              <a:rPr lang="lv-LV" dirty="0"/>
              <a:t> </a:t>
            </a:r>
            <a:r>
              <a:rPr lang="lv-LV" dirty="0" err="1"/>
              <a:t>example</a:t>
            </a:r>
            <a:r>
              <a:rPr lang="lv-LV" dirty="0"/>
              <a:t> </a:t>
            </a:r>
            <a:r>
              <a:rPr lang="lv-LV" dirty="0" err="1"/>
              <a:t>is</a:t>
            </a:r>
            <a:r>
              <a:rPr lang="lv-LV" dirty="0"/>
              <a:t> </a:t>
            </a:r>
            <a:r>
              <a:rPr lang="lv-LV" dirty="0" err="1"/>
              <a:t>the</a:t>
            </a:r>
            <a:r>
              <a:rPr lang="lv-LV" dirty="0"/>
              <a:t> </a:t>
            </a:r>
            <a:r>
              <a:rPr lang="lv-LV" dirty="0" err="1"/>
              <a:t>myriad</a:t>
            </a:r>
            <a:r>
              <a:rPr lang="lv-LV" dirty="0"/>
              <a:t> </a:t>
            </a:r>
            <a:r>
              <a:rPr lang="lv-LV" dirty="0" err="1"/>
              <a:t>of</a:t>
            </a:r>
            <a:r>
              <a:rPr lang="lv-LV" dirty="0"/>
              <a:t> </a:t>
            </a:r>
            <a:r>
              <a:rPr lang="lv-LV" dirty="0" err="1"/>
              <a:t>explanations</a:t>
            </a:r>
            <a:r>
              <a:rPr lang="lv-LV" dirty="0"/>
              <a:t> </a:t>
            </a:r>
            <a:r>
              <a:rPr lang="lv-LV" dirty="0" err="1"/>
              <a:t>offered</a:t>
            </a:r>
            <a:r>
              <a:rPr lang="lv-LV" dirty="0"/>
              <a:t> </a:t>
            </a:r>
            <a:r>
              <a:rPr lang="lv-LV" dirty="0" err="1"/>
              <a:t>for</a:t>
            </a:r>
            <a:r>
              <a:rPr lang="lv-LV" dirty="0"/>
              <a:t> </a:t>
            </a:r>
            <a:r>
              <a:rPr lang="lv-LV" dirty="0" err="1"/>
              <a:t>the</a:t>
            </a:r>
            <a:r>
              <a:rPr lang="lv-LV" dirty="0"/>
              <a:t> </a:t>
            </a:r>
            <a:r>
              <a:rPr lang="lv-LV" dirty="0" err="1"/>
              <a:t>downing</a:t>
            </a:r>
            <a:r>
              <a:rPr lang="lv-LV" dirty="0"/>
              <a:t> </a:t>
            </a:r>
            <a:r>
              <a:rPr lang="lv-LV" dirty="0" err="1"/>
              <a:t>of</a:t>
            </a:r>
            <a:r>
              <a:rPr lang="lv-LV" dirty="0"/>
              <a:t> </a:t>
            </a:r>
            <a:r>
              <a:rPr lang="lv-LV" dirty="0" err="1"/>
              <a:t>Malaysia</a:t>
            </a:r>
            <a:r>
              <a:rPr lang="lv-LV" dirty="0"/>
              <a:t> </a:t>
            </a:r>
            <a:r>
              <a:rPr lang="lv-LV" dirty="0" err="1"/>
              <a:t>Airlines</a:t>
            </a:r>
            <a:r>
              <a:rPr lang="lv-LV" dirty="0"/>
              <a:t> </a:t>
            </a:r>
            <a:r>
              <a:rPr lang="lv-LV" dirty="0" err="1"/>
              <a:t>Flight</a:t>
            </a:r>
            <a:r>
              <a:rPr lang="lv-LV" dirty="0"/>
              <a:t> 17, </a:t>
            </a:r>
            <a:r>
              <a:rPr lang="lv-LV" dirty="0" err="1"/>
              <a:t>the</a:t>
            </a:r>
            <a:r>
              <a:rPr lang="lv-LV" dirty="0"/>
              <a:t> </a:t>
            </a:r>
            <a:r>
              <a:rPr lang="lv-LV" dirty="0" err="1"/>
              <a:t>passenger</a:t>
            </a:r>
            <a:r>
              <a:rPr lang="lv-LV" dirty="0"/>
              <a:t> </a:t>
            </a:r>
            <a:r>
              <a:rPr lang="lv-LV" dirty="0" err="1"/>
              <a:t>plain</a:t>
            </a:r>
            <a:r>
              <a:rPr lang="lv-LV" dirty="0"/>
              <a:t> </a:t>
            </a:r>
            <a:r>
              <a:rPr lang="lv-LV" dirty="0" err="1"/>
              <a:t>shot</a:t>
            </a:r>
            <a:r>
              <a:rPr lang="lv-LV" dirty="0"/>
              <a:t> </a:t>
            </a:r>
            <a:r>
              <a:rPr lang="lv-LV" dirty="0" err="1"/>
              <a:t>down</a:t>
            </a:r>
            <a:r>
              <a:rPr lang="lv-LV" dirty="0"/>
              <a:t> </a:t>
            </a:r>
            <a:r>
              <a:rPr lang="lv-LV" dirty="0" err="1"/>
              <a:t>over</a:t>
            </a:r>
            <a:r>
              <a:rPr lang="lv-LV" dirty="0"/>
              <a:t> </a:t>
            </a:r>
            <a:r>
              <a:rPr lang="lv-LV" dirty="0" err="1"/>
              <a:t>eastern</a:t>
            </a:r>
            <a:r>
              <a:rPr lang="lv-LV" dirty="0"/>
              <a:t> </a:t>
            </a:r>
            <a:r>
              <a:rPr lang="lv-LV" dirty="0" err="1"/>
              <a:t>Ukraine</a:t>
            </a:r>
            <a:r>
              <a:rPr lang="lv-LV" dirty="0"/>
              <a:t> </a:t>
            </a:r>
            <a:r>
              <a:rPr lang="lv-LV" dirty="0" err="1"/>
              <a:t>in</a:t>
            </a:r>
            <a:r>
              <a:rPr lang="lv-LV" dirty="0"/>
              <a:t> 2014, </a:t>
            </a:r>
            <a:r>
              <a:rPr lang="lv-LV" dirty="0" err="1"/>
              <a:t>killing</a:t>
            </a:r>
            <a:r>
              <a:rPr lang="lv-LV" dirty="0"/>
              <a:t> </a:t>
            </a:r>
            <a:r>
              <a:rPr lang="lv-LV" dirty="0" err="1"/>
              <a:t>nearly</a:t>
            </a:r>
            <a:r>
              <a:rPr lang="lv-LV" dirty="0"/>
              <a:t> 300 </a:t>
            </a:r>
            <a:r>
              <a:rPr lang="lv-LV" dirty="0" err="1"/>
              <a:t>civilians</a:t>
            </a:r>
            <a:r>
              <a:rPr lang="lv-LV" dirty="0"/>
              <a:t>. </a:t>
            </a:r>
            <a:r>
              <a:rPr lang="lv-LV" dirty="0" err="1"/>
              <a:t>We</a:t>
            </a:r>
            <a:r>
              <a:rPr lang="lv-LV" dirty="0"/>
              <a:t> </a:t>
            </a:r>
            <a:r>
              <a:rPr lang="lv-LV" dirty="0" err="1"/>
              <a:t>can</a:t>
            </a:r>
            <a:r>
              <a:rPr lang="lv-LV" dirty="0"/>
              <a:t> </a:t>
            </a:r>
            <a:r>
              <a:rPr lang="lv-LV" dirty="0" err="1"/>
              <a:t>see</a:t>
            </a:r>
            <a:r>
              <a:rPr lang="lv-LV" dirty="0"/>
              <a:t> </a:t>
            </a:r>
            <a:r>
              <a:rPr lang="lv-LV" dirty="0" err="1"/>
              <a:t>multiple</a:t>
            </a:r>
            <a:r>
              <a:rPr lang="lv-LV" dirty="0"/>
              <a:t> </a:t>
            </a:r>
            <a:r>
              <a:rPr lang="lv-LV" dirty="0" err="1"/>
              <a:t>contradictory</a:t>
            </a:r>
            <a:r>
              <a:rPr lang="lv-LV" dirty="0"/>
              <a:t> </a:t>
            </a:r>
            <a:r>
              <a:rPr lang="lv-LV" dirty="0" err="1"/>
              <a:t>examples</a:t>
            </a:r>
            <a:r>
              <a:rPr lang="lv-LV" dirty="0"/>
              <a:t> </a:t>
            </a:r>
            <a:r>
              <a:rPr lang="lv-LV" dirty="0" err="1"/>
              <a:t>here</a:t>
            </a:r>
            <a:r>
              <a:rPr lang="lv-LV" dirty="0"/>
              <a:t>. </a:t>
            </a:r>
            <a:r>
              <a:rPr lang="lv-LV" dirty="0" err="1"/>
              <a:t>The</a:t>
            </a:r>
            <a:r>
              <a:rPr lang="lv-LV" dirty="0"/>
              <a:t> </a:t>
            </a:r>
            <a:r>
              <a:rPr lang="lv-LV" dirty="0" err="1"/>
              <a:t>attack</a:t>
            </a:r>
            <a:r>
              <a:rPr lang="lv-LV" dirty="0"/>
              <a:t> </a:t>
            </a:r>
            <a:r>
              <a:rPr lang="lv-LV" dirty="0" err="1"/>
              <a:t>was</a:t>
            </a:r>
            <a:r>
              <a:rPr lang="lv-LV" dirty="0"/>
              <a:t> </a:t>
            </a:r>
            <a:r>
              <a:rPr lang="lv-LV" dirty="0" err="1"/>
              <a:t>targeted</a:t>
            </a:r>
            <a:r>
              <a:rPr lang="lv-LV" dirty="0"/>
              <a:t> </a:t>
            </a:r>
            <a:r>
              <a:rPr lang="lv-LV" dirty="0" err="1"/>
              <a:t>at</a:t>
            </a:r>
            <a:r>
              <a:rPr lang="lv-LV" dirty="0"/>
              <a:t> </a:t>
            </a:r>
            <a:r>
              <a:rPr lang="lv-LV" dirty="0" err="1"/>
              <a:t>the</a:t>
            </a:r>
            <a:r>
              <a:rPr lang="lv-LV" dirty="0"/>
              <a:t> </a:t>
            </a:r>
            <a:r>
              <a:rPr lang="lv-LV" dirty="0" err="1"/>
              <a:t>plane</a:t>
            </a:r>
            <a:r>
              <a:rPr lang="lv-LV" dirty="0"/>
              <a:t> </a:t>
            </a:r>
            <a:r>
              <a:rPr lang="lv-LV" dirty="0" err="1"/>
              <a:t>of</a:t>
            </a:r>
            <a:r>
              <a:rPr lang="lv-LV" dirty="0"/>
              <a:t> </a:t>
            </a:r>
            <a:r>
              <a:rPr lang="lv-LV" dirty="0" err="1"/>
              <a:t>the</a:t>
            </a:r>
            <a:r>
              <a:rPr lang="lv-LV" dirty="0"/>
              <a:t> </a:t>
            </a:r>
            <a:r>
              <a:rPr lang="lv-LV" dirty="0" err="1"/>
              <a:t>Russian</a:t>
            </a:r>
            <a:r>
              <a:rPr lang="lv-LV" dirty="0"/>
              <a:t> </a:t>
            </a:r>
            <a:r>
              <a:rPr lang="lv-LV" dirty="0" err="1"/>
              <a:t>president</a:t>
            </a:r>
            <a:r>
              <a:rPr lang="lv-LV" dirty="0"/>
              <a:t> </a:t>
            </a:r>
            <a:r>
              <a:rPr lang="lv-LV" dirty="0" err="1"/>
              <a:t>but</a:t>
            </a:r>
            <a:r>
              <a:rPr lang="lv-LV" dirty="0"/>
              <a:t> </a:t>
            </a:r>
            <a:r>
              <a:rPr lang="lv-LV" dirty="0" err="1"/>
              <a:t>also</a:t>
            </a:r>
            <a:r>
              <a:rPr lang="lv-LV" dirty="0"/>
              <a:t> it </a:t>
            </a:r>
            <a:r>
              <a:rPr lang="lv-LV" dirty="0" err="1"/>
              <a:t>was</a:t>
            </a:r>
            <a:r>
              <a:rPr lang="lv-LV" dirty="0"/>
              <a:t> </a:t>
            </a:r>
            <a:r>
              <a:rPr lang="lv-LV" dirty="0" err="1"/>
              <a:t>an</a:t>
            </a:r>
            <a:r>
              <a:rPr lang="lv-LV" dirty="0"/>
              <a:t> </a:t>
            </a:r>
            <a:r>
              <a:rPr lang="lv-LV" dirty="0" err="1"/>
              <a:t>airliner</a:t>
            </a:r>
            <a:r>
              <a:rPr lang="lv-LV" dirty="0"/>
              <a:t> </a:t>
            </a:r>
            <a:r>
              <a:rPr lang="lv-LV" dirty="0" err="1"/>
              <a:t>that</a:t>
            </a:r>
            <a:r>
              <a:rPr lang="lv-LV" dirty="0"/>
              <a:t> </a:t>
            </a:r>
            <a:r>
              <a:rPr lang="lv-LV" dirty="0" err="1"/>
              <a:t>Ukrainian</a:t>
            </a:r>
            <a:r>
              <a:rPr lang="lv-LV" dirty="0"/>
              <a:t> </a:t>
            </a:r>
            <a:r>
              <a:rPr lang="lv-LV" dirty="0" err="1"/>
              <a:t>dispatchers</a:t>
            </a:r>
            <a:r>
              <a:rPr lang="lv-LV" dirty="0"/>
              <a:t> </a:t>
            </a:r>
            <a:r>
              <a:rPr lang="lv-LV" dirty="0" err="1"/>
              <a:t>forced</a:t>
            </a:r>
            <a:r>
              <a:rPr lang="lv-LV" dirty="0"/>
              <a:t> to </a:t>
            </a:r>
            <a:r>
              <a:rPr lang="lv-LV" dirty="0" err="1"/>
              <a:t>descend</a:t>
            </a:r>
            <a:r>
              <a:rPr lang="lv-LV" dirty="0"/>
              <a:t>. </a:t>
            </a:r>
            <a:r>
              <a:rPr lang="lv-LV" dirty="0" err="1"/>
              <a:t>Kremlin</a:t>
            </a:r>
            <a:r>
              <a:rPr lang="lv-LV" dirty="0"/>
              <a:t> </a:t>
            </a:r>
            <a:r>
              <a:rPr lang="lv-LV" dirty="0" err="1"/>
              <a:t>has</a:t>
            </a:r>
            <a:r>
              <a:rPr lang="lv-LV" dirty="0"/>
              <a:t> </a:t>
            </a:r>
            <a:r>
              <a:rPr lang="lv-LV" dirty="0" err="1"/>
              <a:t>said</a:t>
            </a:r>
            <a:r>
              <a:rPr lang="lv-LV" dirty="0"/>
              <a:t> it </a:t>
            </a:r>
            <a:r>
              <a:rPr lang="lv-LV" dirty="0" err="1"/>
              <a:t>was</a:t>
            </a:r>
            <a:r>
              <a:rPr lang="lv-LV" dirty="0"/>
              <a:t> a </a:t>
            </a:r>
            <a:r>
              <a:rPr lang="lv-LV" dirty="0" err="1"/>
              <a:t>Ukrainian</a:t>
            </a:r>
            <a:r>
              <a:rPr lang="lv-LV" dirty="0"/>
              <a:t> </a:t>
            </a:r>
            <a:r>
              <a:rPr lang="lv-LV" dirty="0" err="1"/>
              <a:t>missile</a:t>
            </a:r>
            <a:r>
              <a:rPr lang="lv-LV" dirty="0"/>
              <a:t> </a:t>
            </a:r>
            <a:r>
              <a:rPr lang="lv-LV" dirty="0" err="1"/>
              <a:t>that</a:t>
            </a:r>
            <a:r>
              <a:rPr lang="lv-LV" dirty="0"/>
              <a:t> </a:t>
            </a:r>
            <a:r>
              <a:rPr lang="lv-LV" dirty="0" err="1"/>
              <a:t>downed</a:t>
            </a:r>
            <a:r>
              <a:rPr lang="lv-LV" dirty="0"/>
              <a:t> </a:t>
            </a:r>
            <a:r>
              <a:rPr lang="lv-LV" dirty="0" err="1"/>
              <a:t>the</a:t>
            </a:r>
            <a:r>
              <a:rPr lang="lv-LV" dirty="0"/>
              <a:t> </a:t>
            </a:r>
            <a:r>
              <a:rPr lang="lv-LV" dirty="0" err="1"/>
              <a:t>plane</a:t>
            </a:r>
            <a:r>
              <a:rPr lang="lv-LV" dirty="0"/>
              <a:t>, </a:t>
            </a:r>
            <a:r>
              <a:rPr lang="lv-LV" dirty="0" err="1"/>
              <a:t>that</a:t>
            </a:r>
            <a:r>
              <a:rPr lang="lv-LV" dirty="0"/>
              <a:t> it </a:t>
            </a:r>
            <a:r>
              <a:rPr lang="lv-LV" dirty="0" err="1"/>
              <a:t>was</a:t>
            </a:r>
            <a:r>
              <a:rPr lang="lv-LV" dirty="0"/>
              <a:t> </a:t>
            </a:r>
            <a:r>
              <a:rPr lang="lv-LV" dirty="0" err="1"/>
              <a:t>an</a:t>
            </a:r>
            <a:r>
              <a:rPr lang="lv-LV" dirty="0"/>
              <a:t> </a:t>
            </a:r>
            <a:r>
              <a:rPr lang="lv-LV" dirty="0" err="1"/>
              <a:t>Israeli</a:t>
            </a:r>
            <a:r>
              <a:rPr lang="lv-LV" dirty="0"/>
              <a:t> </a:t>
            </a:r>
            <a:r>
              <a:rPr lang="lv-LV" dirty="0" err="1"/>
              <a:t>missile</a:t>
            </a:r>
            <a:r>
              <a:rPr lang="lv-LV" dirty="0"/>
              <a:t> </a:t>
            </a:r>
            <a:r>
              <a:rPr lang="lv-LV" dirty="0" err="1"/>
              <a:t>and</a:t>
            </a:r>
            <a:r>
              <a:rPr lang="lv-LV" dirty="0"/>
              <a:t> </a:t>
            </a:r>
            <a:r>
              <a:rPr lang="lv-LV" dirty="0" err="1"/>
              <a:t>also</a:t>
            </a:r>
            <a:r>
              <a:rPr lang="lv-LV" dirty="0"/>
              <a:t> </a:t>
            </a:r>
            <a:r>
              <a:rPr lang="lv-LV" dirty="0" err="1"/>
              <a:t>that</a:t>
            </a:r>
            <a:r>
              <a:rPr lang="lv-LV" dirty="0"/>
              <a:t> it </a:t>
            </a:r>
            <a:r>
              <a:rPr lang="lv-LV" dirty="0" err="1"/>
              <a:t>was</a:t>
            </a:r>
            <a:r>
              <a:rPr lang="lv-LV" dirty="0"/>
              <a:t> a </a:t>
            </a:r>
            <a:r>
              <a:rPr lang="lv-LV" dirty="0" err="1"/>
              <a:t>Ukrainian</a:t>
            </a:r>
            <a:r>
              <a:rPr lang="lv-LV" dirty="0"/>
              <a:t> </a:t>
            </a:r>
            <a:r>
              <a:rPr lang="lv-LV" dirty="0" err="1"/>
              <a:t>fighter</a:t>
            </a:r>
            <a:r>
              <a:rPr lang="lv-LV" dirty="0"/>
              <a:t> </a:t>
            </a:r>
            <a:r>
              <a:rPr lang="lv-LV" dirty="0" err="1"/>
              <a:t>jet</a:t>
            </a:r>
            <a:r>
              <a:rPr lang="lv-LV" dirty="0"/>
              <a:t>, </a:t>
            </a:r>
            <a:r>
              <a:rPr lang="lv-LV" dirty="0" err="1"/>
              <a:t>not</a:t>
            </a:r>
            <a:r>
              <a:rPr lang="lv-LV" dirty="0"/>
              <a:t> a </a:t>
            </a:r>
            <a:r>
              <a:rPr lang="lv-LV" dirty="0" err="1"/>
              <a:t>missile</a:t>
            </a:r>
            <a:r>
              <a:rPr lang="lv-LV" dirty="0"/>
              <a:t>. A </a:t>
            </a:r>
            <a:r>
              <a:rPr lang="lv-LV" dirty="0" err="1"/>
              <a:t>court</a:t>
            </a:r>
            <a:r>
              <a:rPr lang="lv-LV" dirty="0"/>
              <a:t> </a:t>
            </a:r>
            <a:r>
              <a:rPr lang="lv-LV" dirty="0" err="1"/>
              <a:t>in</a:t>
            </a:r>
            <a:r>
              <a:rPr lang="lv-LV" dirty="0"/>
              <a:t> </a:t>
            </a:r>
            <a:r>
              <a:rPr lang="lv-LV" dirty="0" err="1"/>
              <a:t>the</a:t>
            </a:r>
            <a:r>
              <a:rPr lang="lv-LV" dirty="0"/>
              <a:t> </a:t>
            </a:r>
            <a:r>
              <a:rPr lang="lv-LV" dirty="0" err="1"/>
              <a:t>Netherlands</a:t>
            </a:r>
            <a:r>
              <a:rPr lang="lv-LV" dirty="0"/>
              <a:t> </a:t>
            </a:r>
            <a:r>
              <a:rPr lang="lv-LV" dirty="0" err="1"/>
              <a:t>found</a:t>
            </a:r>
            <a:r>
              <a:rPr lang="lv-LV" dirty="0"/>
              <a:t> </a:t>
            </a:r>
            <a:r>
              <a:rPr lang="lv-LV" dirty="0" err="1"/>
              <a:t>that</a:t>
            </a:r>
            <a:r>
              <a:rPr lang="lv-LV" dirty="0"/>
              <a:t> it </a:t>
            </a:r>
            <a:r>
              <a:rPr lang="lv-LV" dirty="0" err="1"/>
              <a:t>was</a:t>
            </a:r>
            <a:r>
              <a:rPr lang="lv-LV" dirty="0"/>
              <a:t> </a:t>
            </a:r>
            <a:r>
              <a:rPr lang="lv-LV" dirty="0" err="1"/>
              <a:t>downed</a:t>
            </a:r>
            <a:r>
              <a:rPr lang="lv-LV" dirty="0"/>
              <a:t> </a:t>
            </a:r>
            <a:r>
              <a:rPr lang="lv-LV" dirty="0" err="1"/>
              <a:t>by</a:t>
            </a:r>
            <a:r>
              <a:rPr lang="lv-LV" dirty="0"/>
              <a:t> a </a:t>
            </a:r>
            <a:r>
              <a:rPr lang="lv-LV" dirty="0" err="1"/>
              <a:t>missile</a:t>
            </a:r>
            <a:r>
              <a:rPr lang="lv-LV" dirty="0"/>
              <a:t> </a:t>
            </a:r>
            <a:r>
              <a:rPr lang="lv-LV" dirty="0" err="1"/>
              <a:t>by</a:t>
            </a:r>
            <a:r>
              <a:rPr lang="lv-LV" dirty="0"/>
              <a:t> </a:t>
            </a:r>
            <a:r>
              <a:rPr lang="lv-LV" dirty="0" err="1"/>
              <a:t>two</a:t>
            </a:r>
            <a:r>
              <a:rPr lang="lv-LV" dirty="0"/>
              <a:t> </a:t>
            </a:r>
            <a:r>
              <a:rPr lang="lv-LV" dirty="0" err="1"/>
              <a:t>Russians</a:t>
            </a:r>
            <a:r>
              <a:rPr lang="lv-LV" dirty="0"/>
              <a:t> </a:t>
            </a:r>
            <a:r>
              <a:rPr lang="lv-LV" dirty="0" err="1"/>
              <a:t>and</a:t>
            </a:r>
            <a:r>
              <a:rPr lang="lv-LV" dirty="0"/>
              <a:t> a </a:t>
            </a:r>
            <a:r>
              <a:rPr lang="lv-LV" dirty="0" err="1"/>
              <a:t>Ukranian</a:t>
            </a:r>
            <a:r>
              <a:rPr lang="lv-LV" dirty="0"/>
              <a:t> </a:t>
            </a:r>
            <a:r>
              <a:rPr lang="lv-LV" dirty="0" err="1"/>
              <a:t>seperatist</a:t>
            </a:r>
            <a:r>
              <a:rPr lang="lv-LV" dirty="0"/>
              <a:t> </a:t>
            </a:r>
            <a:endParaRPr lang="en-US" dirty="0"/>
          </a:p>
          <a:p>
            <a:pPr>
              <a:defRPr/>
            </a:pPr>
            <a:endParaRPr lang="lv-LV"/>
          </a:p>
          <a:p>
            <a:pPr>
              <a:defRPr/>
            </a:pPr>
            <a:endParaRPr lang="lv-LV" dirty="0"/>
          </a:p>
          <a:p>
            <a:pPr>
              <a:defRPr/>
            </a:pPr>
            <a:endParaRPr lang="lv-LV" dirty="0"/>
          </a:p>
          <a:p>
            <a:pPr>
              <a:defRPr/>
            </a:pPr>
            <a:r>
              <a:rPr lang="lv-LV" dirty="0" err="1"/>
              <a:t>Additional</a:t>
            </a:r>
            <a:r>
              <a:rPr lang="lv-LV" dirty="0"/>
              <a:t> </a:t>
            </a:r>
            <a:r>
              <a:rPr lang="lv-LV" dirty="0" err="1"/>
              <a:t>reading</a:t>
            </a:r>
            <a:r>
              <a:rPr lang="lv-LV" dirty="0"/>
              <a:t> </a:t>
            </a:r>
            <a:r>
              <a:rPr lang="lv-LV" dirty="0" err="1"/>
              <a:t>about</a:t>
            </a:r>
            <a:r>
              <a:rPr lang="lv-LV" dirty="0"/>
              <a:t> </a:t>
            </a:r>
            <a:r>
              <a:rPr lang="lv-LV" dirty="0" err="1"/>
              <a:t>the</a:t>
            </a:r>
            <a:r>
              <a:rPr lang="lv-LV" dirty="0"/>
              <a:t> </a:t>
            </a:r>
            <a:r>
              <a:rPr lang="lv-LV" dirty="0" err="1"/>
              <a:t>court</a:t>
            </a:r>
            <a:r>
              <a:rPr lang="lv-LV" dirty="0"/>
              <a:t> </a:t>
            </a:r>
            <a:r>
              <a:rPr lang="lv-LV" dirty="0" err="1"/>
              <a:t>ruling</a:t>
            </a:r>
            <a:r>
              <a:rPr lang="lv-LV" dirty="0"/>
              <a:t> </a:t>
            </a:r>
            <a:r>
              <a:rPr lang="lv-LV" dirty="0" err="1"/>
              <a:t>for</a:t>
            </a:r>
            <a:r>
              <a:rPr lang="lv-LV" dirty="0"/>
              <a:t> </a:t>
            </a:r>
            <a:r>
              <a:rPr lang="lv-LV" dirty="0" err="1"/>
              <a:t>background</a:t>
            </a:r>
            <a:r>
              <a:rPr lang="lv-LV" dirty="0"/>
              <a:t> </a:t>
            </a:r>
            <a:r>
              <a:rPr lang="lv-LV" dirty="0" err="1"/>
              <a:t>information</a:t>
            </a:r>
            <a:r>
              <a:rPr lang="lv-LV" dirty="0"/>
              <a:t>: </a:t>
            </a:r>
            <a:endParaRPr lang="en-US" dirty="0">
              <a:cs typeface="Calibri"/>
            </a:endParaRPr>
          </a:p>
          <a:p>
            <a:pPr>
              <a:defRPr/>
            </a:pPr>
            <a:endParaRPr lang="lv-LV"/>
          </a:p>
          <a:p>
            <a:pPr>
              <a:defRPr/>
            </a:pPr>
            <a:r>
              <a:rPr lang="lv-LV" dirty="0"/>
              <a:t>https://edition.cnn.com/2022/11/17/europe/mh17-trial-verdict-intl/index.html </a:t>
            </a:r>
            <a:endParaRPr lang="en-US"/>
          </a:p>
          <a:p>
            <a:pPr>
              <a:defRPr/>
            </a:pPr>
            <a:endParaRPr lang="lv-LV">
              <a:cs typeface="Calibri" panose="020F0502020204030204"/>
            </a:endParaRPr>
          </a:p>
          <a:p>
            <a:pPr>
              <a:defRPr/>
            </a:pPr>
            <a:r>
              <a:rPr lang="lv-LV" dirty="0"/>
              <a:t>https://archive.ph/kHKF9 </a:t>
            </a:r>
            <a:endParaRPr lang="en-US" dirty="0">
              <a:cs typeface="Calibri"/>
            </a:endParaRPr>
          </a:p>
          <a:p>
            <a:pPr>
              <a:defRPr/>
            </a:pPr>
            <a:r>
              <a:rPr lang="lv-LV" dirty="0"/>
              <a:t>https://archive.ph/9rUdA </a:t>
            </a:r>
            <a:endParaRPr lang="en-US" dirty="0">
              <a:cs typeface="Calibri"/>
            </a:endParaRPr>
          </a:p>
          <a:p>
            <a:pPr>
              <a:defRPr/>
            </a:pPr>
            <a:r>
              <a:rPr lang="lv-LV" dirty="0"/>
              <a:t>https://archive.ph/Avd1z https://archive.ph/2015.07.16-231051/http://www.rt.com/news/310039-mh17-israeli-missile-version/ </a:t>
            </a:r>
            <a:endParaRPr lang="en-US"/>
          </a:p>
          <a:p>
            <a:pPr>
              <a:defRPr/>
            </a:pPr>
            <a:r>
              <a:rPr lang="lv-LV" dirty="0"/>
              <a:t>http://web.archive.org/web/20140806180616/http://www.rt.com/news/174412-malaysia-plane-russia-ukraine </a:t>
            </a:r>
            <a:endParaRPr lang="en-US" dirty="0">
              <a:cs typeface="Calibri"/>
            </a:endParaRPr>
          </a:p>
        </p:txBody>
      </p:sp>
      <p:sp>
        <p:nvSpPr>
          <p:cNvPr id="555" name="Google Shape;555;g157d7739650_0_8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9740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BEF09-B81F-7566-9ED4-59759164B3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D83DF3-424D-AFC9-59C5-6982373ECA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6E3A95-BB96-4774-6993-5E0FE5AC1AFB}"/>
              </a:ext>
            </a:extLst>
          </p:cNvPr>
          <p:cNvSpPr>
            <a:spLocks noGrp="1"/>
          </p:cNvSpPr>
          <p:nvPr>
            <p:ph type="dt" sz="half" idx="10"/>
          </p:nvPr>
        </p:nvSpPr>
        <p:spPr/>
        <p:txBody>
          <a:bodyPr/>
          <a:lstStyle/>
          <a:p>
            <a:fld id="{51E00066-39FF-47C7-8C88-3EF74884ECAD}" type="datetimeFigureOut">
              <a:rPr lang="en-US" smtClean="0"/>
              <a:t>10/20/2023</a:t>
            </a:fld>
            <a:endParaRPr lang="en-US"/>
          </a:p>
        </p:txBody>
      </p:sp>
      <p:sp>
        <p:nvSpPr>
          <p:cNvPr id="5" name="Footer Placeholder 4">
            <a:extLst>
              <a:ext uri="{FF2B5EF4-FFF2-40B4-BE49-F238E27FC236}">
                <a16:creationId xmlns:a16="http://schemas.microsoft.com/office/drawing/2014/main" id="{A15E672B-6DE4-2B3D-FEB0-B811A8881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D3CB52-F971-9DBF-1195-7B1DC7B19A00}"/>
              </a:ext>
            </a:extLst>
          </p:cNvPr>
          <p:cNvSpPr>
            <a:spLocks noGrp="1"/>
          </p:cNvSpPr>
          <p:nvPr>
            <p:ph type="sldNum" sz="quarter" idx="12"/>
          </p:nvPr>
        </p:nvSpPr>
        <p:spPr/>
        <p:txBody>
          <a:bodyPr/>
          <a:lstStyle/>
          <a:p>
            <a:fld id="{C4B0E802-E313-48B4-A744-399E70E78FB2}" type="slidenum">
              <a:rPr lang="en-US" smtClean="0"/>
              <a:t>‹#›</a:t>
            </a:fld>
            <a:endParaRPr lang="en-US"/>
          </a:p>
        </p:txBody>
      </p:sp>
    </p:spTree>
    <p:extLst>
      <p:ext uri="{BB962C8B-B14F-4D97-AF65-F5344CB8AC3E}">
        <p14:creationId xmlns:p14="http://schemas.microsoft.com/office/powerpoint/2010/main" val="3816866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368D1-2820-076B-7D71-29909266FF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D6E496-BA5C-B105-B600-58816F1197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05F7B-32AC-FE30-2F95-3C0C6E515AAC}"/>
              </a:ext>
            </a:extLst>
          </p:cNvPr>
          <p:cNvSpPr>
            <a:spLocks noGrp="1"/>
          </p:cNvSpPr>
          <p:nvPr>
            <p:ph type="dt" sz="half" idx="10"/>
          </p:nvPr>
        </p:nvSpPr>
        <p:spPr/>
        <p:txBody>
          <a:bodyPr/>
          <a:lstStyle/>
          <a:p>
            <a:fld id="{51E00066-39FF-47C7-8C88-3EF74884ECAD}" type="datetimeFigureOut">
              <a:rPr lang="en-US" smtClean="0"/>
              <a:t>10/20/2023</a:t>
            </a:fld>
            <a:endParaRPr lang="en-US"/>
          </a:p>
        </p:txBody>
      </p:sp>
      <p:sp>
        <p:nvSpPr>
          <p:cNvPr id="5" name="Footer Placeholder 4">
            <a:extLst>
              <a:ext uri="{FF2B5EF4-FFF2-40B4-BE49-F238E27FC236}">
                <a16:creationId xmlns:a16="http://schemas.microsoft.com/office/drawing/2014/main" id="{203323E8-0B58-EC62-0ABB-A91CACE1BC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D5B0D5-8ED2-B827-B25D-38B77CF786B9}"/>
              </a:ext>
            </a:extLst>
          </p:cNvPr>
          <p:cNvSpPr>
            <a:spLocks noGrp="1"/>
          </p:cNvSpPr>
          <p:nvPr>
            <p:ph type="sldNum" sz="quarter" idx="12"/>
          </p:nvPr>
        </p:nvSpPr>
        <p:spPr/>
        <p:txBody>
          <a:bodyPr/>
          <a:lstStyle/>
          <a:p>
            <a:fld id="{C4B0E802-E313-48B4-A744-399E70E78FB2}" type="slidenum">
              <a:rPr lang="en-US" smtClean="0"/>
              <a:t>‹#›</a:t>
            </a:fld>
            <a:endParaRPr lang="en-US"/>
          </a:p>
        </p:txBody>
      </p:sp>
    </p:spTree>
    <p:extLst>
      <p:ext uri="{BB962C8B-B14F-4D97-AF65-F5344CB8AC3E}">
        <p14:creationId xmlns:p14="http://schemas.microsoft.com/office/powerpoint/2010/main" val="335937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C0045E-F9CC-290E-3F55-0773E0A1FB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4B9465-2600-6BA4-CB30-CE4F52C62F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FAD625-5EBE-B74E-3F97-2A3C465E18B7}"/>
              </a:ext>
            </a:extLst>
          </p:cNvPr>
          <p:cNvSpPr>
            <a:spLocks noGrp="1"/>
          </p:cNvSpPr>
          <p:nvPr>
            <p:ph type="dt" sz="half" idx="10"/>
          </p:nvPr>
        </p:nvSpPr>
        <p:spPr/>
        <p:txBody>
          <a:bodyPr/>
          <a:lstStyle/>
          <a:p>
            <a:fld id="{51E00066-39FF-47C7-8C88-3EF74884ECAD}" type="datetimeFigureOut">
              <a:rPr lang="en-US" smtClean="0"/>
              <a:t>10/20/2023</a:t>
            </a:fld>
            <a:endParaRPr lang="en-US"/>
          </a:p>
        </p:txBody>
      </p:sp>
      <p:sp>
        <p:nvSpPr>
          <p:cNvPr id="5" name="Footer Placeholder 4">
            <a:extLst>
              <a:ext uri="{FF2B5EF4-FFF2-40B4-BE49-F238E27FC236}">
                <a16:creationId xmlns:a16="http://schemas.microsoft.com/office/drawing/2014/main" id="{B6FC7803-696A-787D-0BBA-1B46CD98F2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C865CD-3016-655A-DE03-4AE259EB09E5}"/>
              </a:ext>
            </a:extLst>
          </p:cNvPr>
          <p:cNvSpPr>
            <a:spLocks noGrp="1"/>
          </p:cNvSpPr>
          <p:nvPr>
            <p:ph type="sldNum" sz="quarter" idx="12"/>
          </p:nvPr>
        </p:nvSpPr>
        <p:spPr/>
        <p:txBody>
          <a:bodyPr/>
          <a:lstStyle/>
          <a:p>
            <a:fld id="{C4B0E802-E313-48B4-A744-399E70E78FB2}" type="slidenum">
              <a:rPr lang="en-US" smtClean="0"/>
              <a:t>‹#›</a:t>
            </a:fld>
            <a:endParaRPr lang="en-US"/>
          </a:p>
        </p:txBody>
      </p:sp>
    </p:spTree>
    <p:extLst>
      <p:ext uri="{BB962C8B-B14F-4D97-AF65-F5344CB8AC3E}">
        <p14:creationId xmlns:p14="http://schemas.microsoft.com/office/powerpoint/2010/main" val="286398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obj">
  <p:cSld name="Title Only">
    <p:spTree>
      <p:nvGrpSpPr>
        <p:cNvPr id="1" name="Shape 15"/>
        <p:cNvGrpSpPr/>
        <p:nvPr/>
      </p:nvGrpSpPr>
      <p:grpSpPr>
        <a:xfrm>
          <a:off x="0" y="0"/>
          <a:ext cx="0" cy="0"/>
          <a:chOff x="0" y="0"/>
          <a:chExt cx="0" cy="0"/>
        </a:xfrm>
      </p:grpSpPr>
      <p:sp>
        <p:nvSpPr>
          <p:cNvPr id="16" name="Google Shape;16;p24"/>
          <p:cNvSpPr txBox="1">
            <a:spLocks noGrp="1"/>
          </p:cNvSpPr>
          <p:nvPr>
            <p:ph type="title"/>
          </p:nvPr>
        </p:nvSpPr>
        <p:spPr>
          <a:xfrm>
            <a:off x="609600" y="732316"/>
            <a:ext cx="4485932" cy="653256"/>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245" b="1" i="0">
                <a:solidFill>
                  <a:srgbClr val="0068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4"/>
          <p:cNvSpPr txBox="1">
            <a:spLocks noGrp="1"/>
          </p:cNvSpPr>
          <p:nvPr>
            <p:ph type="ftr" idx="11"/>
          </p:nvPr>
        </p:nvSpPr>
        <p:spPr>
          <a:xfrm>
            <a:off x="4145280" y="6377940"/>
            <a:ext cx="3901440" cy="16805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4"/>
          <p:cNvSpPr txBox="1">
            <a:spLocks noGrp="1"/>
          </p:cNvSpPr>
          <p:nvPr>
            <p:ph type="dt" idx="10"/>
          </p:nvPr>
        </p:nvSpPr>
        <p:spPr>
          <a:xfrm>
            <a:off x="609600" y="6377940"/>
            <a:ext cx="2804160" cy="16805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4"/>
          <p:cNvSpPr txBox="1">
            <a:spLocks noGrp="1"/>
          </p:cNvSpPr>
          <p:nvPr>
            <p:ph type="sldNum" idx="12"/>
          </p:nvPr>
        </p:nvSpPr>
        <p:spPr>
          <a:xfrm>
            <a:off x="8778241" y="6377941"/>
            <a:ext cx="2804160" cy="16805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3989928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609600" y="732316"/>
            <a:ext cx="4485932" cy="653256"/>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245" b="1" i="0">
                <a:solidFill>
                  <a:srgbClr val="0068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body" idx="1"/>
          </p:nvPr>
        </p:nvSpPr>
        <p:spPr>
          <a:xfrm>
            <a:off x="609600" y="1577340"/>
            <a:ext cx="10972800" cy="276999"/>
          </a:xfrm>
          <a:prstGeom prst="rect">
            <a:avLst/>
          </a:prstGeom>
          <a:noFill/>
          <a:ln>
            <a:noFill/>
          </a:ln>
        </p:spPr>
        <p:txBody>
          <a:bodyPr spcFirstLastPara="1" wrap="square" lIns="0" tIns="0" rIns="0" bIns="0" anchor="t" anchorCtr="0">
            <a:spAutoFit/>
          </a:bodyPr>
          <a:lstStyle>
            <a:lvl1pPr marL="277246" lvl="0" indent="-138623" algn="l">
              <a:lnSpc>
                <a:spcPct val="100000"/>
              </a:lnSpc>
              <a:spcBef>
                <a:spcPts val="0"/>
              </a:spcBef>
              <a:spcAft>
                <a:spcPts val="0"/>
              </a:spcAft>
              <a:buSzPts val="1400"/>
              <a:buNone/>
              <a:defRPr/>
            </a:lvl1pPr>
            <a:lvl2pPr marL="554492" lvl="1" indent="-138623" algn="l">
              <a:lnSpc>
                <a:spcPct val="100000"/>
              </a:lnSpc>
              <a:spcBef>
                <a:spcPts val="0"/>
              </a:spcBef>
              <a:spcAft>
                <a:spcPts val="0"/>
              </a:spcAft>
              <a:buSzPts val="1400"/>
              <a:buNone/>
              <a:defRPr/>
            </a:lvl2pPr>
            <a:lvl3pPr marL="831738" lvl="2" indent="-138623" algn="l">
              <a:lnSpc>
                <a:spcPct val="100000"/>
              </a:lnSpc>
              <a:spcBef>
                <a:spcPts val="0"/>
              </a:spcBef>
              <a:spcAft>
                <a:spcPts val="0"/>
              </a:spcAft>
              <a:buSzPts val="1400"/>
              <a:buNone/>
              <a:defRPr/>
            </a:lvl3pPr>
            <a:lvl4pPr marL="1108984" lvl="3" indent="-138623" algn="l">
              <a:lnSpc>
                <a:spcPct val="100000"/>
              </a:lnSpc>
              <a:spcBef>
                <a:spcPts val="0"/>
              </a:spcBef>
              <a:spcAft>
                <a:spcPts val="0"/>
              </a:spcAft>
              <a:buSzPts val="1400"/>
              <a:buNone/>
              <a:defRPr/>
            </a:lvl4pPr>
            <a:lvl5pPr marL="1386230" lvl="4" indent="-138623" algn="l">
              <a:lnSpc>
                <a:spcPct val="100000"/>
              </a:lnSpc>
              <a:spcBef>
                <a:spcPts val="0"/>
              </a:spcBef>
              <a:spcAft>
                <a:spcPts val="0"/>
              </a:spcAft>
              <a:buSzPts val="1400"/>
              <a:buNone/>
              <a:defRPr/>
            </a:lvl5pPr>
            <a:lvl6pPr marL="1663476" lvl="5" indent="-138623" algn="l">
              <a:lnSpc>
                <a:spcPct val="100000"/>
              </a:lnSpc>
              <a:spcBef>
                <a:spcPts val="0"/>
              </a:spcBef>
              <a:spcAft>
                <a:spcPts val="0"/>
              </a:spcAft>
              <a:buSzPts val="1400"/>
              <a:buNone/>
              <a:defRPr/>
            </a:lvl6pPr>
            <a:lvl7pPr marL="1940723" lvl="6" indent="-138623" algn="l">
              <a:lnSpc>
                <a:spcPct val="100000"/>
              </a:lnSpc>
              <a:spcBef>
                <a:spcPts val="0"/>
              </a:spcBef>
              <a:spcAft>
                <a:spcPts val="0"/>
              </a:spcAft>
              <a:buSzPts val="1400"/>
              <a:buNone/>
              <a:defRPr/>
            </a:lvl7pPr>
            <a:lvl8pPr marL="2217969" lvl="7" indent="-138623" algn="l">
              <a:lnSpc>
                <a:spcPct val="100000"/>
              </a:lnSpc>
              <a:spcBef>
                <a:spcPts val="0"/>
              </a:spcBef>
              <a:spcAft>
                <a:spcPts val="0"/>
              </a:spcAft>
              <a:buSzPts val="1400"/>
              <a:buNone/>
              <a:defRPr/>
            </a:lvl8pPr>
            <a:lvl9pPr marL="2495215" lvl="8" indent="-138623" algn="l">
              <a:lnSpc>
                <a:spcPct val="100000"/>
              </a:lnSpc>
              <a:spcBef>
                <a:spcPts val="0"/>
              </a:spcBef>
              <a:spcAft>
                <a:spcPts val="0"/>
              </a:spcAft>
              <a:buSzPts val="1400"/>
              <a:buNone/>
              <a:defRPr/>
            </a:lvl9pPr>
          </a:lstStyle>
          <a:p>
            <a:endParaRPr/>
          </a:p>
        </p:txBody>
      </p:sp>
      <p:sp>
        <p:nvSpPr>
          <p:cNvPr id="23" name="Google Shape;23;p25"/>
          <p:cNvSpPr txBox="1">
            <a:spLocks noGrp="1"/>
          </p:cNvSpPr>
          <p:nvPr>
            <p:ph type="ftr" idx="11"/>
          </p:nvPr>
        </p:nvSpPr>
        <p:spPr>
          <a:xfrm>
            <a:off x="4145280" y="6377940"/>
            <a:ext cx="3901440" cy="16805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5"/>
          <p:cNvSpPr txBox="1">
            <a:spLocks noGrp="1"/>
          </p:cNvSpPr>
          <p:nvPr>
            <p:ph type="dt" idx="10"/>
          </p:nvPr>
        </p:nvSpPr>
        <p:spPr>
          <a:xfrm>
            <a:off x="609600" y="6377940"/>
            <a:ext cx="2804160" cy="16805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5"/>
          <p:cNvSpPr txBox="1">
            <a:spLocks noGrp="1"/>
          </p:cNvSpPr>
          <p:nvPr>
            <p:ph type="sldNum" idx="12"/>
          </p:nvPr>
        </p:nvSpPr>
        <p:spPr>
          <a:xfrm>
            <a:off x="8778241" y="6377941"/>
            <a:ext cx="2804160" cy="16805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152253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
        <p:cNvGrpSpPr/>
        <p:nvPr/>
      </p:nvGrpSpPr>
      <p:grpSpPr>
        <a:xfrm>
          <a:off x="0" y="0"/>
          <a:ext cx="0" cy="0"/>
          <a:chOff x="0" y="0"/>
          <a:chExt cx="0" cy="0"/>
        </a:xfrm>
      </p:grpSpPr>
      <p:sp>
        <p:nvSpPr>
          <p:cNvPr id="27" name="Google Shape;27;p26"/>
          <p:cNvSpPr txBox="1">
            <a:spLocks noGrp="1"/>
          </p:cNvSpPr>
          <p:nvPr>
            <p:ph type="ctrTitle"/>
          </p:nvPr>
        </p:nvSpPr>
        <p:spPr>
          <a:xfrm>
            <a:off x="914400" y="2125980"/>
            <a:ext cx="10363201" cy="1077218"/>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subTitle" idx="1"/>
          </p:nvPr>
        </p:nvSpPr>
        <p:spPr>
          <a:xfrm>
            <a:off x="1828800" y="3840480"/>
            <a:ext cx="853440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4145280" y="6377940"/>
            <a:ext cx="3901440" cy="16805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dt" idx="10"/>
          </p:nvPr>
        </p:nvSpPr>
        <p:spPr>
          <a:xfrm>
            <a:off x="609600" y="6377940"/>
            <a:ext cx="2804160" cy="16805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sldNum" idx="12"/>
          </p:nvPr>
        </p:nvSpPr>
        <p:spPr>
          <a:xfrm>
            <a:off x="8778241" y="6377941"/>
            <a:ext cx="2804160" cy="16805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59111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609600" y="732316"/>
            <a:ext cx="4485932" cy="653256"/>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245" b="1" i="0">
                <a:solidFill>
                  <a:srgbClr val="0068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609600" y="1577340"/>
            <a:ext cx="5303520" cy="276999"/>
          </a:xfrm>
          <a:prstGeom prst="rect">
            <a:avLst/>
          </a:prstGeom>
          <a:noFill/>
          <a:ln>
            <a:noFill/>
          </a:ln>
        </p:spPr>
        <p:txBody>
          <a:bodyPr spcFirstLastPara="1" wrap="square" lIns="0" tIns="0" rIns="0" bIns="0" anchor="t" anchorCtr="0">
            <a:spAutoFit/>
          </a:bodyPr>
          <a:lstStyle>
            <a:lvl1pPr marL="277246" lvl="0" indent="-138623" algn="l">
              <a:lnSpc>
                <a:spcPct val="100000"/>
              </a:lnSpc>
              <a:spcBef>
                <a:spcPts val="0"/>
              </a:spcBef>
              <a:spcAft>
                <a:spcPts val="0"/>
              </a:spcAft>
              <a:buSzPts val="1400"/>
              <a:buNone/>
              <a:defRPr/>
            </a:lvl1pPr>
            <a:lvl2pPr marL="554492" lvl="1" indent="-138623" algn="l">
              <a:lnSpc>
                <a:spcPct val="100000"/>
              </a:lnSpc>
              <a:spcBef>
                <a:spcPts val="0"/>
              </a:spcBef>
              <a:spcAft>
                <a:spcPts val="0"/>
              </a:spcAft>
              <a:buSzPts val="1400"/>
              <a:buNone/>
              <a:defRPr/>
            </a:lvl2pPr>
            <a:lvl3pPr marL="831738" lvl="2" indent="-138623" algn="l">
              <a:lnSpc>
                <a:spcPct val="100000"/>
              </a:lnSpc>
              <a:spcBef>
                <a:spcPts val="0"/>
              </a:spcBef>
              <a:spcAft>
                <a:spcPts val="0"/>
              </a:spcAft>
              <a:buSzPts val="1400"/>
              <a:buNone/>
              <a:defRPr/>
            </a:lvl3pPr>
            <a:lvl4pPr marL="1108984" lvl="3" indent="-138623" algn="l">
              <a:lnSpc>
                <a:spcPct val="100000"/>
              </a:lnSpc>
              <a:spcBef>
                <a:spcPts val="0"/>
              </a:spcBef>
              <a:spcAft>
                <a:spcPts val="0"/>
              </a:spcAft>
              <a:buSzPts val="1400"/>
              <a:buNone/>
              <a:defRPr/>
            </a:lvl4pPr>
            <a:lvl5pPr marL="1386230" lvl="4" indent="-138623" algn="l">
              <a:lnSpc>
                <a:spcPct val="100000"/>
              </a:lnSpc>
              <a:spcBef>
                <a:spcPts val="0"/>
              </a:spcBef>
              <a:spcAft>
                <a:spcPts val="0"/>
              </a:spcAft>
              <a:buSzPts val="1400"/>
              <a:buNone/>
              <a:defRPr/>
            </a:lvl5pPr>
            <a:lvl6pPr marL="1663476" lvl="5" indent="-138623" algn="l">
              <a:lnSpc>
                <a:spcPct val="100000"/>
              </a:lnSpc>
              <a:spcBef>
                <a:spcPts val="0"/>
              </a:spcBef>
              <a:spcAft>
                <a:spcPts val="0"/>
              </a:spcAft>
              <a:buSzPts val="1400"/>
              <a:buNone/>
              <a:defRPr/>
            </a:lvl6pPr>
            <a:lvl7pPr marL="1940723" lvl="6" indent="-138623" algn="l">
              <a:lnSpc>
                <a:spcPct val="100000"/>
              </a:lnSpc>
              <a:spcBef>
                <a:spcPts val="0"/>
              </a:spcBef>
              <a:spcAft>
                <a:spcPts val="0"/>
              </a:spcAft>
              <a:buSzPts val="1400"/>
              <a:buNone/>
              <a:defRPr/>
            </a:lvl7pPr>
            <a:lvl8pPr marL="2217969" lvl="7" indent="-138623" algn="l">
              <a:lnSpc>
                <a:spcPct val="100000"/>
              </a:lnSpc>
              <a:spcBef>
                <a:spcPts val="0"/>
              </a:spcBef>
              <a:spcAft>
                <a:spcPts val="0"/>
              </a:spcAft>
              <a:buSzPts val="1400"/>
              <a:buNone/>
              <a:defRPr/>
            </a:lvl8pPr>
            <a:lvl9pPr marL="2495215" lvl="8" indent="-138623" algn="l">
              <a:lnSpc>
                <a:spcPct val="100000"/>
              </a:lnSpc>
              <a:spcBef>
                <a:spcPts val="0"/>
              </a:spcBef>
              <a:spcAft>
                <a:spcPts val="0"/>
              </a:spcAft>
              <a:buSzPts val="1400"/>
              <a:buNone/>
              <a:defRPr/>
            </a:lvl9pPr>
          </a:lstStyle>
          <a:p>
            <a:endParaRPr/>
          </a:p>
        </p:txBody>
      </p:sp>
      <p:sp>
        <p:nvSpPr>
          <p:cNvPr id="35" name="Google Shape;35;p27"/>
          <p:cNvSpPr txBox="1">
            <a:spLocks noGrp="1"/>
          </p:cNvSpPr>
          <p:nvPr>
            <p:ph type="body" idx="2"/>
          </p:nvPr>
        </p:nvSpPr>
        <p:spPr>
          <a:xfrm>
            <a:off x="6278880" y="1577340"/>
            <a:ext cx="5303520" cy="276999"/>
          </a:xfrm>
          <a:prstGeom prst="rect">
            <a:avLst/>
          </a:prstGeom>
          <a:noFill/>
          <a:ln>
            <a:noFill/>
          </a:ln>
        </p:spPr>
        <p:txBody>
          <a:bodyPr spcFirstLastPara="1" wrap="square" lIns="0" tIns="0" rIns="0" bIns="0" anchor="t" anchorCtr="0">
            <a:spAutoFit/>
          </a:bodyPr>
          <a:lstStyle>
            <a:lvl1pPr marL="277246" lvl="0" indent="-138623" algn="l">
              <a:lnSpc>
                <a:spcPct val="100000"/>
              </a:lnSpc>
              <a:spcBef>
                <a:spcPts val="0"/>
              </a:spcBef>
              <a:spcAft>
                <a:spcPts val="0"/>
              </a:spcAft>
              <a:buSzPts val="1400"/>
              <a:buNone/>
              <a:defRPr/>
            </a:lvl1pPr>
            <a:lvl2pPr marL="554492" lvl="1" indent="-138623" algn="l">
              <a:lnSpc>
                <a:spcPct val="100000"/>
              </a:lnSpc>
              <a:spcBef>
                <a:spcPts val="0"/>
              </a:spcBef>
              <a:spcAft>
                <a:spcPts val="0"/>
              </a:spcAft>
              <a:buSzPts val="1400"/>
              <a:buNone/>
              <a:defRPr/>
            </a:lvl2pPr>
            <a:lvl3pPr marL="831738" lvl="2" indent="-138623" algn="l">
              <a:lnSpc>
                <a:spcPct val="100000"/>
              </a:lnSpc>
              <a:spcBef>
                <a:spcPts val="0"/>
              </a:spcBef>
              <a:spcAft>
                <a:spcPts val="0"/>
              </a:spcAft>
              <a:buSzPts val="1400"/>
              <a:buNone/>
              <a:defRPr/>
            </a:lvl3pPr>
            <a:lvl4pPr marL="1108984" lvl="3" indent="-138623" algn="l">
              <a:lnSpc>
                <a:spcPct val="100000"/>
              </a:lnSpc>
              <a:spcBef>
                <a:spcPts val="0"/>
              </a:spcBef>
              <a:spcAft>
                <a:spcPts val="0"/>
              </a:spcAft>
              <a:buSzPts val="1400"/>
              <a:buNone/>
              <a:defRPr/>
            </a:lvl4pPr>
            <a:lvl5pPr marL="1386230" lvl="4" indent="-138623" algn="l">
              <a:lnSpc>
                <a:spcPct val="100000"/>
              </a:lnSpc>
              <a:spcBef>
                <a:spcPts val="0"/>
              </a:spcBef>
              <a:spcAft>
                <a:spcPts val="0"/>
              </a:spcAft>
              <a:buSzPts val="1400"/>
              <a:buNone/>
              <a:defRPr/>
            </a:lvl5pPr>
            <a:lvl6pPr marL="1663476" lvl="5" indent="-138623" algn="l">
              <a:lnSpc>
                <a:spcPct val="100000"/>
              </a:lnSpc>
              <a:spcBef>
                <a:spcPts val="0"/>
              </a:spcBef>
              <a:spcAft>
                <a:spcPts val="0"/>
              </a:spcAft>
              <a:buSzPts val="1400"/>
              <a:buNone/>
              <a:defRPr/>
            </a:lvl6pPr>
            <a:lvl7pPr marL="1940723" lvl="6" indent="-138623" algn="l">
              <a:lnSpc>
                <a:spcPct val="100000"/>
              </a:lnSpc>
              <a:spcBef>
                <a:spcPts val="0"/>
              </a:spcBef>
              <a:spcAft>
                <a:spcPts val="0"/>
              </a:spcAft>
              <a:buSzPts val="1400"/>
              <a:buNone/>
              <a:defRPr/>
            </a:lvl7pPr>
            <a:lvl8pPr marL="2217969" lvl="7" indent="-138623" algn="l">
              <a:lnSpc>
                <a:spcPct val="100000"/>
              </a:lnSpc>
              <a:spcBef>
                <a:spcPts val="0"/>
              </a:spcBef>
              <a:spcAft>
                <a:spcPts val="0"/>
              </a:spcAft>
              <a:buSzPts val="1400"/>
              <a:buNone/>
              <a:defRPr/>
            </a:lvl8pPr>
            <a:lvl9pPr marL="2495215" lvl="8" indent="-138623"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4145280" y="6377940"/>
            <a:ext cx="3901440" cy="16805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7"/>
          <p:cNvSpPr txBox="1">
            <a:spLocks noGrp="1"/>
          </p:cNvSpPr>
          <p:nvPr>
            <p:ph type="dt" idx="10"/>
          </p:nvPr>
        </p:nvSpPr>
        <p:spPr>
          <a:xfrm>
            <a:off x="609600" y="6377940"/>
            <a:ext cx="2804160" cy="16805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8778241" y="6377941"/>
            <a:ext cx="2804160" cy="16805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774767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9"/>
        <p:cNvGrpSpPr/>
        <p:nvPr/>
      </p:nvGrpSpPr>
      <p:grpSpPr>
        <a:xfrm>
          <a:off x="0" y="0"/>
          <a:ext cx="0" cy="0"/>
          <a:chOff x="0" y="0"/>
          <a:chExt cx="0" cy="0"/>
        </a:xfrm>
      </p:grpSpPr>
      <p:sp>
        <p:nvSpPr>
          <p:cNvPr id="40" name="Google Shape;40;p28"/>
          <p:cNvSpPr txBox="1">
            <a:spLocks noGrp="1"/>
          </p:cNvSpPr>
          <p:nvPr>
            <p:ph type="ftr" idx="11"/>
          </p:nvPr>
        </p:nvSpPr>
        <p:spPr>
          <a:xfrm>
            <a:off x="4145280" y="6377940"/>
            <a:ext cx="3901440" cy="16805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8"/>
          <p:cNvSpPr txBox="1">
            <a:spLocks noGrp="1"/>
          </p:cNvSpPr>
          <p:nvPr>
            <p:ph type="dt" idx="10"/>
          </p:nvPr>
        </p:nvSpPr>
        <p:spPr>
          <a:xfrm>
            <a:off x="609600" y="6377940"/>
            <a:ext cx="2804160" cy="16805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8"/>
          <p:cNvSpPr txBox="1">
            <a:spLocks noGrp="1"/>
          </p:cNvSpPr>
          <p:nvPr>
            <p:ph type="sldNum" idx="12"/>
          </p:nvPr>
        </p:nvSpPr>
        <p:spPr>
          <a:xfrm>
            <a:off x="8778241" y="6377941"/>
            <a:ext cx="2804160" cy="16805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1623305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BB533-FA9F-71ED-07FD-A72219461EFB}"/>
              </a:ext>
            </a:extLst>
          </p:cNvPr>
          <p:cNvSpPr>
            <a:spLocks noGrp="1"/>
          </p:cNvSpPr>
          <p:nvPr>
            <p:ph type="ctrTitle"/>
          </p:nvPr>
        </p:nvSpPr>
        <p:spPr>
          <a:xfrm>
            <a:off x="1524001" y="1663355"/>
            <a:ext cx="9144000" cy="1846608"/>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7AE752-8595-E030-1ECA-0979149F4DFF}"/>
              </a:ext>
            </a:extLst>
          </p:cNvPr>
          <p:cNvSpPr>
            <a:spLocks noGrp="1"/>
          </p:cNvSpPr>
          <p:nvPr>
            <p:ph type="subTitle" idx="1"/>
          </p:nvPr>
        </p:nvSpPr>
        <p:spPr>
          <a:xfrm>
            <a:off x="1524001" y="3602039"/>
            <a:ext cx="9144000" cy="369345"/>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D28D8D-FE19-43CB-5B03-3E8CA1B8585C}"/>
              </a:ext>
            </a:extLst>
          </p:cNvPr>
          <p:cNvSpPr>
            <a:spLocks noGrp="1"/>
          </p:cNvSpPr>
          <p:nvPr>
            <p:ph type="dt" sz="half" idx="10"/>
          </p:nvPr>
        </p:nvSpPr>
        <p:spPr>
          <a:xfrm>
            <a:off x="609600" y="6377941"/>
            <a:ext cx="2804160" cy="167972"/>
          </a:xfrm>
        </p:spPr>
        <p:txBody>
          <a:bodyPr/>
          <a:lstStyle/>
          <a:p>
            <a:fld id="{766EBD05-E7D2-47F9-BB75-0E97E4B0224B}" type="datetimeFigureOut">
              <a:rPr lang="en-US" smtClean="0"/>
              <a:t>10/20/2023</a:t>
            </a:fld>
            <a:endParaRPr lang="en-US"/>
          </a:p>
        </p:txBody>
      </p:sp>
      <p:sp>
        <p:nvSpPr>
          <p:cNvPr id="5" name="Footer Placeholder 4">
            <a:extLst>
              <a:ext uri="{FF2B5EF4-FFF2-40B4-BE49-F238E27FC236}">
                <a16:creationId xmlns:a16="http://schemas.microsoft.com/office/drawing/2014/main" id="{B1207ED9-C93E-4985-D7EA-FA1178787AEC}"/>
              </a:ext>
            </a:extLst>
          </p:cNvPr>
          <p:cNvSpPr>
            <a:spLocks noGrp="1"/>
          </p:cNvSpPr>
          <p:nvPr>
            <p:ph type="ftr" sz="quarter" idx="11"/>
          </p:nvPr>
        </p:nvSpPr>
        <p:spPr>
          <a:xfrm>
            <a:off x="4145280" y="6377941"/>
            <a:ext cx="3901440" cy="167972"/>
          </a:xfrm>
        </p:spPr>
        <p:txBody>
          <a:bodyPr/>
          <a:lstStyle/>
          <a:p>
            <a:endParaRPr lang="en-US"/>
          </a:p>
        </p:txBody>
      </p:sp>
      <p:sp>
        <p:nvSpPr>
          <p:cNvPr id="6" name="Slide Number Placeholder 5">
            <a:extLst>
              <a:ext uri="{FF2B5EF4-FFF2-40B4-BE49-F238E27FC236}">
                <a16:creationId xmlns:a16="http://schemas.microsoft.com/office/drawing/2014/main" id="{D9723474-90C5-106E-47B4-85C626321008}"/>
              </a:ext>
            </a:extLst>
          </p:cNvPr>
          <p:cNvSpPr>
            <a:spLocks noGrp="1"/>
          </p:cNvSpPr>
          <p:nvPr>
            <p:ph type="sldNum" sz="quarter" idx="12"/>
          </p:nvPr>
        </p:nvSpPr>
        <p:spPr>
          <a:xfrm>
            <a:off x="8778241" y="6377941"/>
            <a:ext cx="2804160" cy="167972"/>
          </a:xfrm>
        </p:spPr>
        <p:txBody>
          <a:bodyPr/>
          <a:lstStyle/>
          <a:p>
            <a:fld id="{B69D9296-E12D-4BCA-A207-5CA0BCD5EB52}" type="slidenum">
              <a:rPr lang="en-US" smtClean="0"/>
              <a:t>‹#›</a:t>
            </a:fld>
            <a:endParaRPr lang="en-US"/>
          </a:p>
        </p:txBody>
      </p:sp>
    </p:spTree>
    <p:extLst>
      <p:ext uri="{BB962C8B-B14F-4D97-AF65-F5344CB8AC3E}">
        <p14:creationId xmlns:p14="http://schemas.microsoft.com/office/powerpoint/2010/main" val="3833785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ED44-ACD4-AB6A-18A9-8B118F67D6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BC9E02-5E91-F54D-ECC2-815AEF579F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F76B86-7CF9-96DC-F383-80C94C703FF4}"/>
              </a:ext>
            </a:extLst>
          </p:cNvPr>
          <p:cNvSpPr>
            <a:spLocks noGrp="1"/>
          </p:cNvSpPr>
          <p:nvPr>
            <p:ph type="dt" sz="half" idx="10"/>
          </p:nvPr>
        </p:nvSpPr>
        <p:spPr/>
        <p:txBody>
          <a:bodyPr/>
          <a:lstStyle/>
          <a:p>
            <a:fld id="{51E00066-39FF-47C7-8C88-3EF74884ECAD}" type="datetimeFigureOut">
              <a:rPr lang="en-US" smtClean="0"/>
              <a:t>10/20/2023</a:t>
            </a:fld>
            <a:endParaRPr lang="en-US"/>
          </a:p>
        </p:txBody>
      </p:sp>
      <p:sp>
        <p:nvSpPr>
          <p:cNvPr id="5" name="Footer Placeholder 4">
            <a:extLst>
              <a:ext uri="{FF2B5EF4-FFF2-40B4-BE49-F238E27FC236}">
                <a16:creationId xmlns:a16="http://schemas.microsoft.com/office/drawing/2014/main" id="{D67E08CC-D911-35C2-457B-3E682CA2D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D51C8C-F100-0A59-0A81-74C1666D239E}"/>
              </a:ext>
            </a:extLst>
          </p:cNvPr>
          <p:cNvSpPr>
            <a:spLocks noGrp="1"/>
          </p:cNvSpPr>
          <p:nvPr>
            <p:ph type="sldNum" sz="quarter" idx="12"/>
          </p:nvPr>
        </p:nvSpPr>
        <p:spPr/>
        <p:txBody>
          <a:bodyPr/>
          <a:lstStyle/>
          <a:p>
            <a:fld id="{C4B0E802-E313-48B4-A744-399E70E78FB2}" type="slidenum">
              <a:rPr lang="en-US" smtClean="0"/>
              <a:t>‹#›</a:t>
            </a:fld>
            <a:endParaRPr lang="en-US"/>
          </a:p>
        </p:txBody>
      </p:sp>
    </p:spTree>
    <p:extLst>
      <p:ext uri="{BB962C8B-B14F-4D97-AF65-F5344CB8AC3E}">
        <p14:creationId xmlns:p14="http://schemas.microsoft.com/office/powerpoint/2010/main" val="3872307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2AB73-DE82-4222-ECFC-4CC4EE790C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C77674-3DAE-F906-C5B6-E0A6D93747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EADA50-0373-6D2F-05A5-AD5576B5EC1A}"/>
              </a:ext>
            </a:extLst>
          </p:cNvPr>
          <p:cNvSpPr>
            <a:spLocks noGrp="1"/>
          </p:cNvSpPr>
          <p:nvPr>
            <p:ph type="dt" sz="half" idx="10"/>
          </p:nvPr>
        </p:nvSpPr>
        <p:spPr/>
        <p:txBody>
          <a:bodyPr/>
          <a:lstStyle/>
          <a:p>
            <a:fld id="{51E00066-39FF-47C7-8C88-3EF74884ECAD}" type="datetimeFigureOut">
              <a:rPr lang="en-US" smtClean="0"/>
              <a:t>10/20/2023</a:t>
            </a:fld>
            <a:endParaRPr lang="en-US"/>
          </a:p>
        </p:txBody>
      </p:sp>
      <p:sp>
        <p:nvSpPr>
          <p:cNvPr id="5" name="Footer Placeholder 4">
            <a:extLst>
              <a:ext uri="{FF2B5EF4-FFF2-40B4-BE49-F238E27FC236}">
                <a16:creationId xmlns:a16="http://schemas.microsoft.com/office/drawing/2014/main" id="{73E1BB2C-1C49-F7DC-9384-AF1F3F8F52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6DBB9-0233-38CF-F259-83FD3FC81C72}"/>
              </a:ext>
            </a:extLst>
          </p:cNvPr>
          <p:cNvSpPr>
            <a:spLocks noGrp="1"/>
          </p:cNvSpPr>
          <p:nvPr>
            <p:ph type="sldNum" sz="quarter" idx="12"/>
          </p:nvPr>
        </p:nvSpPr>
        <p:spPr/>
        <p:txBody>
          <a:bodyPr/>
          <a:lstStyle/>
          <a:p>
            <a:fld id="{C4B0E802-E313-48B4-A744-399E70E78FB2}" type="slidenum">
              <a:rPr lang="en-US" smtClean="0"/>
              <a:t>‹#›</a:t>
            </a:fld>
            <a:endParaRPr lang="en-US"/>
          </a:p>
        </p:txBody>
      </p:sp>
    </p:spTree>
    <p:extLst>
      <p:ext uri="{BB962C8B-B14F-4D97-AF65-F5344CB8AC3E}">
        <p14:creationId xmlns:p14="http://schemas.microsoft.com/office/powerpoint/2010/main" val="1566100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A7D6-FD61-6C42-86C8-D24359AFA2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D1A59C-1062-1F3F-E320-91F57CE5EF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A672CA-3C32-87BB-6C79-05A007479A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24A055-24C4-1C22-DA56-D30329CC73DF}"/>
              </a:ext>
            </a:extLst>
          </p:cNvPr>
          <p:cNvSpPr>
            <a:spLocks noGrp="1"/>
          </p:cNvSpPr>
          <p:nvPr>
            <p:ph type="dt" sz="half" idx="10"/>
          </p:nvPr>
        </p:nvSpPr>
        <p:spPr/>
        <p:txBody>
          <a:bodyPr/>
          <a:lstStyle/>
          <a:p>
            <a:fld id="{51E00066-39FF-47C7-8C88-3EF74884ECAD}" type="datetimeFigureOut">
              <a:rPr lang="en-US" smtClean="0"/>
              <a:t>10/20/2023</a:t>
            </a:fld>
            <a:endParaRPr lang="en-US"/>
          </a:p>
        </p:txBody>
      </p:sp>
      <p:sp>
        <p:nvSpPr>
          <p:cNvPr id="6" name="Footer Placeholder 5">
            <a:extLst>
              <a:ext uri="{FF2B5EF4-FFF2-40B4-BE49-F238E27FC236}">
                <a16:creationId xmlns:a16="http://schemas.microsoft.com/office/drawing/2014/main" id="{A5B6E4E9-4A9A-E7B8-9BD6-D7A63626C2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1F22BB-0418-3DF6-6BA2-177859328C8D}"/>
              </a:ext>
            </a:extLst>
          </p:cNvPr>
          <p:cNvSpPr>
            <a:spLocks noGrp="1"/>
          </p:cNvSpPr>
          <p:nvPr>
            <p:ph type="sldNum" sz="quarter" idx="12"/>
          </p:nvPr>
        </p:nvSpPr>
        <p:spPr/>
        <p:txBody>
          <a:bodyPr/>
          <a:lstStyle/>
          <a:p>
            <a:fld id="{C4B0E802-E313-48B4-A744-399E70E78FB2}" type="slidenum">
              <a:rPr lang="en-US" smtClean="0"/>
              <a:t>‹#›</a:t>
            </a:fld>
            <a:endParaRPr lang="en-US"/>
          </a:p>
        </p:txBody>
      </p:sp>
    </p:spTree>
    <p:extLst>
      <p:ext uri="{BB962C8B-B14F-4D97-AF65-F5344CB8AC3E}">
        <p14:creationId xmlns:p14="http://schemas.microsoft.com/office/powerpoint/2010/main" val="79693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FD963-02DA-1448-A36C-B4028E68A7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7AC469-DF17-9946-FBA7-0C30F3361A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5B50A1-401B-3DED-1E91-06CD2F8D84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96F6C4-F42D-6A53-A33C-6FD30EEE4D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4E1758-0BEC-7CC4-FFFC-A155B95EDA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338AE-0CB9-DB9B-6A94-752B98045FA7}"/>
              </a:ext>
            </a:extLst>
          </p:cNvPr>
          <p:cNvSpPr>
            <a:spLocks noGrp="1"/>
          </p:cNvSpPr>
          <p:nvPr>
            <p:ph type="dt" sz="half" idx="10"/>
          </p:nvPr>
        </p:nvSpPr>
        <p:spPr/>
        <p:txBody>
          <a:bodyPr/>
          <a:lstStyle/>
          <a:p>
            <a:fld id="{51E00066-39FF-47C7-8C88-3EF74884ECAD}" type="datetimeFigureOut">
              <a:rPr lang="en-US" smtClean="0"/>
              <a:t>10/20/2023</a:t>
            </a:fld>
            <a:endParaRPr lang="en-US"/>
          </a:p>
        </p:txBody>
      </p:sp>
      <p:sp>
        <p:nvSpPr>
          <p:cNvPr id="8" name="Footer Placeholder 7">
            <a:extLst>
              <a:ext uri="{FF2B5EF4-FFF2-40B4-BE49-F238E27FC236}">
                <a16:creationId xmlns:a16="http://schemas.microsoft.com/office/drawing/2014/main" id="{6C45FE19-B6F9-347B-523E-B36F996D8A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29168F-E034-6372-B2C6-3148E10F4953}"/>
              </a:ext>
            </a:extLst>
          </p:cNvPr>
          <p:cNvSpPr>
            <a:spLocks noGrp="1"/>
          </p:cNvSpPr>
          <p:nvPr>
            <p:ph type="sldNum" sz="quarter" idx="12"/>
          </p:nvPr>
        </p:nvSpPr>
        <p:spPr/>
        <p:txBody>
          <a:bodyPr/>
          <a:lstStyle/>
          <a:p>
            <a:fld id="{C4B0E802-E313-48B4-A744-399E70E78FB2}" type="slidenum">
              <a:rPr lang="en-US" smtClean="0"/>
              <a:t>‹#›</a:t>
            </a:fld>
            <a:endParaRPr lang="en-US"/>
          </a:p>
        </p:txBody>
      </p:sp>
    </p:spTree>
    <p:extLst>
      <p:ext uri="{BB962C8B-B14F-4D97-AF65-F5344CB8AC3E}">
        <p14:creationId xmlns:p14="http://schemas.microsoft.com/office/powerpoint/2010/main" val="57207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3AD8-05AA-AD1F-CB49-5CC6BDB023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D63580-2FFB-6A4E-F725-DB1CAFDF69E5}"/>
              </a:ext>
            </a:extLst>
          </p:cNvPr>
          <p:cNvSpPr>
            <a:spLocks noGrp="1"/>
          </p:cNvSpPr>
          <p:nvPr>
            <p:ph type="dt" sz="half" idx="10"/>
          </p:nvPr>
        </p:nvSpPr>
        <p:spPr/>
        <p:txBody>
          <a:bodyPr/>
          <a:lstStyle/>
          <a:p>
            <a:fld id="{51E00066-39FF-47C7-8C88-3EF74884ECAD}" type="datetimeFigureOut">
              <a:rPr lang="en-US" smtClean="0"/>
              <a:t>10/20/2023</a:t>
            </a:fld>
            <a:endParaRPr lang="en-US"/>
          </a:p>
        </p:txBody>
      </p:sp>
      <p:sp>
        <p:nvSpPr>
          <p:cNvPr id="4" name="Footer Placeholder 3">
            <a:extLst>
              <a:ext uri="{FF2B5EF4-FFF2-40B4-BE49-F238E27FC236}">
                <a16:creationId xmlns:a16="http://schemas.microsoft.com/office/drawing/2014/main" id="{800ABC62-AB51-77C0-FD7F-4E4A995F97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D02426-4712-8925-6B18-F557605ED550}"/>
              </a:ext>
            </a:extLst>
          </p:cNvPr>
          <p:cNvSpPr>
            <a:spLocks noGrp="1"/>
          </p:cNvSpPr>
          <p:nvPr>
            <p:ph type="sldNum" sz="quarter" idx="12"/>
          </p:nvPr>
        </p:nvSpPr>
        <p:spPr/>
        <p:txBody>
          <a:bodyPr/>
          <a:lstStyle/>
          <a:p>
            <a:fld id="{C4B0E802-E313-48B4-A744-399E70E78FB2}" type="slidenum">
              <a:rPr lang="en-US" smtClean="0"/>
              <a:t>‹#›</a:t>
            </a:fld>
            <a:endParaRPr lang="en-US"/>
          </a:p>
        </p:txBody>
      </p:sp>
    </p:spTree>
    <p:extLst>
      <p:ext uri="{BB962C8B-B14F-4D97-AF65-F5344CB8AC3E}">
        <p14:creationId xmlns:p14="http://schemas.microsoft.com/office/powerpoint/2010/main" val="405116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72FD2C-EA4C-DF62-A5F4-38147610530C}"/>
              </a:ext>
            </a:extLst>
          </p:cNvPr>
          <p:cNvSpPr>
            <a:spLocks noGrp="1"/>
          </p:cNvSpPr>
          <p:nvPr>
            <p:ph type="dt" sz="half" idx="10"/>
          </p:nvPr>
        </p:nvSpPr>
        <p:spPr/>
        <p:txBody>
          <a:bodyPr/>
          <a:lstStyle/>
          <a:p>
            <a:fld id="{51E00066-39FF-47C7-8C88-3EF74884ECAD}" type="datetimeFigureOut">
              <a:rPr lang="en-US" smtClean="0"/>
              <a:t>10/20/2023</a:t>
            </a:fld>
            <a:endParaRPr lang="en-US"/>
          </a:p>
        </p:txBody>
      </p:sp>
      <p:sp>
        <p:nvSpPr>
          <p:cNvPr id="3" name="Footer Placeholder 2">
            <a:extLst>
              <a:ext uri="{FF2B5EF4-FFF2-40B4-BE49-F238E27FC236}">
                <a16:creationId xmlns:a16="http://schemas.microsoft.com/office/drawing/2014/main" id="{1CDD37DF-71C8-0F43-D79C-FFEB004391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64263F-0BF6-A075-BCF7-697EB1421756}"/>
              </a:ext>
            </a:extLst>
          </p:cNvPr>
          <p:cNvSpPr>
            <a:spLocks noGrp="1"/>
          </p:cNvSpPr>
          <p:nvPr>
            <p:ph type="sldNum" sz="quarter" idx="12"/>
          </p:nvPr>
        </p:nvSpPr>
        <p:spPr/>
        <p:txBody>
          <a:bodyPr/>
          <a:lstStyle/>
          <a:p>
            <a:fld id="{C4B0E802-E313-48B4-A744-399E70E78FB2}" type="slidenum">
              <a:rPr lang="en-US" smtClean="0"/>
              <a:t>‹#›</a:t>
            </a:fld>
            <a:endParaRPr lang="en-US"/>
          </a:p>
        </p:txBody>
      </p:sp>
    </p:spTree>
    <p:extLst>
      <p:ext uri="{BB962C8B-B14F-4D97-AF65-F5344CB8AC3E}">
        <p14:creationId xmlns:p14="http://schemas.microsoft.com/office/powerpoint/2010/main" val="392070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ECBB-DE28-056F-A19C-38D13390CD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50E055-C3DB-2D10-6F20-F08206612A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6B929C-8AC9-90E5-D2A2-D40FE76C0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DB81D1-6A99-44DC-B851-F71A3F96B678}"/>
              </a:ext>
            </a:extLst>
          </p:cNvPr>
          <p:cNvSpPr>
            <a:spLocks noGrp="1"/>
          </p:cNvSpPr>
          <p:nvPr>
            <p:ph type="dt" sz="half" idx="10"/>
          </p:nvPr>
        </p:nvSpPr>
        <p:spPr/>
        <p:txBody>
          <a:bodyPr/>
          <a:lstStyle/>
          <a:p>
            <a:fld id="{51E00066-39FF-47C7-8C88-3EF74884ECAD}" type="datetimeFigureOut">
              <a:rPr lang="en-US" smtClean="0"/>
              <a:t>10/20/2023</a:t>
            </a:fld>
            <a:endParaRPr lang="en-US"/>
          </a:p>
        </p:txBody>
      </p:sp>
      <p:sp>
        <p:nvSpPr>
          <p:cNvPr id="6" name="Footer Placeholder 5">
            <a:extLst>
              <a:ext uri="{FF2B5EF4-FFF2-40B4-BE49-F238E27FC236}">
                <a16:creationId xmlns:a16="http://schemas.microsoft.com/office/drawing/2014/main" id="{066B62EE-25E4-13CC-1718-F2E2360286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A989EE-0481-A6D8-16D8-2C45998D49B7}"/>
              </a:ext>
            </a:extLst>
          </p:cNvPr>
          <p:cNvSpPr>
            <a:spLocks noGrp="1"/>
          </p:cNvSpPr>
          <p:nvPr>
            <p:ph type="sldNum" sz="quarter" idx="12"/>
          </p:nvPr>
        </p:nvSpPr>
        <p:spPr/>
        <p:txBody>
          <a:bodyPr/>
          <a:lstStyle/>
          <a:p>
            <a:fld id="{C4B0E802-E313-48B4-A744-399E70E78FB2}" type="slidenum">
              <a:rPr lang="en-US" smtClean="0"/>
              <a:t>‹#›</a:t>
            </a:fld>
            <a:endParaRPr lang="en-US"/>
          </a:p>
        </p:txBody>
      </p:sp>
    </p:spTree>
    <p:extLst>
      <p:ext uri="{BB962C8B-B14F-4D97-AF65-F5344CB8AC3E}">
        <p14:creationId xmlns:p14="http://schemas.microsoft.com/office/powerpoint/2010/main" val="69434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52BE4-2DD5-059E-7154-5F72B4AB71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EF317D-1884-05BE-8ED6-3F2C5B94BD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188BDB-3B0D-A52B-DA2F-5AC85375E7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96EC9E-781A-AE35-1341-EB5891C6A055}"/>
              </a:ext>
            </a:extLst>
          </p:cNvPr>
          <p:cNvSpPr>
            <a:spLocks noGrp="1"/>
          </p:cNvSpPr>
          <p:nvPr>
            <p:ph type="dt" sz="half" idx="10"/>
          </p:nvPr>
        </p:nvSpPr>
        <p:spPr/>
        <p:txBody>
          <a:bodyPr/>
          <a:lstStyle/>
          <a:p>
            <a:fld id="{51E00066-39FF-47C7-8C88-3EF74884ECAD}" type="datetimeFigureOut">
              <a:rPr lang="en-US" smtClean="0"/>
              <a:t>10/20/2023</a:t>
            </a:fld>
            <a:endParaRPr lang="en-US"/>
          </a:p>
        </p:txBody>
      </p:sp>
      <p:sp>
        <p:nvSpPr>
          <p:cNvPr id="6" name="Footer Placeholder 5">
            <a:extLst>
              <a:ext uri="{FF2B5EF4-FFF2-40B4-BE49-F238E27FC236}">
                <a16:creationId xmlns:a16="http://schemas.microsoft.com/office/drawing/2014/main" id="{3B8F35A3-AEE3-FBF8-760C-759D1AA807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B5825B-B2CD-7135-124F-C9C0E96D4B44}"/>
              </a:ext>
            </a:extLst>
          </p:cNvPr>
          <p:cNvSpPr>
            <a:spLocks noGrp="1"/>
          </p:cNvSpPr>
          <p:nvPr>
            <p:ph type="sldNum" sz="quarter" idx="12"/>
          </p:nvPr>
        </p:nvSpPr>
        <p:spPr/>
        <p:txBody>
          <a:bodyPr/>
          <a:lstStyle/>
          <a:p>
            <a:fld id="{C4B0E802-E313-48B4-A744-399E70E78FB2}" type="slidenum">
              <a:rPr lang="en-US" smtClean="0"/>
              <a:t>‹#›</a:t>
            </a:fld>
            <a:endParaRPr lang="en-US"/>
          </a:p>
        </p:txBody>
      </p:sp>
    </p:spTree>
    <p:extLst>
      <p:ext uri="{BB962C8B-B14F-4D97-AF65-F5344CB8AC3E}">
        <p14:creationId xmlns:p14="http://schemas.microsoft.com/office/powerpoint/2010/main" val="155374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D67BDD-00E3-F1B2-76CF-A2952E0186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15CB0D-FDC0-5BF5-6867-2C5310A485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3CD637-B0D1-A537-DE2A-722D06B10A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00066-39FF-47C7-8C88-3EF74884ECAD}" type="datetimeFigureOut">
              <a:rPr lang="en-US" smtClean="0"/>
              <a:t>10/20/2023</a:t>
            </a:fld>
            <a:endParaRPr lang="en-US"/>
          </a:p>
        </p:txBody>
      </p:sp>
      <p:sp>
        <p:nvSpPr>
          <p:cNvPr id="5" name="Footer Placeholder 4">
            <a:extLst>
              <a:ext uri="{FF2B5EF4-FFF2-40B4-BE49-F238E27FC236}">
                <a16:creationId xmlns:a16="http://schemas.microsoft.com/office/drawing/2014/main" id="{CC50A10A-1886-7754-C0FD-64B2673E1B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AAC809-AD0F-CFED-0FD1-0038F663D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0E802-E313-48B4-A744-399E70E78FB2}" type="slidenum">
              <a:rPr lang="en-US" smtClean="0"/>
              <a:t>‹#›</a:t>
            </a:fld>
            <a:endParaRPr lang="en-US"/>
          </a:p>
        </p:txBody>
      </p:sp>
    </p:spTree>
    <p:extLst>
      <p:ext uri="{BB962C8B-B14F-4D97-AF65-F5344CB8AC3E}">
        <p14:creationId xmlns:p14="http://schemas.microsoft.com/office/powerpoint/2010/main" val="3098200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609600" y="732316"/>
            <a:ext cx="4485932" cy="107721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7000" b="1" i="0" u="none" strike="noStrike" cap="none">
                <a:solidFill>
                  <a:srgbClr val="0068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3"/>
          <p:cNvSpPr txBox="1">
            <a:spLocks noGrp="1"/>
          </p:cNvSpPr>
          <p:nvPr>
            <p:ph type="body" idx="1"/>
          </p:nvPr>
        </p:nvSpPr>
        <p:spPr>
          <a:xfrm>
            <a:off x="609600" y="1577340"/>
            <a:ext cx="10972800" cy="27699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3"/>
          <p:cNvSpPr txBox="1">
            <a:spLocks noGrp="1"/>
          </p:cNvSpPr>
          <p:nvPr>
            <p:ph type="ftr" idx="11"/>
          </p:nvPr>
        </p:nvSpPr>
        <p:spPr>
          <a:xfrm>
            <a:off x="4145280" y="6377940"/>
            <a:ext cx="3901440" cy="168059"/>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092"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92"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92"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92"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92"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92"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92"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92"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92" b="0" i="0" u="none" strike="noStrike" cap="none">
                <a:solidFill>
                  <a:schemeClr val="dk1"/>
                </a:solidFill>
                <a:latin typeface="Arial"/>
                <a:ea typeface="Arial"/>
                <a:cs typeface="Arial"/>
                <a:sym typeface="Arial"/>
              </a:defRPr>
            </a:lvl9pPr>
          </a:lstStyle>
          <a:p>
            <a:endParaRPr/>
          </a:p>
        </p:txBody>
      </p:sp>
      <p:sp>
        <p:nvSpPr>
          <p:cNvPr id="13" name="Google Shape;13;p23"/>
          <p:cNvSpPr txBox="1">
            <a:spLocks noGrp="1"/>
          </p:cNvSpPr>
          <p:nvPr>
            <p:ph type="dt" idx="10"/>
          </p:nvPr>
        </p:nvSpPr>
        <p:spPr>
          <a:xfrm>
            <a:off x="609600" y="6377940"/>
            <a:ext cx="2804160" cy="16805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092"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92"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92"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92"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92"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92"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92"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92"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92" b="0" i="0" u="none" strike="noStrike" cap="none">
                <a:solidFill>
                  <a:schemeClr val="dk1"/>
                </a:solidFill>
                <a:latin typeface="Arial"/>
                <a:ea typeface="Arial"/>
                <a:cs typeface="Arial"/>
                <a:sym typeface="Arial"/>
              </a:defRPr>
            </a:lvl9pPr>
          </a:lstStyle>
          <a:p>
            <a:endParaRPr/>
          </a:p>
        </p:txBody>
      </p:sp>
      <p:sp>
        <p:nvSpPr>
          <p:cNvPr id="14" name="Google Shape;14;p23"/>
          <p:cNvSpPr txBox="1">
            <a:spLocks noGrp="1"/>
          </p:cNvSpPr>
          <p:nvPr>
            <p:ph type="sldNum" idx="12"/>
          </p:nvPr>
        </p:nvSpPr>
        <p:spPr>
          <a:xfrm>
            <a:off x="8778241" y="6377941"/>
            <a:ext cx="2804160" cy="168059"/>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092" b="0" i="0" u="none" strike="noStrike" cap="none">
                <a:solidFill>
                  <a:srgbClr val="888888"/>
                </a:solidFill>
                <a:latin typeface="Arial"/>
                <a:ea typeface="Arial"/>
                <a:cs typeface="Arial"/>
                <a:sym typeface="Arial"/>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193039603"/>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sJAKL6bh8j0?feature=oembed"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correctiv.org/faktencheck/2022/03/23/nein-dieser-zug-wurde-nicht-von-gefluechteten-aus-der-ukraine-verunreinigt/"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ideo" Target="https://www.youtube.com/embed/X-gwn1698S4?feature=oembed" TargetMode="Externa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hyperlink" Target="https://factcheck.afp.com/doc.afp.com.327R8KF"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ideo" Target="https://www.youtube.com/embed/jLL91SmapHo?feature=oembed" TargetMode="Externa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blue and yellow sign&#10;&#10;Description automatically generated">
            <a:extLst>
              <a:ext uri="{FF2B5EF4-FFF2-40B4-BE49-F238E27FC236}">
                <a16:creationId xmlns:a16="http://schemas.microsoft.com/office/drawing/2014/main" id="{B45EC1A0-926B-508B-FE82-74ABE6BE2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9460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3" name="Google Shape;307;g157d7739650_0_12">
            <a:extLst>
              <a:ext uri="{FF2B5EF4-FFF2-40B4-BE49-F238E27FC236}">
                <a16:creationId xmlns:a16="http://schemas.microsoft.com/office/drawing/2014/main" id="{E56C3D16-4878-C4DC-4CE3-7EE1B0DA16D2}"/>
              </a:ext>
            </a:extLst>
          </p:cNvPr>
          <p:cNvSpPr txBox="1"/>
          <p:nvPr/>
        </p:nvSpPr>
        <p:spPr>
          <a:xfrm>
            <a:off x="530270" y="268183"/>
            <a:ext cx="10129684" cy="649674"/>
          </a:xfrm>
          <a:prstGeom prst="rect">
            <a:avLst/>
          </a:prstGeom>
          <a:noFill/>
          <a:ln>
            <a:noFill/>
          </a:ln>
        </p:spPr>
        <p:txBody>
          <a:bodyPr spcFirstLastPara="1" wrap="square" lIns="55440" tIns="55440" rIns="55440" bIns="55440" anchor="t" anchorCtr="0">
            <a:spAutoFit/>
          </a:bodyPr>
          <a:lstStyle/>
          <a:p>
            <a:pPr defTabSz="554492">
              <a:spcBef>
                <a:spcPts val="728"/>
              </a:spcBef>
              <a:buClr>
                <a:srgbClr val="000000"/>
              </a:buClr>
            </a:pPr>
            <a:r>
              <a:rPr lang="en-US" sz="2900" b="1" kern="0">
                <a:solidFill>
                  <a:schemeClr val="bg1"/>
                </a:solidFill>
                <a:latin typeface="Montserrat"/>
                <a:cs typeface="Arial"/>
                <a:sym typeface="Montserrat"/>
              </a:rPr>
              <a:t>1. Undermine the truth</a:t>
            </a:r>
            <a:endParaRPr lang="en-US" sz="2900" b="1" kern="0">
              <a:solidFill>
                <a:schemeClr val="bg1"/>
              </a:solidFill>
              <a:latin typeface="Montserrat"/>
              <a:ea typeface="Montserrat"/>
              <a:cs typeface="Arial"/>
            </a:endParaRPr>
          </a:p>
        </p:txBody>
      </p:sp>
      <p:sp>
        <p:nvSpPr>
          <p:cNvPr id="5" name="Google Shape;307;g157d7739650_0_12">
            <a:extLst>
              <a:ext uri="{FF2B5EF4-FFF2-40B4-BE49-F238E27FC236}">
                <a16:creationId xmlns:a16="http://schemas.microsoft.com/office/drawing/2014/main" id="{0AA50941-9141-6922-22CE-C7677A79577F}"/>
              </a:ext>
            </a:extLst>
          </p:cNvPr>
          <p:cNvSpPr txBox="1"/>
          <p:nvPr/>
        </p:nvSpPr>
        <p:spPr>
          <a:xfrm>
            <a:off x="527125" y="858269"/>
            <a:ext cx="11655827" cy="465906"/>
          </a:xfrm>
          <a:prstGeom prst="rect">
            <a:avLst/>
          </a:prstGeom>
          <a:noFill/>
          <a:ln>
            <a:noFill/>
          </a:ln>
        </p:spPr>
        <p:txBody>
          <a:bodyPr spcFirstLastPara="1" wrap="square" lIns="55440" tIns="55440" rIns="55440" bIns="55440" anchor="t" anchorCtr="0">
            <a:spAutoFit/>
          </a:bodyPr>
          <a:lstStyle/>
          <a:p>
            <a:pPr defTabSz="554492"/>
            <a:r>
              <a:rPr lang="en-US" sz="2300" kern="0">
                <a:solidFill>
                  <a:schemeClr val="bg1"/>
                </a:solidFill>
                <a:latin typeface="Montserrat"/>
                <a:cs typeface="Arial"/>
                <a:sym typeface="Arial"/>
              </a:rPr>
              <a:t>The rationale behind the war in Ukraine</a:t>
            </a:r>
            <a:endParaRPr lang="en-US">
              <a:solidFill>
                <a:schemeClr val="bg1"/>
              </a:solidFill>
              <a:latin typeface="Montserrat"/>
            </a:endParaRPr>
          </a:p>
        </p:txBody>
      </p:sp>
      <p:pic>
        <p:nvPicPr>
          <p:cNvPr id="2" name="Online Media 1" title="Mariia Sahaidak">
            <a:hlinkClick r:id="" action="ppaction://media"/>
            <a:extLst>
              <a:ext uri="{FF2B5EF4-FFF2-40B4-BE49-F238E27FC236}">
                <a16:creationId xmlns:a16="http://schemas.microsoft.com/office/drawing/2014/main" id="{88E2A471-4397-61CA-B386-1A53E0F0EAA8}"/>
              </a:ext>
            </a:extLst>
          </p:cNvPr>
          <p:cNvPicPr>
            <a:picLocks noRot="1" noChangeAspect="1"/>
          </p:cNvPicPr>
          <p:nvPr>
            <a:videoFile r:link="rId1"/>
          </p:nvPr>
        </p:nvPicPr>
        <p:blipFill>
          <a:blip r:embed="rId4"/>
          <a:stretch>
            <a:fillRect/>
          </a:stretch>
        </p:blipFill>
        <p:spPr>
          <a:xfrm>
            <a:off x="525909" y="1507943"/>
            <a:ext cx="11140181" cy="5053263"/>
          </a:xfrm>
          <a:prstGeom prst="rect">
            <a:avLst/>
          </a:prstGeom>
        </p:spPr>
      </p:pic>
    </p:spTree>
    <p:extLst>
      <p:ext uri="{BB962C8B-B14F-4D97-AF65-F5344CB8AC3E}">
        <p14:creationId xmlns:p14="http://schemas.microsoft.com/office/powerpoint/2010/main" val="14714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Shape 556"/>
        <p:cNvGrpSpPr/>
        <p:nvPr/>
      </p:nvGrpSpPr>
      <p:grpSpPr>
        <a:xfrm>
          <a:off x="0" y="0"/>
          <a:ext cx="0" cy="0"/>
          <a:chOff x="0" y="0"/>
          <a:chExt cx="0" cy="0"/>
        </a:xfrm>
      </p:grpSpPr>
      <p:sp>
        <p:nvSpPr>
          <p:cNvPr id="557" name="Google Shape;557;g157d7739650_0_82"/>
          <p:cNvSpPr txBox="1"/>
          <p:nvPr/>
        </p:nvSpPr>
        <p:spPr>
          <a:xfrm>
            <a:off x="643122" y="887574"/>
            <a:ext cx="10905756" cy="2880232"/>
          </a:xfrm>
          <a:prstGeom prst="rect">
            <a:avLst/>
          </a:prstGeom>
          <a:noFill/>
          <a:ln>
            <a:noFill/>
          </a:ln>
        </p:spPr>
        <p:txBody>
          <a:bodyPr spcFirstLastPara="1" wrap="square" lIns="0" tIns="92794" rIns="0" bIns="0" anchor="t" anchorCtr="0">
            <a:spAutoFit/>
          </a:bodyPr>
          <a:lstStyle/>
          <a:p>
            <a:pPr defTabSz="554492">
              <a:lnSpc>
                <a:spcPct val="115000"/>
              </a:lnSpc>
              <a:spcBef>
                <a:spcPts val="728"/>
              </a:spcBef>
              <a:buClr>
                <a:srgbClr val="000000"/>
              </a:buClr>
              <a:buSzPts val="1100"/>
            </a:pPr>
            <a:endParaRPr sz="1940" kern="0">
              <a:solidFill>
                <a:srgbClr val="000000"/>
              </a:solidFill>
              <a:latin typeface="Arial"/>
              <a:ea typeface="Arial"/>
              <a:cs typeface="Arial"/>
              <a:sym typeface="Arial"/>
            </a:endParaRPr>
          </a:p>
          <a:p>
            <a:pPr defTabSz="554492">
              <a:lnSpc>
                <a:spcPct val="115000"/>
              </a:lnSpc>
              <a:buClr>
                <a:srgbClr val="000000"/>
              </a:buClr>
              <a:buSzPts val="1100"/>
            </a:pPr>
            <a:endParaRPr sz="2062" kern="0">
              <a:solidFill>
                <a:srgbClr val="000000"/>
              </a:solidFill>
              <a:latin typeface="Montserrat"/>
              <a:ea typeface="Montserrat"/>
              <a:cs typeface="Montserrat"/>
              <a:sym typeface="Montserrat"/>
            </a:endParaRPr>
          </a:p>
          <a:p>
            <a:pPr defTabSz="554492">
              <a:lnSpc>
                <a:spcPct val="115000"/>
              </a:lnSpc>
              <a:buClr>
                <a:srgbClr val="000000"/>
              </a:buClr>
              <a:buSzPts val="1100"/>
            </a:pPr>
            <a:endParaRPr sz="2183" kern="0">
              <a:solidFill>
                <a:srgbClr val="000000"/>
              </a:solidFill>
              <a:latin typeface="Montserrat"/>
              <a:ea typeface="Montserrat"/>
              <a:cs typeface="Montserrat"/>
              <a:sym typeface="Montserrat"/>
            </a:endParaRPr>
          </a:p>
          <a:p>
            <a:pPr defTabSz="554492">
              <a:lnSpc>
                <a:spcPct val="115000"/>
              </a:lnSpc>
              <a:spcBef>
                <a:spcPts val="728"/>
              </a:spcBef>
              <a:buClr>
                <a:srgbClr val="000000"/>
              </a:buClr>
              <a:buSzPts val="1100"/>
            </a:pPr>
            <a:endParaRPr sz="1516" b="1" kern="0">
              <a:solidFill>
                <a:srgbClr val="000000"/>
              </a:solidFill>
              <a:latin typeface="Arial"/>
              <a:ea typeface="Arial"/>
              <a:cs typeface="Arial"/>
              <a:sym typeface="Arial"/>
            </a:endParaRPr>
          </a:p>
          <a:p>
            <a:pPr defTabSz="554492">
              <a:lnSpc>
                <a:spcPct val="115000"/>
              </a:lnSpc>
              <a:spcBef>
                <a:spcPts val="728"/>
              </a:spcBef>
              <a:buClr>
                <a:srgbClr val="000000"/>
              </a:buClr>
              <a:buSzPts val="1100"/>
            </a:pPr>
            <a:endParaRPr sz="1940" kern="0">
              <a:solidFill>
                <a:srgbClr val="000000"/>
              </a:solidFill>
              <a:latin typeface="Arial"/>
              <a:ea typeface="Arial"/>
              <a:cs typeface="Arial"/>
              <a:sym typeface="Arial"/>
            </a:endParaRPr>
          </a:p>
          <a:p>
            <a:pPr defTabSz="554492">
              <a:lnSpc>
                <a:spcPct val="115000"/>
              </a:lnSpc>
              <a:buClr>
                <a:srgbClr val="000000"/>
              </a:buClr>
              <a:buSzPts val="1100"/>
            </a:pPr>
            <a:endParaRPr sz="1880" b="1" kern="0">
              <a:solidFill>
                <a:srgbClr val="000000"/>
              </a:solidFill>
              <a:latin typeface="Arial"/>
              <a:ea typeface="Arial"/>
              <a:cs typeface="Arial"/>
              <a:sym typeface="Arial"/>
            </a:endParaRPr>
          </a:p>
          <a:p>
            <a:pPr marR="3466" defTabSz="554492">
              <a:lnSpc>
                <a:spcPct val="85416"/>
              </a:lnSpc>
              <a:spcBef>
                <a:spcPts val="731"/>
              </a:spcBef>
              <a:buClr>
                <a:srgbClr val="000000"/>
              </a:buClr>
              <a:buSzPts val="9600"/>
            </a:pPr>
            <a:endParaRPr sz="2971" kern="0">
              <a:solidFill>
                <a:srgbClr val="000000"/>
              </a:solidFill>
              <a:latin typeface="Arial"/>
              <a:ea typeface="Arial"/>
              <a:cs typeface="Arial"/>
              <a:sym typeface="Arial"/>
            </a:endParaRPr>
          </a:p>
        </p:txBody>
      </p:sp>
      <p:sp>
        <p:nvSpPr>
          <p:cNvPr id="563" name="Google Shape;563;g157d7739650_0_82"/>
          <p:cNvSpPr txBox="1"/>
          <p:nvPr/>
        </p:nvSpPr>
        <p:spPr>
          <a:xfrm>
            <a:off x="5667714" y="449783"/>
            <a:ext cx="9262834" cy="569139"/>
          </a:xfrm>
          <a:prstGeom prst="rect">
            <a:avLst/>
          </a:prstGeom>
          <a:noFill/>
          <a:ln>
            <a:noFill/>
          </a:ln>
        </p:spPr>
        <p:txBody>
          <a:bodyPr spcFirstLastPara="1" wrap="square" lIns="55440" tIns="55440" rIns="55440" bIns="55440" anchor="t" anchorCtr="0">
            <a:spAutoFit/>
          </a:bodyPr>
          <a:lstStyle/>
          <a:p>
            <a:pPr defTabSz="554492">
              <a:buClr>
                <a:srgbClr val="000000"/>
              </a:buClr>
              <a:buSzPts val="6200"/>
            </a:pPr>
            <a:endParaRPr sz="2971" b="1" kern="0">
              <a:solidFill>
                <a:srgbClr val="1E1E1E"/>
              </a:solidFill>
              <a:latin typeface="Arial"/>
              <a:ea typeface="Arial"/>
              <a:cs typeface="Arial"/>
              <a:sym typeface="Arial"/>
            </a:endParaRPr>
          </a:p>
        </p:txBody>
      </p:sp>
      <p:sp>
        <p:nvSpPr>
          <p:cNvPr id="4" name="Google Shape;307;g157d7739650_0_12">
            <a:extLst>
              <a:ext uri="{FF2B5EF4-FFF2-40B4-BE49-F238E27FC236}">
                <a16:creationId xmlns:a16="http://schemas.microsoft.com/office/drawing/2014/main" id="{25CB2C49-E88E-F953-409E-BF1798C6ACFD}"/>
              </a:ext>
            </a:extLst>
          </p:cNvPr>
          <p:cNvSpPr txBox="1"/>
          <p:nvPr/>
        </p:nvSpPr>
        <p:spPr>
          <a:xfrm>
            <a:off x="638163" y="311778"/>
            <a:ext cx="10129684" cy="649674"/>
          </a:xfrm>
          <a:prstGeom prst="rect">
            <a:avLst/>
          </a:prstGeom>
          <a:noFill/>
          <a:ln>
            <a:noFill/>
          </a:ln>
        </p:spPr>
        <p:txBody>
          <a:bodyPr spcFirstLastPara="1" wrap="square" lIns="55440" tIns="55440" rIns="55440" bIns="55440" anchor="t" anchorCtr="0">
            <a:spAutoFit/>
          </a:bodyPr>
          <a:lstStyle/>
          <a:p>
            <a:pPr defTabSz="554492">
              <a:spcBef>
                <a:spcPts val="728"/>
              </a:spcBef>
              <a:buClr>
                <a:srgbClr val="000000"/>
              </a:buClr>
            </a:pPr>
            <a:r>
              <a:rPr lang="en-US" sz="2900" b="1" kern="0">
                <a:solidFill>
                  <a:schemeClr val="bg1"/>
                </a:solidFill>
                <a:latin typeface="Montserrat"/>
                <a:cs typeface="Arial"/>
                <a:sym typeface="Montserrat"/>
              </a:rPr>
              <a:t>2. Erode public support for Ukraine</a:t>
            </a:r>
            <a:endParaRPr lang="en-US" sz="2900" b="1" kern="0">
              <a:solidFill>
                <a:schemeClr val="bg1"/>
              </a:solidFill>
              <a:latin typeface="Montserrat"/>
              <a:ea typeface="Montserrat"/>
              <a:cs typeface="Arial"/>
            </a:endParaRPr>
          </a:p>
        </p:txBody>
      </p:sp>
      <p:sp>
        <p:nvSpPr>
          <p:cNvPr id="3" name="TextBox 2">
            <a:extLst>
              <a:ext uri="{FF2B5EF4-FFF2-40B4-BE49-F238E27FC236}">
                <a16:creationId xmlns:a16="http://schemas.microsoft.com/office/drawing/2014/main" id="{FF6E2D12-1169-D15E-96E0-A940885D55F5}"/>
              </a:ext>
            </a:extLst>
          </p:cNvPr>
          <p:cNvSpPr txBox="1"/>
          <p:nvPr/>
        </p:nvSpPr>
        <p:spPr>
          <a:xfrm>
            <a:off x="643657" y="891884"/>
            <a:ext cx="7481642" cy="425323"/>
          </a:xfrm>
          <a:prstGeom prst="rect">
            <a:avLst/>
          </a:prstGeom>
          <a:noFill/>
        </p:spPr>
        <p:txBody>
          <a:bodyPr rot="0" spcFirstLastPara="0" vertOverflow="overflow" horzOverflow="overflow" vert="horz" wrap="square" lIns="55449" tIns="27725" rIns="55449" bIns="27725" numCol="1" spcCol="0" rtlCol="0" fromWordArt="0" anchor="t" anchorCtr="0" forceAA="0" compatLnSpc="1">
            <a:prstTxWarp prst="textNoShape">
              <a:avLst/>
            </a:prstTxWarp>
            <a:spAutoFit/>
          </a:bodyPr>
          <a:lstStyle/>
          <a:p>
            <a:pPr defTabSz="554492"/>
            <a:r>
              <a:rPr lang="en-US" sz="2300" kern="0">
                <a:solidFill>
                  <a:schemeClr val="bg1"/>
                </a:solidFill>
                <a:latin typeface="Montserrat"/>
                <a:cs typeface="Arial"/>
                <a:sym typeface="Arial"/>
              </a:rPr>
              <a:t>Ukrainians </a:t>
            </a:r>
            <a:r>
              <a:rPr lang="lv-LV" sz="2300" kern="0">
                <a:solidFill>
                  <a:schemeClr val="bg1"/>
                </a:solidFill>
                <a:latin typeface="Montserrat"/>
                <a:cs typeface="Arial"/>
                <a:sym typeface="Arial"/>
              </a:rPr>
              <a:t>painted as</a:t>
            </a:r>
            <a:r>
              <a:rPr lang="en-US" sz="2300" kern="0">
                <a:solidFill>
                  <a:schemeClr val="bg1"/>
                </a:solidFill>
                <a:latin typeface="Montserrat"/>
                <a:cs typeface="Arial"/>
                <a:sym typeface="Arial"/>
              </a:rPr>
              <a:t> not worthy of support</a:t>
            </a:r>
            <a:endParaRPr lang="en-US" sz="2300">
              <a:solidFill>
                <a:schemeClr val="bg1"/>
              </a:solidFill>
              <a:latin typeface="Montserrat"/>
              <a:cs typeface="Arial"/>
            </a:endParaRPr>
          </a:p>
        </p:txBody>
      </p:sp>
      <p:sp>
        <p:nvSpPr>
          <p:cNvPr id="5" name="TextBox 4">
            <a:extLst>
              <a:ext uri="{FF2B5EF4-FFF2-40B4-BE49-F238E27FC236}">
                <a16:creationId xmlns:a16="http://schemas.microsoft.com/office/drawing/2014/main" id="{06BEF7A5-A0C3-C993-AC1D-22D72E70152B}"/>
              </a:ext>
            </a:extLst>
          </p:cNvPr>
          <p:cNvSpPr txBox="1"/>
          <p:nvPr/>
        </p:nvSpPr>
        <p:spPr>
          <a:xfrm>
            <a:off x="641229" y="1441395"/>
            <a:ext cx="1118778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2000" dirty="0">
                <a:solidFill>
                  <a:srgbClr val="FFFFFF"/>
                </a:solidFill>
                <a:latin typeface="Montserrat"/>
                <a:cs typeface="Arial"/>
              </a:rPr>
              <a:t>The fact that Ukraine has been at war for eight years has often been diminished or even ignored as the war was presented as an internal problem ("Ukraine crisis</a:t>
            </a:r>
            <a:r>
              <a:rPr lang="en-US" sz="2000" dirty="0">
                <a:solidFill>
                  <a:srgbClr val="FFFFFF"/>
                </a:solidFill>
                <a:latin typeface="Montserrat"/>
                <a:ea typeface="+mn-lt"/>
                <a:cs typeface="+mn-lt"/>
              </a:rPr>
              <a:t>"),</a:t>
            </a:r>
            <a:r>
              <a:rPr lang="en-US" sz="2000" dirty="0">
                <a:solidFill>
                  <a:srgbClr val="FFFFFF"/>
                </a:solidFill>
                <a:latin typeface="Montserrat"/>
                <a:cs typeface="Arial"/>
              </a:rPr>
              <a:t> rather than one created from abroad by the Kremlin​.</a:t>
            </a:r>
            <a:endParaRPr lang="en-US" dirty="0"/>
          </a:p>
          <a:p>
            <a:pPr>
              <a:buChar char="•"/>
            </a:pPr>
            <a:r>
              <a:rPr lang="en-US" sz="2000" dirty="0">
                <a:solidFill>
                  <a:srgbClr val="FFFFFF"/>
                </a:solidFill>
                <a:latin typeface="Montserrat"/>
                <a:cs typeface="Arial"/>
              </a:rPr>
              <a:t>Drawing on Western efforts to combat right-wing extremism to promote narratives centering on neo-Nazis and ultranationalists in Ukraine</a:t>
            </a:r>
            <a:r>
              <a:rPr lang="lv-LV" sz="2000" dirty="0">
                <a:solidFill>
                  <a:srgbClr val="FFFFFF"/>
                </a:solidFill>
                <a:latin typeface="Montserrat"/>
                <a:cs typeface="Arial"/>
              </a:rPr>
              <a:t>, </a:t>
            </a:r>
            <a:r>
              <a:rPr lang="lv-LV" sz="2000" dirty="0" err="1">
                <a:solidFill>
                  <a:srgbClr val="FFFFFF"/>
                </a:solidFill>
                <a:latin typeface="Montserrat"/>
                <a:cs typeface="Arial"/>
              </a:rPr>
              <a:t>as</a:t>
            </a:r>
            <a:r>
              <a:rPr lang="lv-LV" sz="2000" dirty="0">
                <a:solidFill>
                  <a:srgbClr val="FFFFFF"/>
                </a:solidFill>
                <a:latin typeface="Montserrat"/>
                <a:cs typeface="Arial"/>
              </a:rPr>
              <a:t> </a:t>
            </a:r>
            <a:r>
              <a:rPr lang="lv-LV" sz="2000" dirty="0" err="1">
                <a:solidFill>
                  <a:srgbClr val="FFFFFF"/>
                </a:solidFill>
                <a:latin typeface="Montserrat"/>
                <a:cs typeface="Arial"/>
              </a:rPr>
              <a:t>well</a:t>
            </a:r>
            <a:r>
              <a:rPr lang="lv-LV" sz="2000" dirty="0">
                <a:solidFill>
                  <a:srgbClr val="FFFFFF"/>
                </a:solidFill>
                <a:latin typeface="Montserrat"/>
                <a:cs typeface="Arial"/>
              </a:rPr>
              <a:t> </a:t>
            </a:r>
            <a:r>
              <a:rPr lang="lv-LV" sz="2000" dirty="0" err="1">
                <a:solidFill>
                  <a:srgbClr val="FFFFFF"/>
                </a:solidFill>
                <a:latin typeface="Montserrat"/>
                <a:cs typeface="Arial"/>
              </a:rPr>
              <a:t>as</a:t>
            </a:r>
            <a:r>
              <a:rPr lang="lv-LV" sz="2000" dirty="0">
                <a:solidFill>
                  <a:srgbClr val="FFFFFF"/>
                </a:solidFill>
                <a:latin typeface="Montserrat"/>
                <a:cs typeface="Arial"/>
              </a:rPr>
              <a:t> </a:t>
            </a:r>
            <a:r>
              <a:rPr lang="lv-LV" sz="2000" dirty="0" err="1">
                <a:solidFill>
                  <a:srgbClr val="FFFFFF"/>
                </a:solidFill>
                <a:latin typeface="Montserrat"/>
                <a:cs typeface="Arial"/>
              </a:rPr>
              <a:t>other</a:t>
            </a:r>
            <a:r>
              <a:rPr lang="lv-LV" sz="2000" dirty="0">
                <a:solidFill>
                  <a:srgbClr val="FFFFFF"/>
                </a:solidFill>
                <a:latin typeface="Montserrat"/>
                <a:cs typeface="Arial"/>
              </a:rPr>
              <a:t> </a:t>
            </a:r>
            <a:r>
              <a:rPr lang="lv-LV" sz="2000" dirty="0" err="1">
                <a:solidFill>
                  <a:srgbClr val="FFFFFF"/>
                </a:solidFill>
                <a:latin typeface="Montserrat"/>
                <a:cs typeface="Arial"/>
              </a:rPr>
              <a:t>stories</a:t>
            </a:r>
            <a:r>
              <a:rPr lang="lv-LV" sz="2000" dirty="0">
                <a:solidFill>
                  <a:srgbClr val="FFFFFF"/>
                </a:solidFill>
                <a:latin typeface="Montserrat"/>
                <a:cs typeface="Arial"/>
              </a:rPr>
              <a:t> to </a:t>
            </a:r>
            <a:r>
              <a:rPr lang="lv-LV" sz="2000" dirty="0" err="1">
                <a:solidFill>
                  <a:srgbClr val="FFFFFF"/>
                </a:solidFill>
                <a:latin typeface="Montserrat"/>
                <a:cs typeface="Arial"/>
              </a:rPr>
              <a:t>paint</a:t>
            </a:r>
            <a:r>
              <a:rPr lang="lv-LV" sz="2000" dirty="0">
                <a:solidFill>
                  <a:srgbClr val="FFFFFF"/>
                </a:solidFill>
                <a:latin typeface="Montserrat"/>
                <a:cs typeface="Arial"/>
              </a:rPr>
              <a:t> </a:t>
            </a:r>
            <a:r>
              <a:rPr lang="lv-LV" sz="2000" dirty="0" err="1">
                <a:solidFill>
                  <a:srgbClr val="FFFFFF"/>
                </a:solidFill>
                <a:latin typeface="Montserrat"/>
                <a:cs typeface="Arial"/>
              </a:rPr>
              <a:t>Ukrainians</a:t>
            </a:r>
            <a:r>
              <a:rPr lang="lv-LV" sz="2000" dirty="0">
                <a:solidFill>
                  <a:srgbClr val="FFFFFF"/>
                </a:solidFill>
                <a:latin typeface="Montserrat"/>
                <a:cs typeface="Arial"/>
              </a:rPr>
              <a:t> </a:t>
            </a:r>
            <a:r>
              <a:rPr lang="lv-LV" sz="2000" dirty="0" err="1">
                <a:solidFill>
                  <a:srgbClr val="FFFFFF"/>
                </a:solidFill>
                <a:latin typeface="Montserrat"/>
                <a:cs typeface="Arial"/>
              </a:rPr>
              <a:t>as</a:t>
            </a:r>
            <a:r>
              <a:rPr lang="lv-LV" sz="2000" dirty="0">
                <a:solidFill>
                  <a:srgbClr val="FFFFFF"/>
                </a:solidFill>
                <a:latin typeface="Montserrat"/>
                <a:cs typeface="Arial"/>
              </a:rPr>
              <a:t> </a:t>
            </a:r>
            <a:r>
              <a:rPr lang="lv-LV" sz="2000" dirty="0" err="1">
                <a:solidFill>
                  <a:srgbClr val="FFFFFF"/>
                </a:solidFill>
                <a:latin typeface="Montserrat"/>
                <a:cs typeface="Arial"/>
              </a:rPr>
              <a:t>unworthy</a:t>
            </a:r>
            <a:r>
              <a:rPr lang="lv-LV" sz="2000" dirty="0">
                <a:solidFill>
                  <a:srgbClr val="FFFFFF"/>
                </a:solidFill>
                <a:latin typeface="Montserrat"/>
                <a:cs typeface="Arial"/>
              </a:rPr>
              <a:t> </a:t>
            </a:r>
            <a:r>
              <a:rPr lang="lv-LV" sz="2000" dirty="0" err="1">
                <a:solidFill>
                  <a:srgbClr val="FFFFFF"/>
                </a:solidFill>
                <a:latin typeface="Montserrat"/>
                <a:cs typeface="Arial"/>
              </a:rPr>
              <a:t>of</a:t>
            </a:r>
            <a:r>
              <a:rPr lang="lv-LV" sz="2000" dirty="0">
                <a:solidFill>
                  <a:srgbClr val="FFFFFF"/>
                </a:solidFill>
                <a:latin typeface="Montserrat"/>
                <a:cs typeface="Arial"/>
              </a:rPr>
              <a:t> </a:t>
            </a:r>
            <a:r>
              <a:rPr lang="lv-LV" sz="2000" dirty="0" err="1">
                <a:solidFill>
                  <a:srgbClr val="FFFFFF"/>
                </a:solidFill>
                <a:latin typeface="Montserrat"/>
                <a:cs typeface="Arial"/>
              </a:rPr>
              <a:t>support</a:t>
            </a:r>
            <a:r>
              <a:rPr lang="lv-LV" sz="2000" dirty="0">
                <a:solidFill>
                  <a:srgbClr val="FFFFFF"/>
                </a:solidFill>
                <a:latin typeface="Montserrat"/>
                <a:cs typeface="Arial"/>
              </a:rPr>
              <a:t>.</a:t>
            </a:r>
            <a:endParaRPr lang="en-US" sz="2000" dirty="0">
              <a:solidFill>
                <a:srgbClr val="FFFFFF"/>
              </a:solidFill>
              <a:latin typeface="Montserrat"/>
              <a:cs typeface="Arial"/>
            </a:endParaRPr>
          </a:p>
        </p:txBody>
      </p:sp>
      <p:pic>
        <p:nvPicPr>
          <p:cNvPr id="2" name="Picture 1" descr="A black text on a white background&#10;&#10;Description automatically generated">
            <a:extLst>
              <a:ext uri="{FF2B5EF4-FFF2-40B4-BE49-F238E27FC236}">
                <a16:creationId xmlns:a16="http://schemas.microsoft.com/office/drawing/2014/main" id="{45B58196-D88F-1990-9137-FC1BC2894E88}"/>
              </a:ext>
            </a:extLst>
          </p:cNvPr>
          <p:cNvPicPr>
            <a:picLocks noChangeAspect="1"/>
          </p:cNvPicPr>
          <p:nvPr/>
        </p:nvPicPr>
        <p:blipFill>
          <a:blip r:embed="rId3"/>
          <a:stretch>
            <a:fillRect/>
          </a:stretch>
        </p:blipFill>
        <p:spPr>
          <a:xfrm>
            <a:off x="230295" y="3763644"/>
            <a:ext cx="6006860" cy="1429378"/>
          </a:xfrm>
          <a:prstGeom prst="rect">
            <a:avLst/>
          </a:prstGeom>
        </p:spPr>
      </p:pic>
      <p:pic>
        <p:nvPicPr>
          <p:cNvPr id="6" name="Picture 5" descr="A black text on a white background&#10;&#10;Description automatically generated">
            <a:extLst>
              <a:ext uri="{FF2B5EF4-FFF2-40B4-BE49-F238E27FC236}">
                <a16:creationId xmlns:a16="http://schemas.microsoft.com/office/drawing/2014/main" id="{300B125F-E4A4-1C5D-4888-6288DF38EE68}"/>
              </a:ext>
            </a:extLst>
          </p:cNvPr>
          <p:cNvPicPr>
            <a:picLocks noChangeAspect="1"/>
          </p:cNvPicPr>
          <p:nvPr/>
        </p:nvPicPr>
        <p:blipFill>
          <a:blip r:embed="rId4"/>
          <a:stretch>
            <a:fillRect/>
          </a:stretch>
        </p:blipFill>
        <p:spPr>
          <a:xfrm>
            <a:off x="4800342" y="5423243"/>
            <a:ext cx="7128294" cy="1086510"/>
          </a:xfrm>
          <a:prstGeom prst="rect">
            <a:avLst/>
          </a:prstGeom>
        </p:spPr>
      </p:pic>
      <p:pic>
        <p:nvPicPr>
          <p:cNvPr id="8" name="Picture 7" descr="A screenshot of a phone&#10;&#10;Description automatically generated">
            <a:extLst>
              <a:ext uri="{FF2B5EF4-FFF2-40B4-BE49-F238E27FC236}">
                <a16:creationId xmlns:a16="http://schemas.microsoft.com/office/drawing/2014/main" id="{EBFA1B84-F41E-0289-C48C-B4F4B2E99E26}"/>
              </a:ext>
            </a:extLst>
          </p:cNvPr>
          <p:cNvPicPr>
            <a:picLocks noChangeAspect="1"/>
          </p:cNvPicPr>
          <p:nvPr/>
        </p:nvPicPr>
        <p:blipFill rotWithShape="1">
          <a:blip r:embed="rId5"/>
          <a:srcRect l="26099" t="28000" r="275" b="-1000"/>
          <a:stretch/>
        </p:blipFill>
        <p:spPr>
          <a:xfrm>
            <a:off x="7921538" y="3301068"/>
            <a:ext cx="3851017" cy="1057435"/>
          </a:xfrm>
          <a:prstGeom prst="rect">
            <a:avLst/>
          </a:prstGeom>
        </p:spPr>
      </p:pic>
      <p:sp>
        <p:nvSpPr>
          <p:cNvPr id="10" name="TextBox 9">
            <a:extLst>
              <a:ext uri="{FF2B5EF4-FFF2-40B4-BE49-F238E27FC236}">
                <a16:creationId xmlns:a16="http://schemas.microsoft.com/office/drawing/2014/main" id="{8AF79E6B-70D2-BED6-4B4E-1692A0BEB332}"/>
              </a:ext>
            </a:extLst>
          </p:cNvPr>
          <p:cNvSpPr txBox="1"/>
          <p:nvPr/>
        </p:nvSpPr>
        <p:spPr>
          <a:xfrm>
            <a:off x="6930027" y="4348940"/>
            <a:ext cx="500116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latin typeface="Montserrat"/>
                <a:cs typeface="Arial"/>
              </a:rPr>
              <a:t>Why Ukraine turned out to be defenseless against demons of Nazism</a:t>
            </a:r>
            <a:endParaRPr lang="en-US" dirty="0" err="1">
              <a:solidFill>
                <a:schemeClr val="bg1"/>
              </a:solidFill>
              <a:latin typeface="Montserrat"/>
            </a:endParaRPr>
          </a:p>
        </p:txBody>
      </p:sp>
      <p:sp>
        <p:nvSpPr>
          <p:cNvPr id="11" name="TextBox 10">
            <a:extLst>
              <a:ext uri="{FF2B5EF4-FFF2-40B4-BE49-F238E27FC236}">
                <a16:creationId xmlns:a16="http://schemas.microsoft.com/office/drawing/2014/main" id="{DBE5D9ED-2AAA-0015-1C80-89867C54B1BB}"/>
              </a:ext>
            </a:extLst>
          </p:cNvPr>
          <p:cNvSpPr txBox="1"/>
          <p:nvPr/>
        </p:nvSpPr>
        <p:spPr>
          <a:xfrm>
            <a:off x="225886" y="5275099"/>
            <a:ext cx="39662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Montserrat"/>
                <a:cs typeface="Arial"/>
              </a:rPr>
              <a:t>Is there any evidence for Russian claims about Nazism in Ukraine?</a:t>
            </a:r>
          </a:p>
        </p:txBody>
      </p:sp>
    </p:spTree>
    <p:extLst>
      <p:ext uri="{BB962C8B-B14F-4D97-AF65-F5344CB8AC3E}">
        <p14:creationId xmlns:p14="http://schemas.microsoft.com/office/powerpoint/2010/main" val="3023764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Shape 556"/>
        <p:cNvGrpSpPr/>
        <p:nvPr/>
      </p:nvGrpSpPr>
      <p:grpSpPr>
        <a:xfrm>
          <a:off x="0" y="0"/>
          <a:ext cx="0" cy="0"/>
          <a:chOff x="0" y="0"/>
          <a:chExt cx="0" cy="0"/>
        </a:xfrm>
      </p:grpSpPr>
      <p:sp>
        <p:nvSpPr>
          <p:cNvPr id="557" name="Google Shape;557;g157d7739650_0_82"/>
          <p:cNvSpPr txBox="1"/>
          <p:nvPr/>
        </p:nvSpPr>
        <p:spPr>
          <a:xfrm>
            <a:off x="643122" y="887574"/>
            <a:ext cx="10905756" cy="2880232"/>
          </a:xfrm>
          <a:prstGeom prst="rect">
            <a:avLst/>
          </a:prstGeom>
          <a:noFill/>
          <a:ln>
            <a:noFill/>
          </a:ln>
        </p:spPr>
        <p:txBody>
          <a:bodyPr spcFirstLastPara="1" wrap="square" lIns="0" tIns="92794" rIns="0" bIns="0" anchor="t" anchorCtr="0">
            <a:spAutoFit/>
          </a:bodyPr>
          <a:lstStyle/>
          <a:p>
            <a:pPr defTabSz="554492">
              <a:lnSpc>
                <a:spcPct val="115000"/>
              </a:lnSpc>
              <a:spcBef>
                <a:spcPts val="728"/>
              </a:spcBef>
              <a:buClr>
                <a:srgbClr val="000000"/>
              </a:buClr>
              <a:buSzPts val="1100"/>
            </a:pPr>
            <a:endParaRPr sz="1940" kern="0">
              <a:solidFill>
                <a:srgbClr val="000000"/>
              </a:solidFill>
              <a:latin typeface="Arial"/>
              <a:ea typeface="Arial"/>
              <a:cs typeface="Arial"/>
              <a:sym typeface="Arial"/>
            </a:endParaRPr>
          </a:p>
          <a:p>
            <a:pPr defTabSz="554492">
              <a:lnSpc>
                <a:spcPct val="115000"/>
              </a:lnSpc>
              <a:buClr>
                <a:srgbClr val="000000"/>
              </a:buClr>
              <a:buSzPts val="1100"/>
            </a:pPr>
            <a:endParaRPr sz="2062" kern="0">
              <a:solidFill>
                <a:srgbClr val="000000"/>
              </a:solidFill>
              <a:latin typeface="Montserrat"/>
              <a:ea typeface="Montserrat"/>
              <a:cs typeface="Montserrat"/>
              <a:sym typeface="Montserrat"/>
            </a:endParaRPr>
          </a:p>
          <a:p>
            <a:pPr defTabSz="554492">
              <a:lnSpc>
                <a:spcPct val="115000"/>
              </a:lnSpc>
              <a:buClr>
                <a:srgbClr val="000000"/>
              </a:buClr>
              <a:buSzPts val="1100"/>
            </a:pPr>
            <a:endParaRPr sz="2183" kern="0">
              <a:solidFill>
                <a:srgbClr val="000000"/>
              </a:solidFill>
              <a:latin typeface="Montserrat"/>
              <a:ea typeface="Montserrat"/>
              <a:cs typeface="Montserrat"/>
              <a:sym typeface="Montserrat"/>
            </a:endParaRPr>
          </a:p>
          <a:p>
            <a:pPr defTabSz="554492">
              <a:lnSpc>
                <a:spcPct val="115000"/>
              </a:lnSpc>
              <a:spcBef>
                <a:spcPts val="728"/>
              </a:spcBef>
              <a:buClr>
                <a:srgbClr val="000000"/>
              </a:buClr>
              <a:buSzPts val="1100"/>
            </a:pPr>
            <a:endParaRPr sz="1516" b="1" kern="0">
              <a:solidFill>
                <a:srgbClr val="000000"/>
              </a:solidFill>
              <a:latin typeface="Arial"/>
              <a:ea typeface="Arial"/>
              <a:cs typeface="Arial"/>
              <a:sym typeface="Arial"/>
            </a:endParaRPr>
          </a:p>
          <a:p>
            <a:pPr defTabSz="554492">
              <a:lnSpc>
                <a:spcPct val="115000"/>
              </a:lnSpc>
              <a:spcBef>
                <a:spcPts val="728"/>
              </a:spcBef>
              <a:buClr>
                <a:srgbClr val="000000"/>
              </a:buClr>
              <a:buSzPts val="1100"/>
            </a:pPr>
            <a:endParaRPr sz="1940" kern="0">
              <a:solidFill>
                <a:srgbClr val="000000"/>
              </a:solidFill>
              <a:latin typeface="Arial"/>
              <a:ea typeface="Arial"/>
              <a:cs typeface="Arial"/>
              <a:sym typeface="Arial"/>
            </a:endParaRPr>
          </a:p>
          <a:p>
            <a:pPr defTabSz="554492">
              <a:lnSpc>
                <a:spcPct val="115000"/>
              </a:lnSpc>
              <a:buClr>
                <a:srgbClr val="000000"/>
              </a:buClr>
              <a:buSzPts val="1100"/>
            </a:pPr>
            <a:endParaRPr sz="1880" b="1" kern="0">
              <a:solidFill>
                <a:srgbClr val="000000"/>
              </a:solidFill>
              <a:latin typeface="Arial"/>
              <a:ea typeface="Arial"/>
              <a:cs typeface="Arial"/>
              <a:sym typeface="Arial"/>
            </a:endParaRPr>
          </a:p>
          <a:p>
            <a:pPr marR="3466" defTabSz="554492">
              <a:lnSpc>
                <a:spcPct val="85416"/>
              </a:lnSpc>
              <a:spcBef>
                <a:spcPts val="731"/>
              </a:spcBef>
              <a:buClr>
                <a:srgbClr val="000000"/>
              </a:buClr>
              <a:buSzPts val="9600"/>
            </a:pPr>
            <a:endParaRPr sz="2971" kern="0">
              <a:solidFill>
                <a:srgbClr val="000000"/>
              </a:solidFill>
              <a:latin typeface="Arial"/>
              <a:ea typeface="Arial"/>
              <a:cs typeface="Arial"/>
              <a:sym typeface="Arial"/>
            </a:endParaRPr>
          </a:p>
        </p:txBody>
      </p:sp>
      <p:sp>
        <p:nvSpPr>
          <p:cNvPr id="558" name="Google Shape;558;g157d7739650_0_82"/>
          <p:cNvSpPr/>
          <p:nvPr/>
        </p:nvSpPr>
        <p:spPr>
          <a:xfrm>
            <a:off x="660539" y="3924518"/>
            <a:ext cx="5007173" cy="722587"/>
          </a:xfrm>
          <a:prstGeom prst="rect">
            <a:avLst/>
          </a:prstGeom>
          <a:noFill/>
          <a:ln>
            <a:noFill/>
          </a:ln>
        </p:spPr>
        <p:txBody>
          <a:bodyPr spcFirstLastPara="1" wrap="square" lIns="55440" tIns="27713" rIns="55440" bIns="27713" anchor="t" anchorCtr="0">
            <a:noAutofit/>
          </a:bodyPr>
          <a:lstStyle/>
          <a:p>
            <a:pPr marL="7701" marR="3466" defTabSz="554492">
              <a:spcBef>
                <a:spcPts val="731"/>
              </a:spcBef>
              <a:buClr>
                <a:srgbClr val="000000"/>
              </a:buClr>
              <a:buSzPts val="2400"/>
            </a:pPr>
            <a:endParaRPr sz="1455" kern="0">
              <a:solidFill>
                <a:srgbClr val="1E1E1E"/>
              </a:solidFill>
              <a:latin typeface="Arial"/>
              <a:ea typeface="Arial"/>
              <a:cs typeface="Arial"/>
              <a:sym typeface="Arial"/>
            </a:endParaRPr>
          </a:p>
        </p:txBody>
      </p:sp>
      <p:sp>
        <p:nvSpPr>
          <p:cNvPr id="559" name="Google Shape;559;g157d7739650_0_82"/>
          <p:cNvSpPr/>
          <p:nvPr/>
        </p:nvSpPr>
        <p:spPr>
          <a:xfrm>
            <a:off x="427" y="6264609"/>
            <a:ext cx="12191205" cy="748966"/>
          </a:xfrm>
          <a:prstGeom prst="rect">
            <a:avLst/>
          </a:prstGeom>
          <a:solidFill>
            <a:srgbClr val="1E1E1E"/>
          </a:solidFill>
          <a:ln>
            <a:noFill/>
          </a:ln>
        </p:spPr>
        <p:txBody>
          <a:bodyPr spcFirstLastPara="1" wrap="square" lIns="55440" tIns="27713" rIns="55440" bIns="27713" anchor="ctr" anchorCtr="0">
            <a:noAutofit/>
          </a:bodyPr>
          <a:lstStyle/>
          <a:p>
            <a:pPr algn="ctr" defTabSz="554492">
              <a:buClr>
                <a:srgbClr val="000000"/>
              </a:buClr>
              <a:buSzPts val="1800"/>
            </a:pPr>
            <a:endParaRPr sz="1092" kern="0">
              <a:solidFill>
                <a:srgbClr val="262626"/>
              </a:solidFill>
              <a:latin typeface="Arial"/>
              <a:ea typeface="Arial"/>
              <a:cs typeface="Arial"/>
              <a:sym typeface="Arial"/>
            </a:endParaRPr>
          </a:p>
        </p:txBody>
      </p:sp>
      <p:sp>
        <p:nvSpPr>
          <p:cNvPr id="563" name="Google Shape;563;g157d7739650_0_82"/>
          <p:cNvSpPr txBox="1"/>
          <p:nvPr/>
        </p:nvSpPr>
        <p:spPr>
          <a:xfrm>
            <a:off x="5667714" y="449783"/>
            <a:ext cx="9262834" cy="569139"/>
          </a:xfrm>
          <a:prstGeom prst="rect">
            <a:avLst/>
          </a:prstGeom>
          <a:noFill/>
          <a:ln>
            <a:noFill/>
          </a:ln>
        </p:spPr>
        <p:txBody>
          <a:bodyPr spcFirstLastPara="1" wrap="square" lIns="55440" tIns="55440" rIns="55440" bIns="55440" anchor="t" anchorCtr="0">
            <a:spAutoFit/>
          </a:bodyPr>
          <a:lstStyle/>
          <a:p>
            <a:pPr defTabSz="554492">
              <a:buClr>
                <a:srgbClr val="000000"/>
              </a:buClr>
              <a:buSzPts val="6200"/>
            </a:pPr>
            <a:endParaRPr sz="2971" b="1" kern="0">
              <a:solidFill>
                <a:srgbClr val="1E1E1E"/>
              </a:solidFill>
              <a:latin typeface="Arial"/>
              <a:ea typeface="Arial"/>
              <a:cs typeface="Arial"/>
              <a:sym typeface="Arial"/>
            </a:endParaRPr>
          </a:p>
        </p:txBody>
      </p:sp>
      <p:sp>
        <p:nvSpPr>
          <p:cNvPr id="4" name="Google Shape;307;g157d7739650_0_12">
            <a:extLst>
              <a:ext uri="{FF2B5EF4-FFF2-40B4-BE49-F238E27FC236}">
                <a16:creationId xmlns:a16="http://schemas.microsoft.com/office/drawing/2014/main" id="{25CB2C49-E88E-F953-409E-BF1798C6ACFD}"/>
              </a:ext>
            </a:extLst>
          </p:cNvPr>
          <p:cNvSpPr txBox="1"/>
          <p:nvPr/>
        </p:nvSpPr>
        <p:spPr>
          <a:xfrm>
            <a:off x="535805" y="652972"/>
            <a:ext cx="10129684" cy="649674"/>
          </a:xfrm>
          <a:prstGeom prst="rect">
            <a:avLst/>
          </a:prstGeom>
          <a:noFill/>
          <a:ln>
            <a:noFill/>
          </a:ln>
        </p:spPr>
        <p:txBody>
          <a:bodyPr spcFirstLastPara="1" wrap="square" lIns="55440" tIns="55440" rIns="55440" bIns="55440" anchor="t" anchorCtr="0">
            <a:spAutoFit/>
          </a:bodyPr>
          <a:lstStyle/>
          <a:p>
            <a:pPr defTabSz="554492">
              <a:spcBef>
                <a:spcPts val="728"/>
              </a:spcBef>
              <a:buClr>
                <a:srgbClr val="000000"/>
              </a:buClr>
            </a:pPr>
            <a:r>
              <a:rPr lang="en-US" sz="2900" b="1" kern="0">
                <a:solidFill>
                  <a:schemeClr val="bg1"/>
                </a:solidFill>
                <a:latin typeface="Montserrat"/>
                <a:cs typeface="Arial"/>
                <a:sym typeface="Montserrat"/>
              </a:rPr>
              <a:t>2. Erode public support for Ukraine</a:t>
            </a:r>
            <a:endParaRPr lang="en-US" sz="2900" b="1" kern="0">
              <a:solidFill>
                <a:schemeClr val="bg1"/>
              </a:solidFill>
              <a:latin typeface="Montserrat"/>
              <a:ea typeface="Montserrat"/>
              <a:cs typeface="Arial"/>
            </a:endParaRPr>
          </a:p>
        </p:txBody>
      </p:sp>
      <p:sp>
        <p:nvSpPr>
          <p:cNvPr id="9" name="Google Shape;548;g11b41ce093d_0_147">
            <a:extLst>
              <a:ext uri="{FF2B5EF4-FFF2-40B4-BE49-F238E27FC236}">
                <a16:creationId xmlns:a16="http://schemas.microsoft.com/office/drawing/2014/main" id="{8F654F39-E89C-4B6A-670B-216D5466906F}"/>
              </a:ext>
            </a:extLst>
          </p:cNvPr>
          <p:cNvSpPr/>
          <p:nvPr/>
        </p:nvSpPr>
        <p:spPr>
          <a:xfrm>
            <a:off x="535718" y="6391370"/>
            <a:ext cx="10514263" cy="279975"/>
          </a:xfrm>
          <a:prstGeom prst="rect">
            <a:avLst/>
          </a:prstGeom>
          <a:noFill/>
          <a:ln>
            <a:noFill/>
          </a:ln>
        </p:spPr>
        <p:txBody>
          <a:bodyPr spcFirstLastPara="1" wrap="square" lIns="55440" tIns="27713" rIns="55440" bIns="27713" anchor="t" anchorCtr="0">
            <a:noAutofit/>
          </a:bodyPr>
          <a:lstStyle/>
          <a:p>
            <a:pPr defTabSz="554492">
              <a:buClr>
                <a:srgbClr val="000000"/>
              </a:buClr>
              <a:buSzPts val="2400"/>
            </a:pPr>
            <a:r>
              <a:rPr lang="en-US" sz="1455" kern="0">
                <a:solidFill>
                  <a:schemeClr val="bg1"/>
                </a:solidFill>
                <a:latin typeface="Montserrat"/>
                <a:cs typeface="Arial"/>
                <a:sym typeface="Arial"/>
              </a:rPr>
              <a:t>Source</a:t>
            </a:r>
            <a:r>
              <a:rPr lang="en-US" sz="1455" kern="0">
                <a:solidFill>
                  <a:srgbClr val="E4EBA5"/>
                </a:solidFill>
                <a:latin typeface="Montserrat"/>
                <a:cs typeface="Arial"/>
                <a:sym typeface="Arial"/>
              </a:rPr>
              <a:t>:</a:t>
            </a:r>
            <a:r>
              <a:rPr lang="uk-UA" sz="1455" kern="0">
                <a:solidFill>
                  <a:srgbClr val="E4EBA5"/>
                </a:solidFill>
                <a:latin typeface="Montserrat"/>
                <a:cs typeface="Arial"/>
                <a:sym typeface="Arial"/>
              </a:rPr>
              <a:t> </a:t>
            </a:r>
            <a:r>
              <a:rPr lang="uk-UA" sz="1455" kern="0">
                <a:solidFill>
                  <a:srgbClr val="000000"/>
                </a:solidFill>
                <a:latin typeface="Montserrat"/>
                <a:cs typeface="Arial"/>
                <a:sym typeface="Arial"/>
                <a:hlinkClick r:id="rId3"/>
              </a:rPr>
              <a:t>https://correctiv.org/faktencheck/2022/03/23/nein-dieser-zug-wurde-nicht-von-gefluechteten-aus-der-ukraine-verunreinigt/</a:t>
            </a:r>
            <a:r>
              <a:rPr lang="uk-UA" sz="1455" kern="0">
                <a:solidFill>
                  <a:srgbClr val="000000"/>
                </a:solidFill>
                <a:latin typeface="Montserrat"/>
                <a:cs typeface="Arial"/>
                <a:sym typeface="Arial"/>
              </a:rPr>
              <a:t> </a:t>
            </a:r>
            <a:endParaRPr lang="en-US" sz="849" kern="0">
              <a:solidFill>
                <a:srgbClr val="000000"/>
              </a:solidFill>
              <a:latin typeface="Montserrat"/>
              <a:ea typeface="Arial"/>
              <a:cs typeface="Arial"/>
              <a:sym typeface="Arial"/>
            </a:endParaRPr>
          </a:p>
        </p:txBody>
      </p:sp>
      <p:sp>
        <p:nvSpPr>
          <p:cNvPr id="3" name="TextBox 2">
            <a:extLst>
              <a:ext uri="{FF2B5EF4-FFF2-40B4-BE49-F238E27FC236}">
                <a16:creationId xmlns:a16="http://schemas.microsoft.com/office/drawing/2014/main" id="{FF6E2D12-1169-D15E-96E0-A940885D55F5}"/>
              </a:ext>
            </a:extLst>
          </p:cNvPr>
          <p:cNvSpPr txBox="1"/>
          <p:nvPr/>
        </p:nvSpPr>
        <p:spPr>
          <a:xfrm>
            <a:off x="641941" y="1295308"/>
            <a:ext cx="5215513" cy="409935"/>
          </a:xfrm>
          <a:prstGeom prst="rect">
            <a:avLst/>
          </a:prstGeom>
          <a:noFill/>
        </p:spPr>
        <p:txBody>
          <a:bodyPr rot="0" spcFirstLastPara="0" vertOverflow="overflow" horzOverflow="overflow" vert="horz" wrap="square" lIns="55449" tIns="27725" rIns="55449" bIns="27725" numCol="1" spcCol="0" rtlCol="0" fromWordArt="0" anchor="t" anchorCtr="0" forceAA="0" compatLnSpc="1">
            <a:prstTxWarp prst="textNoShape">
              <a:avLst/>
            </a:prstTxWarp>
            <a:spAutoFit/>
          </a:bodyPr>
          <a:lstStyle/>
          <a:p>
            <a:pPr defTabSz="554492">
              <a:buClr>
                <a:srgbClr val="000000"/>
              </a:buClr>
            </a:pPr>
            <a:r>
              <a:rPr lang="en-US" sz="2300" kern="0">
                <a:solidFill>
                  <a:schemeClr val="bg1"/>
                </a:solidFill>
                <a:latin typeface="Montserrat"/>
                <a:cs typeface="Arial"/>
                <a:sym typeface="Arial"/>
              </a:rPr>
              <a:t>Discrediting Ukrainian refugees</a:t>
            </a:r>
            <a:endParaRPr lang="en-US" sz="2300" kern="0">
              <a:solidFill>
                <a:schemeClr val="bg1"/>
              </a:solidFill>
              <a:latin typeface="Montserrat"/>
              <a:cs typeface="Arial"/>
            </a:endParaRPr>
          </a:p>
        </p:txBody>
      </p:sp>
      <p:pic>
        <p:nvPicPr>
          <p:cNvPr id="10" name="Google Shape;501;g157d7739650_0_67" descr="Text&#10;&#10;Description automatically generated">
            <a:extLst>
              <a:ext uri="{FF2B5EF4-FFF2-40B4-BE49-F238E27FC236}">
                <a16:creationId xmlns:a16="http://schemas.microsoft.com/office/drawing/2014/main" id="{4CD6BB88-DC82-055A-AFAA-8A01BA05F03E}"/>
              </a:ext>
            </a:extLst>
          </p:cNvPr>
          <p:cNvPicPr preferRelativeResize="0"/>
          <p:nvPr/>
        </p:nvPicPr>
        <p:blipFill>
          <a:blip r:embed="rId4">
            <a:alphaModFix/>
          </a:blip>
          <a:stretch>
            <a:fillRect/>
          </a:stretch>
        </p:blipFill>
        <p:spPr>
          <a:xfrm>
            <a:off x="147657" y="2313296"/>
            <a:ext cx="5277434" cy="2946190"/>
          </a:xfrm>
          <a:prstGeom prst="rect">
            <a:avLst/>
          </a:prstGeom>
          <a:noFill/>
          <a:ln>
            <a:noFill/>
          </a:ln>
        </p:spPr>
      </p:pic>
      <p:sp>
        <p:nvSpPr>
          <p:cNvPr id="13" name="TextBox 12">
            <a:extLst>
              <a:ext uri="{FF2B5EF4-FFF2-40B4-BE49-F238E27FC236}">
                <a16:creationId xmlns:a16="http://schemas.microsoft.com/office/drawing/2014/main" id="{C3E410E3-6EAB-7645-75C5-C3804151DBCD}"/>
              </a:ext>
            </a:extLst>
          </p:cNvPr>
          <p:cNvSpPr txBox="1"/>
          <p:nvPr/>
        </p:nvSpPr>
        <p:spPr>
          <a:xfrm>
            <a:off x="147657" y="5413006"/>
            <a:ext cx="5520055" cy="609989"/>
          </a:xfrm>
          <a:prstGeom prst="rect">
            <a:avLst/>
          </a:prstGeom>
          <a:noFill/>
        </p:spPr>
        <p:txBody>
          <a:bodyPr rot="0" spcFirstLastPara="0" vertOverflow="overflow" horzOverflow="overflow" vert="horz" wrap="square" lIns="55449" tIns="27725" rIns="55449" bIns="27725" numCol="1" spcCol="0" rtlCol="0" fromWordArt="0" anchor="t" anchorCtr="0" forceAA="0" compatLnSpc="1">
            <a:prstTxWarp prst="textNoShape">
              <a:avLst/>
            </a:prstTxWarp>
            <a:spAutoFit/>
          </a:bodyPr>
          <a:lstStyle/>
          <a:p>
            <a:pPr defTabSz="554492">
              <a:buClr>
                <a:srgbClr val="000000"/>
              </a:buClr>
            </a:pPr>
            <a:r>
              <a:rPr lang="en-US" kern="0">
                <a:solidFill>
                  <a:schemeClr val="bg1"/>
                </a:solidFill>
                <a:latin typeface="Montserrat"/>
                <a:cs typeface="Arial"/>
                <a:sym typeface="Arial"/>
              </a:rPr>
              <a:t>"German driver shows the train in which refugees from Ukraine were brought in horror"</a:t>
            </a:r>
            <a:endParaRPr lang="en-US" kern="0">
              <a:solidFill>
                <a:schemeClr val="bg1"/>
              </a:solidFill>
              <a:latin typeface="Montserrat"/>
              <a:cs typeface="Arial"/>
            </a:endParaRPr>
          </a:p>
        </p:txBody>
      </p:sp>
      <p:sp>
        <p:nvSpPr>
          <p:cNvPr id="17" name="TextBox 16">
            <a:extLst>
              <a:ext uri="{FF2B5EF4-FFF2-40B4-BE49-F238E27FC236}">
                <a16:creationId xmlns:a16="http://schemas.microsoft.com/office/drawing/2014/main" id="{DDF43B2E-AFF2-0536-7C82-1795408511C1}"/>
              </a:ext>
            </a:extLst>
          </p:cNvPr>
          <p:cNvSpPr txBox="1"/>
          <p:nvPr/>
        </p:nvSpPr>
        <p:spPr>
          <a:xfrm>
            <a:off x="4300093" y="4436281"/>
            <a:ext cx="6365396" cy="763878"/>
          </a:xfrm>
          <a:prstGeom prst="rect">
            <a:avLst/>
          </a:prstGeom>
          <a:noFill/>
        </p:spPr>
        <p:txBody>
          <a:bodyPr rot="0" spcFirstLastPara="0" vertOverflow="overflow" horzOverflow="overflow" vert="horz" wrap="square" lIns="55449" tIns="27725" rIns="55449" bIns="27725" numCol="1" spcCol="0" rtlCol="0" fromWordArt="0" anchor="t" anchorCtr="0" forceAA="0" compatLnSpc="1">
            <a:prstTxWarp prst="textNoShape">
              <a:avLst/>
            </a:prstTxWarp>
            <a:spAutoFit/>
          </a:bodyPr>
          <a:lstStyle/>
          <a:p>
            <a:pPr defTabSz="554492">
              <a:buClr>
                <a:srgbClr val="000000"/>
              </a:buClr>
            </a:pPr>
            <a:r>
              <a:rPr lang="en-US" sz="2300" kern="0">
                <a:solidFill>
                  <a:schemeClr val="bg1"/>
                </a:solidFill>
                <a:latin typeface="Montserrat"/>
                <a:cs typeface="Arial"/>
                <a:sym typeface="Arial"/>
              </a:rPr>
              <a:t>German fact checkers traced the graffiti to fans of the football team FC Augsburg</a:t>
            </a:r>
            <a:endParaRPr lang="en-US" sz="2300" kern="0">
              <a:solidFill>
                <a:schemeClr val="bg1"/>
              </a:solidFill>
              <a:latin typeface="Montserrat"/>
              <a:cs typeface="Arial"/>
            </a:endParaRPr>
          </a:p>
        </p:txBody>
      </p:sp>
      <p:pic>
        <p:nvPicPr>
          <p:cNvPr id="5" name="Picture 4" descr="A black text on a white background&#10;&#10;Description automatically generated">
            <a:extLst>
              <a:ext uri="{FF2B5EF4-FFF2-40B4-BE49-F238E27FC236}">
                <a16:creationId xmlns:a16="http://schemas.microsoft.com/office/drawing/2014/main" id="{C34EBB36-5F9E-C64B-5769-A11F4BEC3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1069" y="1863424"/>
            <a:ext cx="5645440" cy="1174810"/>
          </a:xfrm>
          <a:prstGeom prst="rect">
            <a:avLst/>
          </a:prstGeom>
        </p:spPr>
      </p:pic>
      <p:sp>
        <p:nvSpPr>
          <p:cNvPr id="6" name="TextBox 5">
            <a:extLst>
              <a:ext uri="{FF2B5EF4-FFF2-40B4-BE49-F238E27FC236}">
                <a16:creationId xmlns:a16="http://schemas.microsoft.com/office/drawing/2014/main" id="{97E7DC53-82CD-7BFF-35A9-E041190D766A}"/>
              </a:ext>
            </a:extLst>
          </p:cNvPr>
          <p:cNvSpPr txBox="1"/>
          <p:nvPr/>
        </p:nvSpPr>
        <p:spPr>
          <a:xfrm>
            <a:off x="6241069" y="3115420"/>
            <a:ext cx="5820691" cy="609989"/>
          </a:xfrm>
          <a:prstGeom prst="rect">
            <a:avLst/>
          </a:prstGeom>
          <a:noFill/>
        </p:spPr>
        <p:txBody>
          <a:bodyPr rot="0" spcFirstLastPara="0" vertOverflow="overflow" horzOverflow="overflow" vert="horz" wrap="square" lIns="55449" tIns="27725" rIns="55449" bIns="27725" numCol="1" spcCol="0" rtlCol="0" fromWordArt="0" anchor="t" anchorCtr="0" forceAA="0" compatLnSpc="1">
            <a:prstTxWarp prst="textNoShape">
              <a:avLst/>
            </a:prstTxWarp>
            <a:spAutoFit/>
          </a:bodyPr>
          <a:lstStyle/>
          <a:p>
            <a:pPr defTabSz="554492">
              <a:buClr>
                <a:srgbClr val="000000"/>
              </a:buClr>
            </a:pPr>
            <a:r>
              <a:rPr lang="lv-LV" kern="0">
                <a:solidFill>
                  <a:schemeClr val="bg1"/>
                </a:solidFill>
                <a:latin typeface="Montserrat"/>
                <a:cs typeface="Arial"/>
                <a:sym typeface="Arial"/>
              </a:rPr>
              <a:t>No evidence that transport controller was attacked by a Ukrainian</a:t>
            </a:r>
            <a:endParaRPr lang="en-US" kern="0">
              <a:solidFill>
                <a:schemeClr val="bg1"/>
              </a:solidFill>
              <a:latin typeface="Montserrat"/>
              <a:cs typeface="Arial"/>
            </a:endParaRPr>
          </a:p>
        </p:txBody>
      </p:sp>
    </p:spTree>
    <p:extLst>
      <p:ext uri="{BB962C8B-B14F-4D97-AF65-F5344CB8AC3E}">
        <p14:creationId xmlns:p14="http://schemas.microsoft.com/office/powerpoint/2010/main" val="4276726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Shape 556"/>
        <p:cNvGrpSpPr/>
        <p:nvPr/>
      </p:nvGrpSpPr>
      <p:grpSpPr>
        <a:xfrm>
          <a:off x="0" y="0"/>
          <a:ext cx="0" cy="0"/>
          <a:chOff x="0" y="0"/>
          <a:chExt cx="0" cy="0"/>
        </a:xfrm>
      </p:grpSpPr>
      <p:sp>
        <p:nvSpPr>
          <p:cNvPr id="558" name="Google Shape;558;g157d7739650_0_82"/>
          <p:cNvSpPr/>
          <p:nvPr/>
        </p:nvSpPr>
        <p:spPr>
          <a:xfrm>
            <a:off x="660539" y="3924518"/>
            <a:ext cx="5007173" cy="722587"/>
          </a:xfrm>
          <a:prstGeom prst="rect">
            <a:avLst/>
          </a:prstGeom>
          <a:noFill/>
          <a:ln>
            <a:noFill/>
          </a:ln>
        </p:spPr>
        <p:txBody>
          <a:bodyPr spcFirstLastPara="1" wrap="square" lIns="55440" tIns="27713" rIns="55440" bIns="27713" anchor="t" anchorCtr="0">
            <a:noAutofit/>
          </a:bodyPr>
          <a:lstStyle/>
          <a:p>
            <a:pPr marL="7701" marR="3466" defTabSz="554492">
              <a:spcBef>
                <a:spcPts val="731"/>
              </a:spcBef>
              <a:buClr>
                <a:srgbClr val="000000"/>
              </a:buClr>
              <a:buSzPts val="2400"/>
            </a:pPr>
            <a:endParaRPr sz="1455" kern="0">
              <a:solidFill>
                <a:srgbClr val="1E1E1E"/>
              </a:solidFill>
              <a:latin typeface="Arial"/>
              <a:ea typeface="Arial"/>
              <a:cs typeface="Arial"/>
              <a:sym typeface="Arial"/>
            </a:endParaRPr>
          </a:p>
        </p:txBody>
      </p:sp>
      <p:sp>
        <p:nvSpPr>
          <p:cNvPr id="559" name="Google Shape;559;g157d7739650_0_82"/>
          <p:cNvSpPr/>
          <p:nvPr/>
        </p:nvSpPr>
        <p:spPr>
          <a:xfrm>
            <a:off x="427" y="6264609"/>
            <a:ext cx="12191205" cy="748966"/>
          </a:xfrm>
          <a:prstGeom prst="rect">
            <a:avLst/>
          </a:prstGeom>
          <a:solidFill>
            <a:srgbClr val="1E1E1E"/>
          </a:solidFill>
          <a:ln>
            <a:noFill/>
          </a:ln>
        </p:spPr>
        <p:txBody>
          <a:bodyPr spcFirstLastPara="1" wrap="square" lIns="55440" tIns="27713" rIns="55440" bIns="27713" anchor="ctr" anchorCtr="0">
            <a:noAutofit/>
          </a:bodyPr>
          <a:lstStyle/>
          <a:p>
            <a:pPr algn="ctr" defTabSz="554492">
              <a:buClr>
                <a:srgbClr val="000000"/>
              </a:buClr>
              <a:buSzPts val="1800"/>
            </a:pPr>
            <a:endParaRPr sz="1092" kern="0">
              <a:solidFill>
                <a:srgbClr val="262626"/>
              </a:solidFill>
              <a:latin typeface="Arial"/>
              <a:ea typeface="Arial"/>
              <a:cs typeface="Arial"/>
              <a:sym typeface="Arial"/>
            </a:endParaRPr>
          </a:p>
        </p:txBody>
      </p:sp>
      <p:sp>
        <p:nvSpPr>
          <p:cNvPr id="4" name="Google Shape;307;g157d7739650_0_12">
            <a:extLst>
              <a:ext uri="{FF2B5EF4-FFF2-40B4-BE49-F238E27FC236}">
                <a16:creationId xmlns:a16="http://schemas.microsoft.com/office/drawing/2014/main" id="{25CB2C49-E88E-F953-409E-BF1798C6ACFD}"/>
              </a:ext>
            </a:extLst>
          </p:cNvPr>
          <p:cNvSpPr txBox="1"/>
          <p:nvPr/>
        </p:nvSpPr>
        <p:spPr>
          <a:xfrm>
            <a:off x="219503" y="221651"/>
            <a:ext cx="10129684" cy="649674"/>
          </a:xfrm>
          <a:prstGeom prst="rect">
            <a:avLst/>
          </a:prstGeom>
          <a:noFill/>
          <a:ln>
            <a:noFill/>
          </a:ln>
        </p:spPr>
        <p:txBody>
          <a:bodyPr spcFirstLastPara="1" wrap="square" lIns="55440" tIns="55440" rIns="55440" bIns="55440" anchor="t" anchorCtr="0">
            <a:spAutoFit/>
          </a:bodyPr>
          <a:lstStyle/>
          <a:p>
            <a:pPr defTabSz="554492">
              <a:spcBef>
                <a:spcPts val="728"/>
              </a:spcBef>
              <a:buClr>
                <a:srgbClr val="000000"/>
              </a:buClr>
            </a:pPr>
            <a:r>
              <a:rPr lang="en-US" sz="2900" b="1" kern="0">
                <a:solidFill>
                  <a:schemeClr val="bg1"/>
                </a:solidFill>
                <a:latin typeface="Montserrat"/>
                <a:cs typeface="Arial"/>
                <a:sym typeface="Montserrat"/>
              </a:rPr>
              <a:t>2. Erode public support for Ukraine</a:t>
            </a:r>
            <a:endParaRPr lang="en-US" sz="2900" b="1" kern="0">
              <a:solidFill>
                <a:schemeClr val="bg1"/>
              </a:solidFill>
              <a:latin typeface="Montserrat"/>
              <a:ea typeface="Montserrat"/>
              <a:cs typeface="Arial"/>
            </a:endParaRPr>
          </a:p>
        </p:txBody>
      </p:sp>
      <p:sp>
        <p:nvSpPr>
          <p:cNvPr id="9" name="Google Shape;548;g11b41ce093d_0_147">
            <a:extLst>
              <a:ext uri="{FF2B5EF4-FFF2-40B4-BE49-F238E27FC236}">
                <a16:creationId xmlns:a16="http://schemas.microsoft.com/office/drawing/2014/main" id="{8F654F39-E89C-4B6A-670B-216D5466906F}"/>
              </a:ext>
            </a:extLst>
          </p:cNvPr>
          <p:cNvSpPr/>
          <p:nvPr/>
        </p:nvSpPr>
        <p:spPr>
          <a:xfrm>
            <a:off x="535718" y="6391370"/>
            <a:ext cx="10514263" cy="279975"/>
          </a:xfrm>
          <a:prstGeom prst="rect">
            <a:avLst/>
          </a:prstGeom>
          <a:noFill/>
          <a:ln>
            <a:noFill/>
          </a:ln>
        </p:spPr>
        <p:txBody>
          <a:bodyPr spcFirstLastPara="1" wrap="square" lIns="55440" tIns="27713" rIns="55440" bIns="27713" anchor="t" anchorCtr="0">
            <a:noAutofit/>
          </a:bodyPr>
          <a:lstStyle/>
          <a:p>
            <a:pPr defTabSz="554492">
              <a:buClr>
                <a:srgbClr val="000000"/>
              </a:buClr>
              <a:buSzPts val="2400"/>
            </a:pPr>
            <a:r>
              <a:rPr lang="en-US" sz="1455" kern="0">
                <a:solidFill>
                  <a:schemeClr val="bg1"/>
                </a:solidFill>
                <a:latin typeface="Montserrat"/>
                <a:cs typeface="Arial"/>
                <a:sym typeface="Arial"/>
              </a:rPr>
              <a:t>Source:</a:t>
            </a:r>
            <a:r>
              <a:rPr lang="uk-UA" sz="1455" kern="0">
                <a:solidFill>
                  <a:schemeClr val="bg1"/>
                </a:solidFill>
                <a:latin typeface="Montserrat"/>
                <a:cs typeface="Arial"/>
                <a:sym typeface="Arial"/>
              </a:rPr>
              <a:t> </a:t>
            </a:r>
            <a:r>
              <a:rPr lang="en-US" sz="1455" kern="0">
                <a:solidFill>
                  <a:schemeClr val="bg1"/>
                </a:solidFill>
                <a:latin typeface="Montserrat"/>
                <a:cs typeface="Arial"/>
                <a:sym typeface="Arial"/>
              </a:rPr>
              <a:t>https://www.delfi.lv/atmaskots/punktu-pa-punktam-ka-krievijas-propaganda-skaidro-latvija-notiekoso.d?id=55736536</a:t>
            </a:r>
            <a:endParaRPr lang="en-US" sz="849" kern="0">
              <a:solidFill>
                <a:schemeClr val="bg1"/>
              </a:solidFill>
              <a:latin typeface="Montserrat"/>
              <a:ea typeface="Arial"/>
              <a:cs typeface="Arial"/>
              <a:sym typeface="Arial"/>
            </a:endParaRPr>
          </a:p>
        </p:txBody>
      </p:sp>
      <p:sp>
        <p:nvSpPr>
          <p:cNvPr id="3" name="TextBox 2">
            <a:extLst>
              <a:ext uri="{FF2B5EF4-FFF2-40B4-BE49-F238E27FC236}">
                <a16:creationId xmlns:a16="http://schemas.microsoft.com/office/drawing/2014/main" id="{FF6E2D12-1169-D15E-96E0-A940885D55F5}"/>
              </a:ext>
            </a:extLst>
          </p:cNvPr>
          <p:cNvSpPr txBox="1"/>
          <p:nvPr/>
        </p:nvSpPr>
        <p:spPr>
          <a:xfrm>
            <a:off x="224998" y="894030"/>
            <a:ext cx="8344283" cy="409935"/>
          </a:xfrm>
          <a:prstGeom prst="rect">
            <a:avLst/>
          </a:prstGeom>
          <a:noFill/>
        </p:spPr>
        <p:txBody>
          <a:bodyPr rot="0" spcFirstLastPara="0" vertOverflow="overflow" horzOverflow="overflow" vert="horz" wrap="square" lIns="55449" tIns="27725" rIns="55449" bIns="27725" numCol="1" spcCol="0" rtlCol="0" fromWordArt="0" anchor="t" anchorCtr="0" forceAA="0" compatLnSpc="1">
            <a:prstTxWarp prst="textNoShape">
              <a:avLst/>
            </a:prstTxWarp>
            <a:spAutoFit/>
          </a:bodyPr>
          <a:lstStyle/>
          <a:p>
            <a:pPr defTabSz="554492">
              <a:buClr>
                <a:srgbClr val="000000"/>
              </a:buClr>
            </a:pPr>
            <a:r>
              <a:rPr lang="lv-LV" sz="2300" kern="0">
                <a:solidFill>
                  <a:schemeClr val="bg1"/>
                </a:solidFill>
                <a:latin typeface="Montserrat"/>
                <a:cs typeface="Arial"/>
                <a:sym typeface="Arial"/>
              </a:rPr>
              <a:t>Support for Ukraine comes at the expense of Latvians</a:t>
            </a:r>
            <a:endParaRPr lang="en-US" sz="2300" kern="0">
              <a:solidFill>
                <a:schemeClr val="bg1"/>
              </a:solidFill>
              <a:latin typeface="Montserrat"/>
              <a:cs typeface="Arial"/>
            </a:endParaRPr>
          </a:p>
        </p:txBody>
      </p:sp>
      <p:pic>
        <p:nvPicPr>
          <p:cNvPr id="5" name="Picture 4" descr="A person in a suit and glasses standing next to a painting&#10;&#10;Description automatically generated">
            <a:extLst>
              <a:ext uri="{FF2B5EF4-FFF2-40B4-BE49-F238E27FC236}">
                <a16:creationId xmlns:a16="http://schemas.microsoft.com/office/drawing/2014/main" id="{08AE0692-CCDA-8AA1-7271-0EB8C927B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180" y="1834694"/>
            <a:ext cx="8033163" cy="3181514"/>
          </a:xfrm>
          <a:prstGeom prst="rect">
            <a:avLst/>
          </a:prstGeom>
        </p:spPr>
      </p:pic>
      <p:pic>
        <p:nvPicPr>
          <p:cNvPr id="7" name="Picture 6" descr="A black and green text&#10;&#10;Description automatically generated">
            <a:extLst>
              <a:ext uri="{FF2B5EF4-FFF2-40B4-BE49-F238E27FC236}">
                <a16:creationId xmlns:a16="http://schemas.microsoft.com/office/drawing/2014/main" id="{31D4A50F-5A6F-3AE5-7E0F-7EC48BB49F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681234"/>
            <a:ext cx="1775952" cy="511986"/>
          </a:xfrm>
          <a:prstGeom prst="rect">
            <a:avLst/>
          </a:prstGeom>
        </p:spPr>
      </p:pic>
      <p:sp>
        <p:nvSpPr>
          <p:cNvPr id="8" name="Google Shape;307;g157d7739650_0_12">
            <a:extLst>
              <a:ext uri="{FF2B5EF4-FFF2-40B4-BE49-F238E27FC236}">
                <a16:creationId xmlns:a16="http://schemas.microsoft.com/office/drawing/2014/main" id="{27D9FEAB-D99D-EA08-FCDE-D4ED6B5C4C70}"/>
              </a:ext>
            </a:extLst>
          </p:cNvPr>
          <p:cNvSpPr txBox="1"/>
          <p:nvPr/>
        </p:nvSpPr>
        <p:spPr>
          <a:xfrm>
            <a:off x="535717" y="4961360"/>
            <a:ext cx="7222557" cy="665961"/>
          </a:xfrm>
          <a:prstGeom prst="rect">
            <a:avLst/>
          </a:prstGeom>
          <a:noFill/>
          <a:ln>
            <a:noFill/>
          </a:ln>
        </p:spPr>
        <p:txBody>
          <a:bodyPr spcFirstLastPara="1" wrap="square" lIns="55440" tIns="55440" rIns="55440" bIns="55440" anchor="t" anchorCtr="0">
            <a:spAutoFit/>
          </a:bodyPr>
          <a:lstStyle/>
          <a:p>
            <a:pPr defTabSz="554492">
              <a:buClr>
                <a:srgbClr val="000000"/>
              </a:buClr>
            </a:pPr>
            <a:r>
              <a:rPr lang="en-US" kern="0">
                <a:solidFill>
                  <a:schemeClr val="bg1"/>
                </a:solidFill>
                <a:latin typeface="Montserrat"/>
                <a:cs typeface="Arial"/>
                <a:sym typeface="Arial"/>
              </a:rPr>
              <a:t>Tighten</a:t>
            </a:r>
            <a:r>
              <a:rPr lang="lv-LV" kern="0">
                <a:solidFill>
                  <a:schemeClr val="bg1"/>
                </a:solidFill>
                <a:latin typeface="Montserrat"/>
                <a:cs typeface="Arial"/>
                <a:sym typeface="Arial"/>
              </a:rPr>
              <a:t> </a:t>
            </a:r>
            <a:r>
              <a:rPr lang="lv-LV" kern="0" err="1">
                <a:solidFill>
                  <a:schemeClr val="bg1"/>
                </a:solidFill>
                <a:latin typeface="Montserrat"/>
                <a:cs typeface="Arial"/>
                <a:sym typeface="Arial"/>
              </a:rPr>
              <a:t>your</a:t>
            </a:r>
            <a:r>
              <a:rPr lang="en-US" kern="0">
                <a:solidFill>
                  <a:schemeClr val="bg1"/>
                </a:solidFill>
                <a:latin typeface="Montserrat"/>
                <a:cs typeface="Arial"/>
                <a:sym typeface="Arial"/>
              </a:rPr>
              <a:t> belts: Latvia sponsors the Armed Forces of Ukraine in the face of a gigantic budget deficit</a:t>
            </a:r>
            <a:endParaRPr lang="lv-LV" kern="0">
              <a:solidFill>
                <a:schemeClr val="bg1"/>
              </a:solidFill>
              <a:latin typeface="Montserrat"/>
              <a:cs typeface="Arial"/>
            </a:endParaRPr>
          </a:p>
        </p:txBody>
      </p:sp>
      <p:pic>
        <p:nvPicPr>
          <p:cNvPr id="11" name="Picture 10" descr="Black text on a white background&#10;&#10;Description automatically generated">
            <a:extLst>
              <a:ext uri="{FF2B5EF4-FFF2-40B4-BE49-F238E27FC236}">
                <a16:creationId xmlns:a16="http://schemas.microsoft.com/office/drawing/2014/main" id="{67E6514F-8926-9F08-4C8C-8EDE2D226C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1407" y="1830073"/>
            <a:ext cx="4394426" cy="1378021"/>
          </a:xfrm>
          <a:prstGeom prst="rect">
            <a:avLst/>
          </a:prstGeom>
        </p:spPr>
      </p:pic>
      <p:pic>
        <p:nvPicPr>
          <p:cNvPr id="13" name="Picture 12" descr="A black text on a white background&#10;&#10;Description automatically generated">
            <a:extLst>
              <a:ext uri="{FF2B5EF4-FFF2-40B4-BE49-F238E27FC236}">
                <a16:creationId xmlns:a16="http://schemas.microsoft.com/office/drawing/2014/main" id="{D5D1185E-19AA-60A3-CB28-844F760944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8220" y="1449530"/>
            <a:ext cx="2338627" cy="427604"/>
          </a:xfrm>
          <a:prstGeom prst="rect">
            <a:avLst/>
          </a:prstGeom>
        </p:spPr>
      </p:pic>
      <p:sp>
        <p:nvSpPr>
          <p:cNvPr id="14" name="Google Shape;307;g157d7739650_0_12">
            <a:extLst>
              <a:ext uri="{FF2B5EF4-FFF2-40B4-BE49-F238E27FC236}">
                <a16:creationId xmlns:a16="http://schemas.microsoft.com/office/drawing/2014/main" id="{272642A8-2A0B-B9D7-D82A-E5848EEA7BCA}"/>
              </a:ext>
            </a:extLst>
          </p:cNvPr>
          <p:cNvSpPr txBox="1"/>
          <p:nvPr/>
        </p:nvSpPr>
        <p:spPr>
          <a:xfrm>
            <a:off x="8752142" y="3431399"/>
            <a:ext cx="3203074" cy="942960"/>
          </a:xfrm>
          <a:prstGeom prst="rect">
            <a:avLst/>
          </a:prstGeom>
          <a:noFill/>
          <a:ln>
            <a:noFill/>
          </a:ln>
        </p:spPr>
        <p:txBody>
          <a:bodyPr spcFirstLastPara="1" wrap="square" lIns="55440" tIns="55440" rIns="55440" bIns="55440" anchor="t" anchorCtr="0">
            <a:spAutoFit/>
          </a:bodyPr>
          <a:lstStyle/>
          <a:p>
            <a:pPr defTabSz="554492">
              <a:buClr>
                <a:srgbClr val="000000"/>
              </a:buClr>
            </a:pPr>
            <a:r>
              <a:rPr lang="en-US" kern="0">
                <a:solidFill>
                  <a:schemeClr val="bg1"/>
                </a:solidFill>
                <a:latin typeface="Montserrat"/>
                <a:cs typeface="Arial"/>
                <a:sym typeface="Arial"/>
              </a:rPr>
              <a:t>Medicine is dead: NATO's appetites buried the healthcare sector in Latvia</a:t>
            </a:r>
            <a:endParaRPr lang="lv-LV" kern="0">
              <a:solidFill>
                <a:schemeClr val="bg1"/>
              </a:solidFill>
              <a:latin typeface="Montserrat"/>
              <a:cs typeface="Arial"/>
            </a:endParaRPr>
          </a:p>
        </p:txBody>
      </p:sp>
    </p:spTree>
    <p:extLst>
      <p:ext uri="{BB962C8B-B14F-4D97-AF65-F5344CB8AC3E}">
        <p14:creationId xmlns:p14="http://schemas.microsoft.com/office/powerpoint/2010/main" val="4043757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Shape 556"/>
        <p:cNvGrpSpPr/>
        <p:nvPr/>
      </p:nvGrpSpPr>
      <p:grpSpPr>
        <a:xfrm>
          <a:off x="0" y="0"/>
          <a:ext cx="0" cy="0"/>
          <a:chOff x="0" y="0"/>
          <a:chExt cx="0" cy="0"/>
        </a:xfrm>
      </p:grpSpPr>
      <p:sp>
        <p:nvSpPr>
          <p:cNvPr id="557" name="Google Shape;557;g157d7739650_0_82"/>
          <p:cNvSpPr txBox="1"/>
          <p:nvPr/>
        </p:nvSpPr>
        <p:spPr>
          <a:xfrm>
            <a:off x="643122" y="887574"/>
            <a:ext cx="10905756" cy="2880232"/>
          </a:xfrm>
          <a:prstGeom prst="rect">
            <a:avLst/>
          </a:prstGeom>
          <a:noFill/>
          <a:ln>
            <a:noFill/>
          </a:ln>
        </p:spPr>
        <p:txBody>
          <a:bodyPr spcFirstLastPara="1" wrap="square" lIns="0" tIns="92794" rIns="0" bIns="0" anchor="t" anchorCtr="0">
            <a:spAutoFit/>
          </a:bodyPr>
          <a:lstStyle/>
          <a:p>
            <a:pPr defTabSz="554492">
              <a:lnSpc>
                <a:spcPct val="115000"/>
              </a:lnSpc>
              <a:spcBef>
                <a:spcPts val="728"/>
              </a:spcBef>
              <a:buClr>
                <a:srgbClr val="000000"/>
              </a:buClr>
              <a:buSzPts val="1100"/>
            </a:pPr>
            <a:endParaRPr sz="1940" kern="0">
              <a:solidFill>
                <a:srgbClr val="000000"/>
              </a:solidFill>
              <a:latin typeface="Arial"/>
              <a:ea typeface="Arial"/>
              <a:cs typeface="Arial"/>
              <a:sym typeface="Arial"/>
            </a:endParaRPr>
          </a:p>
          <a:p>
            <a:pPr defTabSz="554492">
              <a:lnSpc>
                <a:spcPct val="115000"/>
              </a:lnSpc>
              <a:buClr>
                <a:srgbClr val="000000"/>
              </a:buClr>
              <a:buSzPts val="1100"/>
            </a:pPr>
            <a:endParaRPr sz="2062" kern="0">
              <a:solidFill>
                <a:srgbClr val="000000"/>
              </a:solidFill>
              <a:latin typeface="Montserrat"/>
              <a:ea typeface="Montserrat"/>
              <a:cs typeface="Montserrat"/>
              <a:sym typeface="Montserrat"/>
            </a:endParaRPr>
          </a:p>
          <a:p>
            <a:pPr defTabSz="554492">
              <a:lnSpc>
                <a:spcPct val="115000"/>
              </a:lnSpc>
              <a:buClr>
                <a:srgbClr val="000000"/>
              </a:buClr>
              <a:buSzPts val="1100"/>
            </a:pPr>
            <a:endParaRPr sz="2183" kern="0">
              <a:solidFill>
                <a:srgbClr val="000000"/>
              </a:solidFill>
              <a:latin typeface="Montserrat"/>
              <a:ea typeface="Montserrat"/>
              <a:cs typeface="Montserrat"/>
              <a:sym typeface="Montserrat"/>
            </a:endParaRPr>
          </a:p>
          <a:p>
            <a:pPr defTabSz="554492">
              <a:lnSpc>
                <a:spcPct val="115000"/>
              </a:lnSpc>
              <a:spcBef>
                <a:spcPts val="728"/>
              </a:spcBef>
              <a:buClr>
                <a:srgbClr val="000000"/>
              </a:buClr>
              <a:buSzPts val="1100"/>
            </a:pPr>
            <a:endParaRPr sz="1516" b="1" kern="0">
              <a:solidFill>
                <a:srgbClr val="000000"/>
              </a:solidFill>
              <a:latin typeface="Arial"/>
              <a:ea typeface="Arial"/>
              <a:cs typeface="Arial"/>
              <a:sym typeface="Arial"/>
            </a:endParaRPr>
          </a:p>
          <a:p>
            <a:pPr defTabSz="554492">
              <a:lnSpc>
                <a:spcPct val="115000"/>
              </a:lnSpc>
              <a:spcBef>
                <a:spcPts val="728"/>
              </a:spcBef>
              <a:buClr>
                <a:srgbClr val="000000"/>
              </a:buClr>
              <a:buSzPts val="1100"/>
            </a:pPr>
            <a:endParaRPr sz="1940" kern="0">
              <a:solidFill>
                <a:srgbClr val="000000"/>
              </a:solidFill>
              <a:latin typeface="Arial"/>
              <a:ea typeface="Arial"/>
              <a:cs typeface="Arial"/>
              <a:sym typeface="Arial"/>
            </a:endParaRPr>
          </a:p>
          <a:p>
            <a:pPr defTabSz="554492">
              <a:lnSpc>
                <a:spcPct val="115000"/>
              </a:lnSpc>
              <a:buClr>
                <a:srgbClr val="000000"/>
              </a:buClr>
              <a:buSzPts val="1100"/>
            </a:pPr>
            <a:endParaRPr sz="1880" b="1" kern="0">
              <a:solidFill>
                <a:srgbClr val="000000"/>
              </a:solidFill>
              <a:latin typeface="Arial"/>
              <a:ea typeface="Arial"/>
              <a:cs typeface="Arial"/>
              <a:sym typeface="Arial"/>
            </a:endParaRPr>
          </a:p>
          <a:p>
            <a:pPr marR="3466" defTabSz="554492">
              <a:lnSpc>
                <a:spcPct val="85416"/>
              </a:lnSpc>
              <a:spcBef>
                <a:spcPts val="731"/>
              </a:spcBef>
              <a:buClr>
                <a:srgbClr val="000000"/>
              </a:buClr>
              <a:buSzPts val="9600"/>
            </a:pPr>
            <a:endParaRPr sz="2971" kern="0">
              <a:solidFill>
                <a:srgbClr val="000000"/>
              </a:solidFill>
              <a:latin typeface="Arial"/>
              <a:ea typeface="Arial"/>
              <a:cs typeface="Arial"/>
              <a:sym typeface="Arial"/>
            </a:endParaRPr>
          </a:p>
        </p:txBody>
      </p:sp>
      <p:sp>
        <p:nvSpPr>
          <p:cNvPr id="563" name="Google Shape;563;g157d7739650_0_82"/>
          <p:cNvSpPr txBox="1"/>
          <p:nvPr/>
        </p:nvSpPr>
        <p:spPr>
          <a:xfrm>
            <a:off x="5667714" y="449783"/>
            <a:ext cx="9262834" cy="569139"/>
          </a:xfrm>
          <a:prstGeom prst="rect">
            <a:avLst/>
          </a:prstGeom>
          <a:noFill/>
          <a:ln>
            <a:noFill/>
          </a:ln>
        </p:spPr>
        <p:txBody>
          <a:bodyPr spcFirstLastPara="1" wrap="square" lIns="55440" tIns="55440" rIns="55440" bIns="55440" anchor="t" anchorCtr="0">
            <a:spAutoFit/>
          </a:bodyPr>
          <a:lstStyle/>
          <a:p>
            <a:pPr defTabSz="554492">
              <a:buClr>
                <a:srgbClr val="000000"/>
              </a:buClr>
              <a:buSzPts val="6200"/>
            </a:pPr>
            <a:endParaRPr sz="2971" b="1" kern="0">
              <a:solidFill>
                <a:srgbClr val="1E1E1E"/>
              </a:solidFill>
              <a:latin typeface="Arial"/>
              <a:ea typeface="Arial"/>
              <a:cs typeface="Arial"/>
              <a:sym typeface="Arial"/>
            </a:endParaRPr>
          </a:p>
        </p:txBody>
      </p:sp>
      <p:sp>
        <p:nvSpPr>
          <p:cNvPr id="4" name="Google Shape;307;g157d7739650_0_12">
            <a:extLst>
              <a:ext uri="{FF2B5EF4-FFF2-40B4-BE49-F238E27FC236}">
                <a16:creationId xmlns:a16="http://schemas.microsoft.com/office/drawing/2014/main" id="{25CB2C49-E88E-F953-409E-BF1798C6ACFD}"/>
              </a:ext>
            </a:extLst>
          </p:cNvPr>
          <p:cNvSpPr txBox="1"/>
          <p:nvPr/>
        </p:nvSpPr>
        <p:spPr>
          <a:xfrm>
            <a:off x="161994" y="236029"/>
            <a:ext cx="10129684" cy="648007"/>
          </a:xfrm>
          <a:prstGeom prst="rect">
            <a:avLst/>
          </a:prstGeom>
          <a:noFill/>
          <a:ln>
            <a:noFill/>
          </a:ln>
        </p:spPr>
        <p:txBody>
          <a:bodyPr spcFirstLastPara="1" wrap="square" lIns="55440" tIns="55440" rIns="55440" bIns="55440" anchor="t" anchorCtr="0">
            <a:spAutoFit/>
          </a:bodyPr>
          <a:lstStyle/>
          <a:p>
            <a:pPr defTabSz="554492">
              <a:spcBef>
                <a:spcPts val="728"/>
              </a:spcBef>
            </a:pPr>
            <a:r>
              <a:rPr lang="en-US" sz="2900" b="1" kern="0">
                <a:solidFill>
                  <a:schemeClr val="bg1"/>
                </a:solidFill>
                <a:latin typeface="Montserrat"/>
                <a:ea typeface="+mn-lt"/>
                <a:cs typeface="+mn-lt"/>
              </a:rPr>
              <a:t>3. Present Russia as powerful, yet treated unfairly</a:t>
            </a:r>
            <a:endParaRPr lang="en-US" sz="2900" b="1">
              <a:solidFill>
                <a:schemeClr val="bg1"/>
              </a:solidFill>
              <a:latin typeface="Montserrat"/>
            </a:endParaRPr>
          </a:p>
        </p:txBody>
      </p:sp>
      <p:sp>
        <p:nvSpPr>
          <p:cNvPr id="3" name="TextBox 2">
            <a:extLst>
              <a:ext uri="{FF2B5EF4-FFF2-40B4-BE49-F238E27FC236}">
                <a16:creationId xmlns:a16="http://schemas.microsoft.com/office/drawing/2014/main" id="{FF6E2D12-1169-D15E-96E0-A940885D55F5}"/>
              </a:ext>
            </a:extLst>
          </p:cNvPr>
          <p:cNvSpPr txBox="1"/>
          <p:nvPr/>
        </p:nvSpPr>
        <p:spPr>
          <a:xfrm>
            <a:off x="167488" y="850898"/>
            <a:ext cx="7481642" cy="409935"/>
          </a:xfrm>
          <a:prstGeom prst="rect">
            <a:avLst/>
          </a:prstGeom>
          <a:noFill/>
        </p:spPr>
        <p:txBody>
          <a:bodyPr rot="0" spcFirstLastPara="0" vertOverflow="overflow" horzOverflow="overflow" vert="horz" wrap="square" lIns="55449" tIns="27725" rIns="55449" bIns="27725" numCol="1" spcCol="0" rtlCol="0" fromWordArt="0" anchor="t" anchorCtr="0" forceAA="0" compatLnSpc="1">
            <a:prstTxWarp prst="textNoShape">
              <a:avLst/>
            </a:prstTxWarp>
            <a:spAutoFit/>
          </a:bodyPr>
          <a:lstStyle/>
          <a:p>
            <a:pPr defTabSz="554492"/>
            <a:r>
              <a:rPr lang="en-US" sz="2300" kern="0">
                <a:solidFill>
                  <a:schemeClr val="bg1"/>
                </a:solidFill>
                <a:latin typeface="Montserrat"/>
                <a:cs typeface="Arial"/>
                <a:sym typeface="Arial"/>
              </a:rPr>
              <a:t>The threat of WW3</a:t>
            </a:r>
            <a:endParaRPr lang="en-US" sz="2300">
              <a:solidFill>
                <a:schemeClr val="bg1"/>
              </a:solidFill>
              <a:latin typeface="Montserrat"/>
            </a:endParaRPr>
          </a:p>
        </p:txBody>
      </p:sp>
      <p:sp>
        <p:nvSpPr>
          <p:cNvPr id="6" name="TextBox 5">
            <a:extLst>
              <a:ext uri="{FF2B5EF4-FFF2-40B4-BE49-F238E27FC236}">
                <a16:creationId xmlns:a16="http://schemas.microsoft.com/office/drawing/2014/main" id="{A2B35233-73AB-D087-98F9-CE91F0EC97E0}"/>
              </a:ext>
            </a:extLst>
          </p:cNvPr>
          <p:cNvSpPr txBox="1"/>
          <p:nvPr/>
        </p:nvSpPr>
        <p:spPr>
          <a:xfrm>
            <a:off x="239004" y="1941869"/>
            <a:ext cx="5974011" cy="1594874"/>
          </a:xfrm>
          <a:prstGeom prst="rect">
            <a:avLst/>
          </a:prstGeom>
          <a:noFill/>
        </p:spPr>
        <p:txBody>
          <a:bodyPr rot="0" spcFirstLastPara="0" vertOverflow="overflow" horzOverflow="overflow" vert="horz" wrap="square" lIns="55449" tIns="27725" rIns="55449" bIns="27725" numCol="1" spcCol="0" rtlCol="0" fromWordArt="0" anchor="t" anchorCtr="0" forceAA="0" compatLnSpc="1">
            <a:prstTxWarp prst="textNoShape">
              <a:avLst/>
            </a:prstTxWarp>
            <a:spAutoFit/>
          </a:bodyPr>
          <a:lstStyle/>
          <a:p>
            <a:pPr defTabSz="554492">
              <a:buClr>
                <a:srgbClr val="000000"/>
              </a:buClr>
            </a:pPr>
            <a:r>
              <a:rPr lang="en-US" sz="2000" kern="0">
                <a:solidFill>
                  <a:schemeClr val="bg1"/>
                </a:solidFill>
                <a:latin typeface="Montserrat"/>
                <a:cs typeface="Arial"/>
                <a:sym typeface="Arial"/>
              </a:rPr>
              <a:t>Kremlin propaganda has been using its nuclear capabilities as a fearmongering tactic to push the idea that Western countries are provoking escalation to World War III through their support for Ukraine</a:t>
            </a:r>
            <a:endParaRPr lang="en-US" sz="2000" kern="0">
              <a:solidFill>
                <a:schemeClr val="bg1"/>
              </a:solidFill>
              <a:latin typeface="Montserrat"/>
              <a:cs typeface="Arial"/>
            </a:endParaRPr>
          </a:p>
        </p:txBody>
      </p:sp>
      <p:pic>
        <p:nvPicPr>
          <p:cNvPr id="16" name="Picture 15" descr="A black text on a white background&#10;&#10;Description automatically generated">
            <a:extLst>
              <a:ext uri="{FF2B5EF4-FFF2-40B4-BE49-F238E27FC236}">
                <a16:creationId xmlns:a16="http://schemas.microsoft.com/office/drawing/2014/main" id="{44902A67-B6F0-0919-2DCD-16D4BDBCA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863" y="3515417"/>
            <a:ext cx="5187509" cy="1415470"/>
          </a:xfrm>
          <a:prstGeom prst="rect">
            <a:avLst/>
          </a:prstGeom>
        </p:spPr>
      </p:pic>
      <p:pic>
        <p:nvPicPr>
          <p:cNvPr id="18" name="Picture 17" descr="A black text on a white background&#10;&#10;Description automatically generated">
            <a:extLst>
              <a:ext uri="{FF2B5EF4-FFF2-40B4-BE49-F238E27FC236}">
                <a16:creationId xmlns:a16="http://schemas.microsoft.com/office/drawing/2014/main" id="{E3CA854C-EF6E-0E0D-F49E-5B11DC03F3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7403" y="4757328"/>
            <a:ext cx="2813195" cy="514376"/>
          </a:xfrm>
          <a:prstGeom prst="rect">
            <a:avLst/>
          </a:prstGeom>
        </p:spPr>
      </p:pic>
      <p:sp>
        <p:nvSpPr>
          <p:cNvPr id="20" name="Google Shape;307;g157d7739650_0_12">
            <a:extLst>
              <a:ext uri="{FF2B5EF4-FFF2-40B4-BE49-F238E27FC236}">
                <a16:creationId xmlns:a16="http://schemas.microsoft.com/office/drawing/2014/main" id="{CCA15F17-99DD-10BC-D7D0-0D28600F077E}"/>
              </a:ext>
            </a:extLst>
          </p:cNvPr>
          <p:cNvSpPr txBox="1"/>
          <p:nvPr/>
        </p:nvSpPr>
        <p:spPr>
          <a:xfrm>
            <a:off x="6804497" y="5377172"/>
            <a:ext cx="4772240" cy="665961"/>
          </a:xfrm>
          <a:prstGeom prst="rect">
            <a:avLst/>
          </a:prstGeom>
          <a:noFill/>
          <a:ln>
            <a:noFill/>
          </a:ln>
        </p:spPr>
        <p:txBody>
          <a:bodyPr spcFirstLastPara="1" wrap="square" lIns="55440" tIns="55440" rIns="55440" bIns="55440" anchor="t" anchorCtr="0">
            <a:spAutoFit/>
          </a:bodyPr>
          <a:lstStyle/>
          <a:p>
            <a:pPr defTabSz="554492">
              <a:buClr>
                <a:srgbClr val="000000"/>
              </a:buClr>
            </a:pPr>
            <a:r>
              <a:rPr lang="en-US" kern="0">
                <a:solidFill>
                  <a:schemeClr val="bg1"/>
                </a:solidFill>
                <a:latin typeface="Montserrat"/>
                <a:cs typeface="Arial"/>
                <a:sym typeface="Arial"/>
              </a:rPr>
              <a:t>To any point on Earth. What are the new Russian missiles capable of?</a:t>
            </a:r>
            <a:endParaRPr lang="lv-LV" kern="0">
              <a:solidFill>
                <a:schemeClr val="bg1"/>
              </a:solidFill>
              <a:latin typeface="Montserrat"/>
              <a:cs typeface="Arial"/>
            </a:endParaRPr>
          </a:p>
        </p:txBody>
      </p:sp>
    </p:spTree>
    <p:extLst>
      <p:ext uri="{BB962C8B-B14F-4D97-AF65-F5344CB8AC3E}">
        <p14:creationId xmlns:p14="http://schemas.microsoft.com/office/powerpoint/2010/main" val="4038341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Shape 556"/>
        <p:cNvGrpSpPr/>
        <p:nvPr/>
      </p:nvGrpSpPr>
      <p:grpSpPr>
        <a:xfrm>
          <a:off x="0" y="0"/>
          <a:ext cx="0" cy="0"/>
          <a:chOff x="0" y="0"/>
          <a:chExt cx="0" cy="0"/>
        </a:xfrm>
      </p:grpSpPr>
      <p:sp>
        <p:nvSpPr>
          <p:cNvPr id="557" name="Google Shape;557;g157d7739650_0_82"/>
          <p:cNvSpPr txBox="1"/>
          <p:nvPr/>
        </p:nvSpPr>
        <p:spPr>
          <a:xfrm>
            <a:off x="643122" y="887574"/>
            <a:ext cx="10905756" cy="2880232"/>
          </a:xfrm>
          <a:prstGeom prst="rect">
            <a:avLst/>
          </a:prstGeom>
          <a:noFill/>
          <a:ln>
            <a:noFill/>
          </a:ln>
        </p:spPr>
        <p:txBody>
          <a:bodyPr spcFirstLastPara="1" wrap="square" lIns="0" tIns="92794" rIns="0" bIns="0" anchor="t" anchorCtr="0">
            <a:spAutoFit/>
          </a:bodyPr>
          <a:lstStyle/>
          <a:p>
            <a:pPr defTabSz="554492">
              <a:lnSpc>
                <a:spcPct val="115000"/>
              </a:lnSpc>
              <a:spcBef>
                <a:spcPts val="728"/>
              </a:spcBef>
              <a:buClr>
                <a:srgbClr val="000000"/>
              </a:buClr>
              <a:buSzPts val="1100"/>
            </a:pPr>
            <a:endParaRPr sz="1940" kern="0">
              <a:solidFill>
                <a:srgbClr val="000000"/>
              </a:solidFill>
              <a:latin typeface="Arial"/>
              <a:ea typeface="Arial"/>
              <a:cs typeface="Arial"/>
              <a:sym typeface="Arial"/>
            </a:endParaRPr>
          </a:p>
          <a:p>
            <a:pPr defTabSz="554492">
              <a:lnSpc>
                <a:spcPct val="115000"/>
              </a:lnSpc>
              <a:buClr>
                <a:srgbClr val="000000"/>
              </a:buClr>
              <a:buSzPts val="1100"/>
            </a:pPr>
            <a:endParaRPr sz="2062" kern="0">
              <a:solidFill>
                <a:srgbClr val="000000"/>
              </a:solidFill>
              <a:latin typeface="Montserrat"/>
              <a:ea typeface="Montserrat"/>
              <a:cs typeface="Montserrat"/>
              <a:sym typeface="Montserrat"/>
            </a:endParaRPr>
          </a:p>
          <a:p>
            <a:pPr defTabSz="554492">
              <a:lnSpc>
                <a:spcPct val="115000"/>
              </a:lnSpc>
              <a:buClr>
                <a:srgbClr val="000000"/>
              </a:buClr>
              <a:buSzPts val="1100"/>
            </a:pPr>
            <a:endParaRPr sz="2183" kern="0">
              <a:solidFill>
                <a:srgbClr val="000000"/>
              </a:solidFill>
              <a:latin typeface="Montserrat"/>
              <a:ea typeface="Montserrat"/>
              <a:cs typeface="Montserrat"/>
              <a:sym typeface="Montserrat"/>
            </a:endParaRPr>
          </a:p>
          <a:p>
            <a:pPr defTabSz="554492">
              <a:lnSpc>
                <a:spcPct val="115000"/>
              </a:lnSpc>
              <a:spcBef>
                <a:spcPts val="728"/>
              </a:spcBef>
              <a:buClr>
                <a:srgbClr val="000000"/>
              </a:buClr>
              <a:buSzPts val="1100"/>
            </a:pPr>
            <a:endParaRPr sz="1516" b="1" kern="0">
              <a:solidFill>
                <a:srgbClr val="000000"/>
              </a:solidFill>
              <a:latin typeface="Arial"/>
              <a:ea typeface="Arial"/>
              <a:cs typeface="Arial"/>
              <a:sym typeface="Arial"/>
            </a:endParaRPr>
          </a:p>
          <a:p>
            <a:pPr defTabSz="554492">
              <a:lnSpc>
                <a:spcPct val="115000"/>
              </a:lnSpc>
              <a:spcBef>
                <a:spcPts val="728"/>
              </a:spcBef>
              <a:buClr>
                <a:srgbClr val="000000"/>
              </a:buClr>
              <a:buSzPts val="1100"/>
            </a:pPr>
            <a:endParaRPr sz="1940" kern="0">
              <a:solidFill>
                <a:srgbClr val="000000"/>
              </a:solidFill>
              <a:latin typeface="Arial"/>
              <a:ea typeface="Arial"/>
              <a:cs typeface="Arial"/>
              <a:sym typeface="Arial"/>
            </a:endParaRPr>
          </a:p>
          <a:p>
            <a:pPr defTabSz="554492">
              <a:lnSpc>
                <a:spcPct val="115000"/>
              </a:lnSpc>
              <a:buClr>
                <a:srgbClr val="000000"/>
              </a:buClr>
              <a:buSzPts val="1100"/>
            </a:pPr>
            <a:endParaRPr sz="1880" b="1" kern="0">
              <a:solidFill>
                <a:srgbClr val="000000"/>
              </a:solidFill>
              <a:latin typeface="Arial"/>
              <a:ea typeface="Arial"/>
              <a:cs typeface="Arial"/>
              <a:sym typeface="Arial"/>
            </a:endParaRPr>
          </a:p>
          <a:p>
            <a:pPr marR="3466" defTabSz="554492">
              <a:lnSpc>
                <a:spcPct val="85416"/>
              </a:lnSpc>
              <a:spcBef>
                <a:spcPts val="731"/>
              </a:spcBef>
              <a:buClr>
                <a:srgbClr val="000000"/>
              </a:buClr>
              <a:buSzPts val="9600"/>
            </a:pPr>
            <a:endParaRPr sz="2971" kern="0">
              <a:solidFill>
                <a:srgbClr val="000000"/>
              </a:solidFill>
              <a:latin typeface="Arial"/>
              <a:ea typeface="Arial"/>
              <a:cs typeface="Arial"/>
              <a:sym typeface="Arial"/>
            </a:endParaRPr>
          </a:p>
        </p:txBody>
      </p:sp>
      <p:sp>
        <p:nvSpPr>
          <p:cNvPr id="563" name="Google Shape;563;g157d7739650_0_82"/>
          <p:cNvSpPr txBox="1"/>
          <p:nvPr/>
        </p:nvSpPr>
        <p:spPr>
          <a:xfrm>
            <a:off x="5667714" y="449783"/>
            <a:ext cx="9262834" cy="569139"/>
          </a:xfrm>
          <a:prstGeom prst="rect">
            <a:avLst/>
          </a:prstGeom>
          <a:noFill/>
          <a:ln>
            <a:noFill/>
          </a:ln>
        </p:spPr>
        <p:txBody>
          <a:bodyPr spcFirstLastPara="1" wrap="square" lIns="55440" tIns="55440" rIns="55440" bIns="55440" anchor="t" anchorCtr="0">
            <a:spAutoFit/>
          </a:bodyPr>
          <a:lstStyle/>
          <a:p>
            <a:pPr defTabSz="554492">
              <a:buClr>
                <a:srgbClr val="000000"/>
              </a:buClr>
              <a:buSzPts val="6200"/>
            </a:pPr>
            <a:endParaRPr sz="2971" b="1" kern="0">
              <a:solidFill>
                <a:srgbClr val="1E1E1E"/>
              </a:solidFill>
              <a:latin typeface="Arial"/>
              <a:ea typeface="Arial"/>
              <a:cs typeface="Arial"/>
              <a:sym typeface="Arial"/>
            </a:endParaRPr>
          </a:p>
        </p:txBody>
      </p:sp>
      <p:sp>
        <p:nvSpPr>
          <p:cNvPr id="4" name="Google Shape;307;g157d7739650_0_12">
            <a:extLst>
              <a:ext uri="{FF2B5EF4-FFF2-40B4-BE49-F238E27FC236}">
                <a16:creationId xmlns:a16="http://schemas.microsoft.com/office/drawing/2014/main" id="{25CB2C49-E88E-F953-409E-BF1798C6ACFD}"/>
              </a:ext>
            </a:extLst>
          </p:cNvPr>
          <p:cNvSpPr txBox="1"/>
          <p:nvPr/>
        </p:nvSpPr>
        <p:spPr>
          <a:xfrm>
            <a:off x="161994" y="236029"/>
            <a:ext cx="10129684" cy="648007"/>
          </a:xfrm>
          <a:prstGeom prst="rect">
            <a:avLst/>
          </a:prstGeom>
          <a:noFill/>
          <a:ln>
            <a:noFill/>
          </a:ln>
        </p:spPr>
        <p:txBody>
          <a:bodyPr spcFirstLastPara="1" wrap="square" lIns="55440" tIns="55440" rIns="55440" bIns="55440" anchor="t" anchorCtr="0">
            <a:spAutoFit/>
          </a:bodyPr>
          <a:lstStyle/>
          <a:p>
            <a:pPr defTabSz="554492">
              <a:spcBef>
                <a:spcPts val="728"/>
              </a:spcBef>
            </a:pPr>
            <a:r>
              <a:rPr lang="en-US" sz="2900" b="1" kern="0">
                <a:solidFill>
                  <a:schemeClr val="bg1"/>
                </a:solidFill>
                <a:latin typeface="Montserrat"/>
                <a:ea typeface="+mn-lt"/>
                <a:cs typeface="+mn-lt"/>
              </a:rPr>
              <a:t>3. Present Russia as powerful, yet treated unfairly</a:t>
            </a:r>
            <a:endParaRPr lang="en-US" sz="2900" b="1">
              <a:solidFill>
                <a:schemeClr val="bg1"/>
              </a:solidFill>
              <a:latin typeface="Montserrat"/>
            </a:endParaRPr>
          </a:p>
        </p:txBody>
      </p:sp>
      <p:sp>
        <p:nvSpPr>
          <p:cNvPr id="3" name="TextBox 2">
            <a:extLst>
              <a:ext uri="{FF2B5EF4-FFF2-40B4-BE49-F238E27FC236}">
                <a16:creationId xmlns:a16="http://schemas.microsoft.com/office/drawing/2014/main" id="{FF6E2D12-1169-D15E-96E0-A940885D55F5}"/>
              </a:ext>
            </a:extLst>
          </p:cNvPr>
          <p:cNvSpPr txBox="1"/>
          <p:nvPr/>
        </p:nvSpPr>
        <p:spPr>
          <a:xfrm>
            <a:off x="167488" y="850898"/>
            <a:ext cx="7481642" cy="409935"/>
          </a:xfrm>
          <a:prstGeom prst="rect">
            <a:avLst/>
          </a:prstGeom>
          <a:noFill/>
        </p:spPr>
        <p:txBody>
          <a:bodyPr rot="0" spcFirstLastPara="0" vertOverflow="overflow" horzOverflow="overflow" vert="horz" wrap="square" lIns="55449" tIns="27725" rIns="55449" bIns="27725" numCol="1" spcCol="0" rtlCol="0" fromWordArt="0" anchor="t" anchorCtr="0" forceAA="0" compatLnSpc="1">
            <a:prstTxWarp prst="textNoShape">
              <a:avLst/>
            </a:prstTxWarp>
            <a:spAutoFit/>
          </a:bodyPr>
          <a:lstStyle/>
          <a:p>
            <a:pPr defTabSz="554492"/>
            <a:r>
              <a:rPr lang="en-US" sz="2300" kern="0">
                <a:solidFill>
                  <a:schemeClr val="bg1"/>
                </a:solidFill>
                <a:latin typeface="Montserrat"/>
                <a:cs typeface="Arial"/>
                <a:sym typeface="Arial"/>
              </a:rPr>
              <a:t>Russians presented as victims</a:t>
            </a:r>
            <a:endParaRPr lang="en-US" sz="2300" kern="0">
              <a:solidFill>
                <a:schemeClr val="bg1"/>
              </a:solidFill>
              <a:latin typeface="Montserrat"/>
              <a:cs typeface="Arial"/>
            </a:endParaRPr>
          </a:p>
        </p:txBody>
      </p:sp>
      <p:sp>
        <p:nvSpPr>
          <p:cNvPr id="5" name="TextBox 4">
            <a:extLst>
              <a:ext uri="{FF2B5EF4-FFF2-40B4-BE49-F238E27FC236}">
                <a16:creationId xmlns:a16="http://schemas.microsoft.com/office/drawing/2014/main" id="{0A17CC6C-6A96-73AE-B574-1D162F7AD06E}"/>
              </a:ext>
            </a:extLst>
          </p:cNvPr>
          <p:cNvSpPr txBox="1"/>
          <p:nvPr/>
        </p:nvSpPr>
        <p:spPr>
          <a:xfrm>
            <a:off x="162997" y="1652194"/>
            <a:ext cx="5944322" cy="3749310"/>
          </a:xfrm>
          <a:prstGeom prst="rect">
            <a:avLst/>
          </a:prstGeom>
          <a:noFill/>
        </p:spPr>
        <p:txBody>
          <a:bodyPr rot="0" spcFirstLastPara="0" vertOverflow="overflow" horzOverflow="overflow" vert="horz" wrap="square" lIns="55449" tIns="27725" rIns="55449" bIns="27725" numCol="1" spcCol="0" rtlCol="0" fromWordArt="0" anchor="t" anchorCtr="0" forceAA="0" compatLnSpc="1">
            <a:prstTxWarp prst="textNoShape">
              <a:avLst/>
            </a:prstTxWarp>
            <a:spAutoFit/>
          </a:bodyPr>
          <a:lstStyle/>
          <a:p>
            <a:pPr marL="172720" indent="-172720" defTabSz="554492">
              <a:buClr>
                <a:srgbClr val="000000"/>
              </a:buClr>
              <a:buFont typeface="Arial"/>
              <a:buChar char="•"/>
            </a:pPr>
            <a:r>
              <a:rPr lang="en-US" sz="2000" kern="0">
                <a:solidFill>
                  <a:schemeClr val="bg1"/>
                </a:solidFill>
                <a:latin typeface="Montserrat"/>
                <a:cs typeface="Arial"/>
                <a:sym typeface="Arial"/>
              </a:rPr>
              <a:t>Kremlin propagandists present Western institutions, schools, banks, and healthcare providers as actors that discriminate against Russians. </a:t>
            </a:r>
            <a:endParaRPr lang="en-US" sz="2000" kern="0">
              <a:solidFill>
                <a:schemeClr val="bg1"/>
              </a:solidFill>
              <a:latin typeface="Montserrat"/>
              <a:cs typeface="Arial"/>
            </a:endParaRPr>
          </a:p>
          <a:p>
            <a:pPr marL="172720" indent="-172720" defTabSz="554492">
              <a:buClr>
                <a:srgbClr val="000000"/>
              </a:buClr>
              <a:buFont typeface="Arial"/>
              <a:buChar char="•"/>
            </a:pPr>
            <a:endParaRPr lang="en-US" sz="2000" kern="0">
              <a:solidFill>
                <a:schemeClr val="bg1"/>
              </a:solidFill>
              <a:latin typeface="Montserrat"/>
              <a:cs typeface="Arial"/>
            </a:endParaRPr>
          </a:p>
          <a:p>
            <a:pPr marL="172720" indent="-172720" defTabSz="554492">
              <a:buClr>
                <a:srgbClr val="000000"/>
              </a:buClr>
              <a:buFont typeface="Arial"/>
              <a:buChar char="•"/>
            </a:pPr>
            <a:r>
              <a:rPr lang="en-US" sz="2000" kern="0">
                <a:solidFill>
                  <a:schemeClr val="bg1"/>
                </a:solidFill>
                <a:latin typeface="Montserrat"/>
                <a:cs typeface="Arial"/>
                <a:sym typeface="Arial"/>
              </a:rPr>
              <a:t>After one Italian university cancelled a course on 19th-century Russian novelist Fyodor Dostoevsky (the course was quickly reinstated after backlash), Kremlin media jumped on the idea that Russian culture was being discriminated against in the West.</a:t>
            </a:r>
            <a:endParaRPr lang="en-US" sz="2000" kern="0">
              <a:solidFill>
                <a:schemeClr val="bg1"/>
              </a:solidFill>
              <a:latin typeface="Montserrat"/>
              <a:cs typeface="Arial"/>
            </a:endParaRPr>
          </a:p>
        </p:txBody>
      </p:sp>
      <p:pic>
        <p:nvPicPr>
          <p:cNvPr id="8" name="Picture 3" descr="Graphical user interface, text, application, email&#10;&#10;Description automatically generated">
            <a:extLst>
              <a:ext uri="{FF2B5EF4-FFF2-40B4-BE49-F238E27FC236}">
                <a16:creationId xmlns:a16="http://schemas.microsoft.com/office/drawing/2014/main" id="{845127CA-91ED-6246-854C-9C096CDD8F8A}"/>
              </a:ext>
            </a:extLst>
          </p:cNvPr>
          <p:cNvPicPr>
            <a:picLocks noChangeAspect="1"/>
          </p:cNvPicPr>
          <p:nvPr/>
        </p:nvPicPr>
        <p:blipFill>
          <a:blip r:embed="rId3"/>
          <a:stretch>
            <a:fillRect/>
          </a:stretch>
        </p:blipFill>
        <p:spPr>
          <a:xfrm>
            <a:off x="6325593" y="1207283"/>
            <a:ext cx="5865400" cy="3268261"/>
          </a:xfrm>
          <a:prstGeom prst="rect">
            <a:avLst/>
          </a:prstGeom>
        </p:spPr>
      </p:pic>
      <p:sp>
        <p:nvSpPr>
          <p:cNvPr id="10" name="TextBox 9">
            <a:extLst>
              <a:ext uri="{FF2B5EF4-FFF2-40B4-BE49-F238E27FC236}">
                <a16:creationId xmlns:a16="http://schemas.microsoft.com/office/drawing/2014/main" id="{A9A6D27A-56EA-8B6A-660B-6AB333466C84}"/>
              </a:ext>
            </a:extLst>
          </p:cNvPr>
          <p:cNvSpPr txBox="1"/>
          <p:nvPr/>
        </p:nvSpPr>
        <p:spPr>
          <a:xfrm>
            <a:off x="6902484" y="4581240"/>
            <a:ext cx="5358902" cy="609989"/>
          </a:xfrm>
          <a:prstGeom prst="rect">
            <a:avLst/>
          </a:prstGeom>
          <a:noFill/>
        </p:spPr>
        <p:txBody>
          <a:bodyPr rot="0" spcFirstLastPara="0" vertOverflow="overflow" horzOverflow="overflow" vert="horz" wrap="square" lIns="55449" tIns="27725" rIns="55449" bIns="27725" numCol="1" spcCol="0" rtlCol="0" fromWordArt="0" anchor="t" anchorCtr="0" forceAA="0" compatLnSpc="1">
            <a:prstTxWarp prst="textNoShape">
              <a:avLst/>
            </a:prstTxWarp>
            <a:spAutoFit/>
          </a:bodyPr>
          <a:lstStyle/>
          <a:p>
            <a:pPr defTabSz="554492">
              <a:buClr>
                <a:srgbClr val="000000"/>
              </a:buClr>
            </a:pPr>
            <a:r>
              <a:rPr lang="en-US" kern="0">
                <a:solidFill>
                  <a:schemeClr val="bg1"/>
                </a:solidFill>
                <a:latin typeface="Montserrat"/>
                <a:cs typeface="Arial"/>
                <a:sym typeface="Arial"/>
              </a:rPr>
              <a:t>A fake email claiming a hospital in Munich, Germany, no longer serves Russian patients. </a:t>
            </a:r>
            <a:endParaRPr lang="en-US" kern="0">
              <a:solidFill>
                <a:schemeClr val="bg1"/>
              </a:solidFill>
              <a:latin typeface="Montserrat"/>
              <a:cs typeface="Arial"/>
            </a:endParaRPr>
          </a:p>
        </p:txBody>
      </p:sp>
      <p:sp>
        <p:nvSpPr>
          <p:cNvPr id="19" name="Google Shape;559;g157d7739650_0_82">
            <a:extLst>
              <a:ext uri="{FF2B5EF4-FFF2-40B4-BE49-F238E27FC236}">
                <a16:creationId xmlns:a16="http://schemas.microsoft.com/office/drawing/2014/main" id="{CBE2A6EE-395D-6BD2-8B06-072E5566F0E0}"/>
              </a:ext>
            </a:extLst>
          </p:cNvPr>
          <p:cNvSpPr/>
          <p:nvPr/>
        </p:nvSpPr>
        <p:spPr>
          <a:xfrm>
            <a:off x="427" y="6264609"/>
            <a:ext cx="12191205" cy="748966"/>
          </a:xfrm>
          <a:prstGeom prst="rect">
            <a:avLst/>
          </a:prstGeom>
          <a:solidFill>
            <a:srgbClr val="1E1E1E"/>
          </a:solidFill>
          <a:ln>
            <a:noFill/>
          </a:ln>
        </p:spPr>
        <p:txBody>
          <a:bodyPr spcFirstLastPara="1" wrap="square" lIns="55440" tIns="27713" rIns="55440" bIns="27713" anchor="ctr" anchorCtr="0">
            <a:noAutofit/>
          </a:bodyPr>
          <a:lstStyle/>
          <a:p>
            <a:pPr algn="ctr" defTabSz="554492">
              <a:buClr>
                <a:srgbClr val="000000"/>
              </a:buClr>
              <a:buSzPts val="1800"/>
            </a:pPr>
            <a:endParaRPr sz="1092" kern="0">
              <a:solidFill>
                <a:srgbClr val="262626"/>
              </a:solidFill>
              <a:latin typeface="Arial"/>
              <a:ea typeface="Arial"/>
              <a:cs typeface="Arial"/>
              <a:sym typeface="Arial"/>
            </a:endParaRPr>
          </a:p>
        </p:txBody>
      </p:sp>
      <p:sp>
        <p:nvSpPr>
          <p:cNvPr id="24" name="Google Shape;548;g11b41ce093d_0_147">
            <a:extLst>
              <a:ext uri="{FF2B5EF4-FFF2-40B4-BE49-F238E27FC236}">
                <a16:creationId xmlns:a16="http://schemas.microsoft.com/office/drawing/2014/main" id="{FA9636F5-E1F5-9813-49A7-21BA4317F585}"/>
              </a:ext>
            </a:extLst>
          </p:cNvPr>
          <p:cNvSpPr/>
          <p:nvPr/>
        </p:nvSpPr>
        <p:spPr>
          <a:xfrm>
            <a:off x="305680" y="6405747"/>
            <a:ext cx="11218753" cy="236843"/>
          </a:xfrm>
          <a:prstGeom prst="rect">
            <a:avLst/>
          </a:prstGeom>
          <a:noFill/>
          <a:ln>
            <a:noFill/>
          </a:ln>
        </p:spPr>
        <p:txBody>
          <a:bodyPr spcFirstLastPara="1" wrap="square" lIns="55440" tIns="27713" rIns="55440" bIns="27713" anchor="t" anchorCtr="0">
            <a:noAutofit/>
          </a:bodyPr>
          <a:lstStyle/>
          <a:p>
            <a:pPr defTabSz="554492">
              <a:buClr>
                <a:srgbClr val="000000"/>
              </a:buClr>
              <a:buSzPts val="2400"/>
            </a:pPr>
            <a:r>
              <a:rPr lang="en-US" sz="1450" kern="0">
                <a:solidFill>
                  <a:schemeClr val="bg1"/>
                </a:solidFill>
                <a:latin typeface="Montserrat"/>
                <a:cs typeface="Arial"/>
                <a:sym typeface="Arial"/>
              </a:rPr>
              <a:t>Source:</a:t>
            </a:r>
            <a:r>
              <a:rPr lang="uk-UA" sz="1450" kern="0">
                <a:solidFill>
                  <a:schemeClr val="bg1"/>
                </a:solidFill>
                <a:latin typeface="Montserrat"/>
                <a:cs typeface="Arial"/>
                <a:sym typeface="Arial"/>
              </a:rPr>
              <a:t> </a:t>
            </a:r>
            <a:r>
              <a:rPr lang="lv-LV" sz="1450" kern="0">
                <a:solidFill>
                  <a:schemeClr val="bg1"/>
                </a:solidFill>
                <a:latin typeface="Montserrat"/>
                <a:cs typeface="Calibri"/>
                <a:sym typeface="Arial"/>
              </a:rPr>
              <a:t>https://correctiv.org/faktencheck/2022/03/07/doch-das-klinikum-muenchen-behandelt-russische-patienten/</a:t>
            </a:r>
            <a:endParaRPr lang="en-US" sz="1450" kern="0">
              <a:solidFill>
                <a:schemeClr val="bg1"/>
              </a:solidFill>
              <a:latin typeface="Montserrat"/>
              <a:ea typeface="Arial"/>
              <a:cs typeface="Arial"/>
            </a:endParaRPr>
          </a:p>
        </p:txBody>
      </p:sp>
    </p:spTree>
    <p:extLst>
      <p:ext uri="{BB962C8B-B14F-4D97-AF65-F5344CB8AC3E}">
        <p14:creationId xmlns:p14="http://schemas.microsoft.com/office/powerpoint/2010/main" val="3679781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B342"/>
        </a:solidFill>
        <a:effectLst/>
      </p:bgPr>
    </p:bg>
    <p:spTree>
      <p:nvGrpSpPr>
        <p:cNvPr id="1" name=""/>
        <p:cNvGrpSpPr/>
        <p:nvPr/>
      </p:nvGrpSpPr>
      <p:grpSpPr>
        <a:xfrm>
          <a:off x="0" y="0"/>
          <a:ext cx="0" cy="0"/>
          <a:chOff x="0" y="0"/>
          <a:chExt cx="0" cy="0"/>
        </a:xfrm>
      </p:grpSpPr>
      <p:sp>
        <p:nvSpPr>
          <p:cNvPr id="3" name="Google Shape;109;g11b41ce093d_0_0">
            <a:extLst>
              <a:ext uri="{FF2B5EF4-FFF2-40B4-BE49-F238E27FC236}">
                <a16:creationId xmlns:a16="http://schemas.microsoft.com/office/drawing/2014/main" id="{A719FF95-4A65-B559-E6CB-71B5CE9196C8}"/>
              </a:ext>
            </a:extLst>
          </p:cNvPr>
          <p:cNvSpPr txBox="1"/>
          <p:nvPr/>
        </p:nvSpPr>
        <p:spPr>
          <a:xfrm>
            <a:off x="564596" y="476050"/>
            <a:ext cx="10921551" cy="542850"/>
          </a:xfrm>
          <a:prstGeom prst="rect">
            <a:avLst/>
          </a:prstGeom>
          <a:noFill/>
          <a:ln>
            <a:noFill/>
          </a:ln>
        </p:spPr>
        <p:txBody>
          <a:bodyPr spcFirstLastPara="1" wrap="square" lIns="55440" tIns="55440" rIns="55440" bIns="55440" anchor="t" anchorCtr="0">
            <a:spAutoFit/>
          </a:bodyPr>
          <a:lstStyle/>
          <a:p>
            <a:pPr defTabSz="554492">
              <a:buClr>
                <a:srgbClr val="000000"/>
              </a:buClr>
              <a:buSzPts val="4400"/>
            </a:pPr>
            <a:r>
              <a:rPr lang="en-US" sz="2800" b="1" kern="0">
                <a:solidFill>
                  <a:srgbClr val="000000"/>
                </a:solidFill>
                <a:latin typeface="Montserrat"/>
                <a:cs typeface="Arial"/>
              </a:rPr>
              <a:t>How to fact-check</a:t>
            </a:r>
            <a:r>
              <a:rPr lang="lv-LV" sz="2800" b="1" kern="0">
                <a:solidFill>
                  <a:srgbClr val="000000"/>
                </a:solidFill>
                <a:latin typeface="Montserrat"/>
                <a:cs typeface="Arial"/>
              </a:rPr>
              <a:t> emotional and suspicious claims</a:t>
            </a:r>
            <a:r>
              <a:rPr lang="en-US" sz="2800" b="1" kern="0">
                <a:solidFill>
                  <a:srgbClr val="000000"/>
                </a:solidFill>
                <a:latin typeface="Montserrat"/>
                <a:cs typeface="Arial"/>
              </a:rPr>
              <a:t>?</a:t>
            </a:r>
          </a:p>
        </p:txBody>
      </p:sp>
      <p:sp>
        <p:nvSpPr>
          <p:cNvPr id="5" name="Google Shape;109;g11b41ce093d_0_0">
            <a:extLst>
              <a:ext uri="{FF2B5EF4-FFF2-40B4-BE49-F238E27FC236}">
                <a16:creationId xmlns:a16="http://schemas.microsoft.com/office/drawing/2014/main" id="{3BEE8322-E064-DFB4-2C3A-C4127FB3CA41}"/>
              </a:ext>
            </a:extLst>
          </p:cNvPr>
          <p:cNvSpPr txBox="1"/>
          <p:nvPr/>
        </p:nvSpPr>
        <p:spPr>
          <a:xfrm>
            <a:off x="1727649" y="1342754"/>
            <a:ext cx="10047257" cy="5036388"/>
          </a:xfrm>
          <a:prstGeom prst="rect">
            <a:avLst/>
          </a:prstGeom>
          <a:noFill/>
          <a:ln>
            <a:noFill/>
          </a:ln>
        </p:spPr>
        <p:txBody>
          <a:bodyPr spcFirstLastPara="1" wrap="square" lIns="55440" tIns="55440" rIns="55440" bIns="55440" anchor="t" anchorCtr="0">
            <a:spAutoFit/>
          </a:bodyPr>
          <a:lstStyle/>
          <a:p>
            <a:pPr algn="l"/>
            <a:r>
              <a:rPr lang="en-US" sz="2000" b="1" i="0" dirty="0">
                <a:solidFill>
                  <a:srgbClr val="212529"/>
                </a:solidFill>
                <a:effectLst/>
                <a:latin typeface="Montserrat"/>
              </a:rPr>
              <a:t>Who made the claim? Do they have the expertise and information to know that? </a:t>
            </a:r>
            <a:endParaRPr lang="lv-LV" sz="2000" b="0" i="0" dirty="0">
              <a:solidFill>
                <a:srgbClr val="212529"/>
              </a:solidFill>
              <a:effectLst/>
              <a:latin typeface="Montserrat"/>
            </a:endParaRPr>
          </a:p>
          <a:p>
            <a:pPr algn="l"/>
            <a:r>
              <a:rPr lang="lv-LV" sz="2000" dirty="0">
                <a:solidFill>
                  <a:srgbClr val="212529"/>
                </a:solidFill>
                <a:latin typeface="Montserrat"/>
              </a:rPr>
              <a:t>Google </a:t>
            </a:r>
            <a:r>
              <a:rPr lang="lv-LV" sz="2000" dirty="0" err="1">
                <a:solidFill>
                  <a:srgbClr val="212529"/>
                </a:solidFill>
                <a:latin typeface="Montserrat"/>
              </a:rPr>
              <a:t>the</a:t>
            </a:r>
            <a:r>
              <a:rPr lang="lv-LV" sz="2000" dirty="0">
                <a:solidFill>
                  <a:srgbClr val="212529"/>
                </a:solidFill>
                <a:latin typeface="Montserrat"/>
              </a:rPr>
              <a:t> </a:t>
            </a:r>
            <a:r>
              <a:rPr lang="lv-LV" sz="2000" dirty="0" err="1">
                <a:solidFill>
                  <a:srgbClr val="212529"/>
                </a:solidFill>
                <a:latin typeface="Montserrat"/>
              </a:rPr>
              <a:t>author</a:t>
            </a:r>
            <a:r>
              <a:rPr lang="lv-LV" sz="2000" dirty="0">
                <a:solidFill>
                  <a:srgbClr val="212529"/>
                </a:solidFill>
                <a:latin typeface="Montserrat"/>
              </a:rPr>
              <a:t> </a:t>
            </a:r>
            <a:r>
              <a:rPr lang="lv-LV" sz="2000" dirty="0" err="1">
                <a:solidFill>
                  <a:srgbClr val="212529"/>
                </a:solidFill>
                <a:latin typeface="Montserrat"/>
              </a:rPr>
              <a:t>of</a:t>
            </a:r>
            <a:r>
              <a:rPr lang="lv-LV" sz="2000" dirty="0">
                <a:solidFill>
                  <a:srgbClr val="212529"/>
                </a:solidFill>
                <a:latin typeface="Montserrat"/>
              </a:rPr>
              <a:t> </a:t>
            </a:r>
            <a:r>
              <a:rPr lang="lv-LV" sz="2000" dirty="0" err="1">
                <a:solidFill>
                  <a:srgbClr val="212529"/>
                </a:solidFill>
                <a:latin typeface="Montserrat"/>
              </a:rPr>
              <a:t>the</a:t>
            </a:r>
            <a:r>
              <a:rPr lang="lv-LV" sz="2000" dirty="0">
                <a:solidFill>
                  <a:srgbClr val="212529"/>
                </a:solidFill>
                <a:latin typeface="Montserrat"/>
              </a:rPr>
              <a:t> </a:t>
            </a:r>
            <a:r>
              <a:rPr lang="lv-LV" sz="2000" dirty="0" err="1">
                <a:solidFill>
                  <a:srgbClr val="212529"/>
                </a:solidFill>
                <a:latin typeface="Montserrat"/>
              </a:rPr>
              <a:t>claim</a:t>
            </a:r>
            <a:r>
              <a:rPr lang="lv-LV" sz="2000" dirty="0">
                <a:solidFill>
                  <a:srgbClr val="212529"/>
                </a:solidFill>
                <a:latin typeface="Montserrat"/>
              </a:rPr>
              <a:t>, </a:t>
            </a:r>
            <a:r>
              <a:rPr lang="lv-LV" sz="2000" dirty="0" err="1">
                <a:solidFill>
                  <a:srgbClr val="212529"/>
                </a:solidFill>
                <a:latin typeface="Montserrat"/>
              </a:rPr>
              <a:t>the</a:t>
            </a:r>
            <a:r>
              <a:rPr lang="lv-LV" sz="2000" dirty="0">
                <a:solidFill>
                  <a:srgbClr val="212529"/>
                </a:solidFill>
                <a:latin typeface="Montserrat"/>
              </a:rPr>
              <a:t> </a:t>
            </a:r>
            <a:r>
              <a:rPr lang="lv-LV" sz="2000" dirty="0" err="1">
                <a:solidFill>
                  <a:srgbClr val="212529"/>
                </a:solidFill>
                <a:latin typeface="Montserrat"/>
              </a:rPr>
              <a:t>organization</a:t>
            </a:r>
            <a:r>
              <a:rPr lang="lv-LV" sz="2000" dirty="0">
                <a:solidFill>
                  <a:srgbClr val="212529"/>
                </a:solidFill>
                <a:latin typeface="Montserrat"/>
              </a:rPr>
              <a:t> </a:t>
            </a:r>
            <a:r>
              <a:rPr lang="lv-LV" sz="2000" dirty="0" err="1">
                <a:solidFill>
                  <a:srgbClr val="212529"/>
                </a:solidFill>
                <a:latin typeface="Montserrat"/>
              </a:rPr>
              <a:t>and</a:t>
            </a:r>
            <a:r>
              <a:rPr lang="lv-LV" sz="2000" dirty="0">
                <a:solidFill>
                  <a:srgbClr val="212529"/>
                </a:solidFill>
                <a:latin typeface="Montserrat"/>
              </a:rPr>
              <a:t> </a:t>
            </a:r>
            <a:r>
              <a:rPr lang="lv-LV" sz="2000" dirty="0" err="1">
                <a:solidFill>
                  <a:srgbClr val="212529"/>
                </a:solidFill>
                <a:latin typeface="Montserrat"/>
              </a:rPr>
              <a:t>the</a:t>
            </a:r>
            <a:r>
              <a:rPr lang="lv-LV" sz="2000" dirty="0">
                <a:solidFill>
                  <a:srgbClr val="212529"/>
                </a:solidFill>
                <a:latin typeface="Montserrat"/>
              </a:rPr>
              <a:t> </a:t>
            </a:r>
            <a:r>
              <a:rPr lang="lv-LV" sz="2000" dirty="0" err="1">
                <a:solidFill>
                  <a:srgbClr val="212529"/>
                </a:solidFill>
                <a:latin typeface="Montserrat"/>
              </a:rPr>
              <a:t>media</a:t>
            </a:r>
            <a:r>
              <a:rPr lang="lv-LV" sz="2000" dirty="0">
                <a:solidFill>
                  <a:srgbClr val="212529"/>
                </a:solidFill>
                <a:latin typeface="Montserrat"/>
              </a:rPr>
              <a:t> </a:t>
            </a:r>
            <a:r>
              <a:rPr lang="lv-LV" sz="2000" dirty="0" err="1">
                <a:solidFill>
                  <a:srgbClr val="212529"/>
                </a:solidFill>
                <a:latin typeface="Montserrat"/>
              </a:rPr>
              <a:t>outlet</a:t>
            </a:r>
            <a:r>
              <a:rPr lang="lv-LV" sz="2000" dirty="0">
                <a:solidFill>
                  <a:srgbClr val="212529"/>
                </a:solidFill>
                <a:latin typeface="Montserrat"/>
              </a:rPr>
              <a:t>. </a:t>
            </a:r>
            <a:r>
              <a:rPr lang="lv-LV" sz="2000" dirty="0" err="1">
                <a:solidFill>
                  <a:srgbClr val="212529"/>
                </a:solidFill>
                <a:latin typeface="Montserrat"/>
              </a:rPr>
              <a:t>Who</a:t>
            </a:r>
            <a:r>
              <a:rPr lang="lv-LV" sz="2000" dirty="0">
                <a:solidFill>
                  <a:srgbClr val="212529"/>
                </a:solidFill>
                <a:latin typeface="Montserrat"/>
              </a:rPr>
              <a:t> </a:t>
            </a:r>
            <a:r>
              <a:rPr lang="lv-LV" sz="2000" dirty="0" err="1">
                <a:solidFill>
                  <a:srgbClr val="212529"/>
                </a:solidFill>
                <a:latin typeface="Montserrat"/>
              </a:rPr>
              <a:t>are</a:t>
            </a:r>
            <a:r>
              <a:rPr lang="lv-LV" sz="2000" dirty="0">
                <a:solidFill>
                  <a:srgbClr val="212529"/>
                </a:solidFill>
                <a:latin typeface="Montserrat"/>
              </a:rPr>
              <a:t> </a:t>
            </a:r>
            <a:r>
              <a:rPr lang="lv-LV" sz="2000" dirty="0" err="1">
                <a:solidFill>
                  <a:srgbClr val="212529"/>
                </a:solidFill>
                <a:latin typeface="Montserrat"/>
              </a:rPr>
              <a:t>they</a:t>
            </a:r>
            <a:r>
              <a:rPr lang="lv-LV" sz="2000" dirty="0">
                <a:solidFill>
                  <a:srgbClr val="212529"/>
                </a:solidFill>
                <a:latin typeface="Montserrat"/>
              </a:rPr>
              <a:t>? Do </a:t>
            </a:r>
            <a:r>
              <a:rPr lang="lv-LV" sz="2000" dirty="0" err="1">
                <a:solidFill>
                  <a:srgbClr val="212529"/>
                </a:solidFill>
                <a:latin typeface="Montserrat"/>
              </a:rPr>
              <a:t>they</a:t>
            </a:r>
            <a:r>
              <a:rPr lang="lv-LV" sz="2000" dirty="0">
                <a:solidFill>
                  <a:srgbClr val="212529"/>
                </a:solidFill>
                <a:latin typeface="Montserrat"/>
              </a:rPr>
              <a:t> </a:t>
            </a:r>
            <a:r>
              <a:rPr lang="lv-LV" sz="2000" dirty="0" err="1">
                <a:solidFill>
                  <a:srgbClr val="212529"/>
                </a:solidFill>
                <a:latin typeface="Montserrat"/>
              </a:rPr>
              <a:t>have</a:t>
            </a:r>
            <a:r>
              <a:rPr lang="lv-LV" sz="2000" dirty="0">
                <a:solidFill>
                  <a:srgbClr val="212529"/>
                </a:solidFill>
                <a:latin typeface="Montserrat"/>
              </a:rPr>
              <a:t> a </a:t>
            </a:r>
            <a:r>
              <a:rPr lang="lv-LV" sz="2000" dirty="0" err="1">
                <a:solidFill>
                  <a:srgbClr val="212529"/>
                </a:solidFill>
                <a:latin typeface="Montserrat"/>
              </a:rPr>
              <a:t>good</a:t>
            </a:r>
            <a:r>
              <a:rPr lang="lv-LV" sz="2000" dirty="0">
                <a:solidFill>
                  <a:srgbClr val="212529"/>
                </a:solidFill>
                <a:latin typeface="Montserrat"/>
              </a:rPr>
              <a:t> </a:t>
            </a:r>
            <a:r>
              <a:rPr lang="lv-LV" sz="2000" dirty="0" err="1">
                <a:solidFill>
                  <a:srgbClr val="212529"/>
                </a:solidFill>
                <a:latin typeface="Montserrat"/>
              </a:rPr>
              <a:t>reputation</a:t>
            </a:r>
            <a:r>
              <a:rPr lang="lv-LV" sz="2000" dirty="0">
                <a:solidFill>
                  <a:srgbClr val="212529"/>
                </a:solidFill>
                <a:latin typeface="Montserrat"/>
              </a:rPr>
              <a:t>? Do a </a:t>
            </a:r>
            <a:r>
              <a:rPr lang="lv-LV" sz="2000" dirty="0" err="1">
                <a:solidFill>
                  <a:srgbClr val="212529"/>
                </a:solidFill>
                <a:latin typeface="Montserrat"/>
              </a:rPr>
              <a:t>little</a:t>
            </a:r>
            <a:r>
              <a:rPr lang="lv-LV" sz="2000" dirty="0">
                <a:solidFill>
                  <a:srgbClr val="212529"/>
                </a:solidFill>
                <a:latin typeface="Montserrat"/>
              </a:rPr>
              <a:t> </a:t>
            </a:r>
            <a:r>
              <a:rPr lang="lv-LV" sz="2000" dirty="0" err="1">
                <a:solidFill>
                  <a:srgbClr val="212529"/>
                </a:solidFill>
                <a:latin typeface="Montserrat"/>
              </a:rPr>
              <a:t>investigation</a:t>
            </a:r>
            <a:r>
              <a:rPr lang="lv-LV" sz="2000" dirty="0">
                <a:solidFill>
                  <a:srgbClr val="212529"/>
                </a:solidFill>
                <a:latin typeface="Montserrat"/>
              </a:rPr>
              <a:t> </a:t>
            </a:r>
            <a:r>
              <a:rPr lang="lv-LV" sz="2000" dirty="0" err="1">
                <a:solidFill>
                  <a:srgbClr val="212529"/>
                </a:solidFill>
                <a:latin typeface="Montserrat"/>
              </a:rPr>
              <a:t>on</a:t>
            </a:r>
            <a:r>
              <a:rPr lang="lv-LV" sz="2000" dirty="0">
                <a:solidFill>
                  <a:srgbClr val="212529"/>
                </a:solidFill>
                <a:latin typeface="Montserrat"/>
              </a:rPr>
              <a:t> </a:t>
            </a:r>
            <a:r>
              <a:rPr lang="lv-LV" sz="2000" dirty="0" err="1">
                <a:solidFill>
                  <a:srgbClr val="212529"/>
                </a:solidFill>
                <a:latin typeface="Montserrat"/>
              </a:rPr>
              <a:t>their</a:t>
            </a:r>
            <a:r>
              <a:rPr lang="lv-LV" sz="2000" dirty="0">
                <a:solidFill>
                  <a:srgbClr val="212529"/>
                </a:solidFill>
                <a:latin typeface="Montserrat"/>
              </a:rPr>
              <a:t> </a:t>
            </a:r>
            <a:r>
              <a:rPr lang="lv-LV" sz="2000" dirty="0" err="1">
                <a:solidFill>
                  <a:srgbClr val="212529"/>
                </a:solidFill>
                <a:latin typeface="Montserrat"/>
              </a:rPr>
              <a:t>background</a:t>
            </a:r>
            <a:r>
              <a:rPr lang="lv-LV" sz="2000" dirty="0">
                <a:solidFill>
                  <a:srgbClr val="212529"/>
                </a:solidFill>
                <a:latin typeface="Montserrat"/>
              </a:rPr>
              <a:t>!</a:t>
            </a:r>
          </a:p>
          <a:p>
            <a:pPr algn="l"/>
            <a:r>
              <a:rPr lang="en-US" sz="2000" b="1" i="0" dirty="0">
                <a:solidFill>
                  <a:srgbClr val="212529"/>
                </a:solidFill>
                <a:effectLst/>
                <a:latin typeface="Montserrat"/>
              </a:rPr>
              <a:t>What evidence and sources did they provide to back up their claim? Does the source actually say what they claim it does? </a:t>
            </a:r>
            <a:endParaRPr lang="lv-LV" sz="2000" b="1" i="0" dirty="0">
              <a:solidFill>
                <a:srgbClr val="212529"/>
              </a:solidFill>
              <a:effectLst/>
              <a:latin typeface="Montserrat"/>
            </a:endParaRPr>
          </a:p>
          <a:p>
            <a:pPr algn="l"/>
            <a:r>
              <a:rPr lang="lv-LV" sz="2000" dirty="0" err="1">
                <a:solidFill>
                  <a:srgbClr val="212529"/>
                </a:solidFill>
                <a:latin typeface="Montserrat"/>
              </a:rPr>
              <a:t>If</a:t>
            </a:r>
            <a:r>
              <a:rPr lang="lv-LV" sz="2000" dirty="0">
                <a:solidFill>
                  <a:srgbClr val="212529"/>
                </a:solidFill>
                <a:latin typeface="Montserrat"/>
              </a:rPr>
              <a:t> </a:t>
            </a:r>
            <a:r>
              <a:rPr lang="lv-LV" sz="2000" dirty="0" err="1">
                <a:solidFill>
                  <a:srgbClr val="212529"/>
                </a:solidFill>
                <a:latin typeface="Montserrat"/>
              </a:rPr>
              <a:t>there</a:t>
            </a:r>
            <a:r>
              <a:rPr lang="lv-LV" sz="2000" dirty="0">
                <a:solidFill>
                  <a:srgbClr val="212529"/>
                </a:solidFill>
                <a:latin typeface="Montserrat"/>
              </a:rPr>
              <a:t> </a:t>
            </a:r>
            <a:r>
              <a:rPr lang="lv-LV" sz="2000" dirty="0" err="1">
                <a:solidFill>
                  <a:srgbClr val="212529"/>
                </a:solidFill>
                <a:latin typeface="Montserrat"/>
              </a:rPr>
              <a:t>is</a:t>
            </a:r>
            <a:r>
              <a:rPr lang="lv-LV" sz="2000" dirty="0">
                <a:solidFill>
                  <a:srgbClr val="212529"/>
                </a:solidFill>
                <a:latin typeface="Montserrat"/>
              </a:rPr>
              <a:t> no </a:t>
            </a:r>
            <a:r>
              <a:rPr lang="lv-LV" sz="2000" dirty="0" err="1">
                <a:solidFill>
                  <a:srgbClr val="212529"/>
                </a:solidFill>
                <a:latin typeface="Montserrat"/>
              </a:rPr>
              <a:t>source</a:t>
            </a:r>
            <a:r>
              <a:rPr lang="lv-LV" sz="2000" dirty="0">
                <a:solidFill>
                  <a:srgbClr val="212529"/>
                </a:solidFill>
                <a:latin typeface="Montserrat"/>
              </a:rPr>
              <a:t> </a:t>
            </a:r>
            <a:r>
              <a:rPr lang="lv-LV" sz="2000" dirty="0" err="1">
                <a:solidFill>
                  <a:srgbClr val="212529"/>
                </a:solidFill>
                <a:latin typeface="Montserrat"/>
              </a:rPr>
              <a:t>for</a:t>
            </a:r>
            <a:r>
              <a:rPr lang="lv-LV" sz="2000" dirty="0">
                <a:solidFill>
                  <a:srgbClr val="212529"/>
                </a:solidFill>
                <a:latin typeface="Montserrat"/>
              </a:rPr>
              <a:t> </a:t>
            </a:r>
            <a:r>
              <a:rPr lang="lv-LV" sz="2000" dirty="0" err="1">
                <a:solidFill>
                  <a:srgbClr val="212529"/>
                </a:solidFill>
                <a:latin typeface="Montserrat"/>
              </a:rPr>
              <a:t>the</a:t>
            </a:r>
            <a:r>
              <a:rPr lang="lv-LV" sz="2000" dirty="0">
                <a:solidFill>
                  <a:srgbClr val="212529"/>
                </a:solidFill>
                <a:latin typeface="Montserrat"/>
              </a:rPr>
              <a:t> </a:t>
            </a:r>
            <a:r>
              <a:rPr lang="lv-LV" sz="2000" dirty="0" err="1">
                <a:solidFill>
                  <a:srgbClr val="212529"/>
                </a:solidFill>
                <a:latin typeface="Montserrat"/>
              </a:rPr>
              <a:t>claims</a:t>
            </a:r>
            <a:r>
              <a:rPr lang="lv-LV" sz="2000" dirty="0">
                <a:solidFill>
                  <a:srgbClr val="212529"/>
                </a:solidFill>
                <a:latin typeface="Montserrat"/>
              </a:rPr>
              <a:t>, it </a:t>
            </a:r>
            <a:r>
              <a:rPr lang="lv-LV" sz="2000" dirty="0" err="1">
                <a:solidFill>
                  <a:srgbClr val="212529"/>
                </a:solidFill>
                <a:latin typeface="Montserrat"/>
              </a:rPr>
              <a:t>is</a:t>
            </a:r>
            <a:r>
              <a:rPr lang="lv-LV" sz="2000" dirty="0">
                <a:solidFill>
                  <a:srgbClr val="212529"/>
                </a:solidFill>
                <a:latin typeface="Montserrat"/>
              </a:rPr>
              <a:t> a </a:t>
            </a:r>
            <a:r>
              <a:rPr lang="lv-LV" sz="2000" dirty="0" err="1">
                <a:solidFill>
                  <a:srgbClr val="212529"/>
                </a:solidFill>
                <a:latin typeface="Montserrat"/>
              </a:rPr>
              <a:t>red</a:t>
            </a:r>
            <a:r>
              <a:rPr lang="lv-LV" sz="2000" dirty="0">
                <a:solidFill>
                  <a:srgbClr val="212529"/>
                </a:solidFill>
                <a:latin typeface="Montserrat"/>
              </a:rPr>
              <a:t> </a:t>
            </a:r>
            <a:r>
              <a:rPr lang="lv-LV" sz="2000" dirty="0" err="1">
                <a:solidFill>
                  <a:srgbClr val="212529"/>
                </a:solidFill>
                <a:latin typeface="Montserrat"/>
              </a:rPr>
              <a:t>flag</a:t>
            </a:r>
            <a:r>
              <a:rPr lang="lv-LV" sz="2000" dirty="0">
                <a:solidFill>
                  <a:srgbClr val="212529"/>
                </a:solidFill>
                <a:latin typeface="Montserrat"/>
              </a:rPr>
              <a:t>! </a:t>
            </a:r>
            <a:r>
              <a:rPr lang="lv-LV" sz="2000" dirty="0" err="1">
                <a:solidFill>
                  <a:srgbClr val="212529"/>
                </a:solidFill>
                <a:latin typeface="Montserrat"/>
              </a:rPr>
              <a:t>If</a:t>
            </a:r>
            <a:r>
              <a:rPr lang="lv-LV" sz="2000" dirty="0">
                <a:solidFill>
                  <a:srgbClr val="212529"/>
                </a:solidFill>
                <a:latin typeface="Montserrat"/>
              </a:rPr>
              <a:t> </a:t>
            </a:r>
            <a:r>
              <a:rPr lang="lv-LV" sz="2000" dirty="0" err="1">
                <a:solidFill>
                  <a:srgbClr val="212529"/>
                </a:solidFill>
                <a:latin typeface="Montserrat"/>
              </a:rPr>
              <a:t>the</a:t>
            </a:r>
            <a:r>
              <a:rPr lang="lv-LV" sz="2000" dirty="0">
                <a:solidFill>
                  <a:srgbClr val="212529"/>
                </a:solidFill>
                <a:latin typeface="Montserrat"/>
              </a:rPr>
              <a:t> </a:t>
            </a:r>
            <a:r>
              <a:rPr lang="lv-LV" sz="2000" dirty="0" err="1">
                <a:solidFill>
                  <a:srgbClr val="212529"/>
                </a:solidFill>
                <a:latin typeface="Montserrat"/>
              </a:rPr>
              <a:t>source</a:t>
            </a:r>
            <a:r>
              <a:rPr lang="lv-LV" sz="2000" dirty="0">
                <a:solidFill>
                  <a:srgbClr val="212529"/>
                </a:solidFill>
                <a:latin typeface="Montserrat"/>
              </a:rPr>
              <a:t> </a:t>
            </a:r>
            <a:r>
              <a:rPr lang="lv-LV" sz="2000" dirty="0" err="1">
                <a:solidFill>
                  <a:srgbClr val="212529"/>
                </a:solidFill>
                <a:latin typeface="Montserrat"/>
              </a:rPr>
              <a:t>is</a:t>
            </a:r>
            <a:r>
              <a:rPr lang="lv-LV" sz="2000" dirty="0">
                <a:solidFill>
                  <a:srgbClr val="212529"/>
                </a:solidFill>
                <a:latin typeface="Montserrat"/>
              </a:rPr>
              <a:t> </a:t>
            </a:r>
            <a:r>
              <a:rPr lang="lv-LV" sz="2000" dirty="0" err="1">
                <a:solidFill>
                  <a:srgbClr val="212529"/>
                </a:solidFill>
                <a:latin typeface="Montserrat"/>
              </a:rPr>
              <a:t>indicated</a:t>
            </a:r>
            <a:r>
              <a:rPr lang="lv-LV" sz="2000" dirty="0">
                <a:solidFill>
                  <a:srgbClr val="212529"/>
                </a:solidFill>
                <a:latin typeface="Montserrat"/>
              </a:rPr>
              <a:t>, </a:t>
            </a:r>
            <a:r>
              <a:rPr lang="lv-LV" sz="2000" dirty="0" err="1">
                <a:solidFill>
                  <a:srgbClr val="212529"/>
                </a:solidFill>
                <a:latin typeface="Montserrat"/>
              </a:rPr>
              <a:t>check</a:t>
            </a:r>
            <a:r>
              <a:rPr lang="lv-LV" sz="2000" dirty="0">
                <a:solidFill>
                  <a:srgbClr val="212529"/>
                </a:solidFill>
                <a:latin typeface="Montserrat"/>
              </a:rPr>
              <a:t> it </a:t>
            </a:r>
            <a:r>
              <a:rPr lang="lv-LV" sz="2000" dirty="0" err="1">
                <a:solidFill>
                  <a:srgbClr val="212529"/>
                </a:solidFill>
                <a:latin typeface="Montserrat"/>
              </a:rPr>
              <a:t>too</a:t>
            </a:r>
            <a:r>
              <a:rPr lang="lv-LV" sz="2000" dirty="0">
                <a:solidFill>
                  <a:srgbClr val="212529"/>
                </a:solidFill>
                <a:latin typeface="Montserrat"/>
              </a:rPr>
              <a:t>.</a:t>
            </a:r>
            <a:endParaRPr lang="en-US" sz="2000" b="0" i="0" dirty="0">
              <a:solidFill>
                <a:srgbClr val="212529"/>
              </a:solidFill>
              <a:effectLst/>
              <a:latin typeface="Montserrat"/>
            </a:endParaRPr>
          </a:p>
          <a:p>
            <a:pPr algn="l"/>
            <a:r>
              <a:rPr lang="en-US" sz="2000" b="1" i="0" dirty="0">
                <a:solidFill>
                  <a:srgbClr val="212529"/>
                </a:solidFill>
                <a:effectLst/>
                <a:latin typeface="Montserrat"/>
              </a:rPr>
              <a:t>What are other sources saying?  </a:t>
            </a:r>
            <a:endParaRPr lang="lv-LV" sz="2000" b="1" i="0" dirty="0">
              <a:solidFill>
                <a:srgbClr val="212529"/>
              </a:solidFill>
              <a:effectLst/>
              <a:latin typeface="Montserrat"/>
            </a:endParaRPr>
          </a:p>
          <a:p>
            <a:pPr algn="l"/>
            <a:r>
              <a:rPr lang="lv-LV" sz="2000" dirty="0">
                <a:solidFill>
                  <a:srgbClr val="212529"/>
                </a:solidFill>
                <a:latin typeface="Montserrat"/>
              </a:rPr>
              <a:t>Google </a:t>
            </a:r>
            <a:r>
              <a:rPr lang="lv-LV" sz="2000" dirty="0" err="1">
                <a:solidFill>
                  <a:srgbClr val="212529"/>
                </a:solidFill>
                <a:latin typeface="Montserrat"/>
              </a:rPr>
              <a:t>keywords</a:t>
            </a:r>
            <a:r>
              <a:rPr lang="lv-LV" sz="2000" dirty="0">
                <a:solidFill>
                  <a:srgbClr val="212529"/>
                </a:solidFill>
                <a:latin typeface="Montserrat"/>
              </a:rPr>
              <a:t> </a:t>
            </a:r>
            <a:r>
              <a:rPr lang="lv-LV" sz="2000" dirty="0" err="1">
                <a:solidFill>
                  <a:srgbClr val="212529"/>
                </a:solidFill>
                <a:latin typeface="Montserrat"/>
              </a:rPr>
              <a:t>related</a:t>
            </a:r>
            <a:r>
              <a:rPr lang="lv-LV" sz="2000" dirty="0">
                <a:solidFill>
                  <a:srgbClr val="212529"/>
                </a:solidFill>
                <a:latin typeface="Montserrat"/>
              </a:rPr>
              <a:t> to </a:t>
            </a:r>
            <a:r>
              <a:rPr lang="lv-LV" sz="2000" dirty="0" err="1">
                <a:solidFill>
                  <a:srgbClr val="212529"/>
                </a:solidFill>
                <a:latin typeface="Montserrat"/>
              </a:rPr>
              <a:t>the</a:t>
            </a:r>
            <a:r>
              <a:rPr lang="lv-LV" sz="2000" dirty="0">
                <a:solidFill>
                  <a:srgbClr val="212529"/>
                </a:solidFill>
                <a:latin typeface="Montserrat"/>
              </a:rPr>
              <a:t> </a:t>
            </a:r>
            <a:r>
              <a:rPr lang="lv-LV" sz="2000" dirty="0" err="1">
                <a:solidFill>
                  <a:srgbClr val="212529"/>
                </a:solidFill>
                <a:latin typeface="Montserrat"/>
              </a:rPr>
              <a:t>claim</a:t>
            </a:r>
            <a:r>
              <a:rPr lang="lv-LV" sz="2000" dirty="0">
                <a:solidFill>
                  <a:srgbClr val="212529"/>
                </a:solidFill>
                <a:latin typeface="Montserrat"/>
              </a:rPr>
              <a:t>. </a:t>
            </a:r>
            <a:r>
              <a:rPr lang="lv-LV" sz="2000" dirty="0" err="1">
                <a:solidFill>
                  <a:srgbClr val="212529"/>
                </a:solidFill>
                <a:latin typeface="Montserrat"/>
              </a:rPr>
              <a:t>Are</a:t>
            </a:r>
            <a:r>
              <a:rPr lang="lv-LV" sz="2000" dirty="0">
                <a:solidFill>
                  <a:srgbClr val="212529"/>
                </a:solidFill>
                <a:latin typeface="Montserrat"/>
              </a:rPr>
              <a:t> </a:t>
            </a:r>
            <a:r>
              <a:rPr lang="lv-LV" sz="2000" dirty="0" err="1">
                <a:solidFill>
                  <a:srgbClr val="212529"/>
                </a:solidFill>
                <a:latin typeface="Montserrat"/>
              </a:rPr>
              <a:t>there</a:t>
            </a:r>
            <a:r>
              <a:rPr lang="lv-LV" sz="2000" dirty="0">
                <a:solidFill>
                  <a:srgbClr val="212529"/>
                </a:solidFill>
                <a:latin typeface="Montserrat"/>
              </a:rPr>
              <a:t> </a:t>
            </a:r>
            <a:r>
              <a:rPr lang="lv-LV" sz="2000" dirty="0" err="1">
                <a:solidFill>
                  <a:srgbClr val="212529"/>
                </a:solidFill>
                <a:latin typeface="Montserrat"/>
              </a:rPr>
              <a:t>reliable</a:t>
            </a:r>
            <a:r>
              <a:rPr lang="lv-LV" sz="2000" dirty="0">
                <a:solidFill>
                  <a:srgbClr val="212529"/>
                </a:solidFill>
                <a:latin typeface="Montserrat"/>
              </a:rPr>
              <a:t> </a:t>
            </a:r>
            <a:r>
              <a:rPr lang="lv-LV" sz="2000" dirty="0" err="1">
                <a:solidFill>
                  <a:srgbClr val="212529"/>
                </a:solidFill>
                <a:latin typeface="Montserrat"/>
              </a:rPr>
              <a:t>sources</a:t>
            </a:r>
            <a:r>
              <a:rPr lang="lv-LV" sz="2000" dirty="0">
                <a:solidFill>
                  <a:srgbClr val="212529"/>
                </a:solidFill>
                <a:latin typeface="Montserrat"/>
              </a:rPr>
              <a:t> </a:t>
            </a:r>
            <a:r>
              <a:rPr lang="lv-LV" sz="2000" dirty="0" err="1">
                <a:solidFill>
                  <a:srgbClr val="212529"/>
                </a:solidFill>
                <a:latin typeface="Montserrat"/>
              </a:rPr>
              <a:t>of</a:t>
            </a:r>
            <a:r>
              <a:rPr lang="lv-LV" sz="2000" dirty="0">
                <a:solidFill>
                  <a:srgbClr val="212529"/>
                </a:solidFill>
                <a:latin typeface="Montserrat"/>
              </a:rPr>
              <a:t> </a:t>
            </a:r>
            <a:r>
              <a:rPr lang="lv-LV" sz="2000" dirty="0" err="1">
                <a:solidFill>
                  <a:srgbClr val="212529"/>
                </a:solidFill>
                <a:latin typeface="Montserrat"/>
              </a:rPr>
              <a:t>information</a:t>
            </a:r>
            <a:r>
              <a:rPr lang="lv-LV" sz="2000" dirty="0">
                <a:solidFill>
                  <a:srgbClr val="212529"/>
                </a:solidFill>
                <a:latin typeface="Montserrat"/>
              </a:rPr>
              <a:t> </a:t>
            </a:r>
            <a:r>
              <a:rPr lang="lv-LV" sz="2000" dirty="0" err="1">
                <a:solidFill>
                  <a:srgbClr val="212529"/>
                </a:solidFill>
                <a:latin typeface="Montserrat"/>
              </a:rPr>
              <a:t>saying</a:t>
            </a:r>
            <a:r>
              <a:rPr lang="lv-LV" sz="2000" dirty="0">
                <a:solidFill>
                  <a:srgbClr val="212529"/>
                </a:solidFill>
                <a:latin typeface="Montserrat"/>
              </a:rPr>
              <a:t> </a:t>
            </a:r>
            <a:r>
              <a:rPr lang="lv-LV" sz="2000" dirty="0" err="1">
                <a:solidFill>
                  <a:srgbClr val="212529"/>
                </a:solidFill>
                <a:latin typeface="Montserrat"/>
              </a:rPr>
              <a:t>the</a:t>
            </a:r>
            <a:r>
              <a:rPr lang="lv-LV" sz="2000" dirty="0">
                <a:solidFill>
                  <a:srgbClr val="212529"/>
                </a:solidFill>
                <a:latin typeface="Montserrat"/>
              </a:rPr>
              <a:t> </a:t>
            </a:r>
            <a:r>
              <a:rPr lang="lv-LV" sz="2000" dirty="0" err="1">
                <a:solidFill>
                  <a:srgbClr val="212529"/>
                </a:solidFill>
                <a:latin typeface="Montserrat"/>
              </a:rPr>
              <a:t>same</a:t>
            </a:r>
            <a:r>
              <a:rPr lang="lv-LV" sz="2000" dirty="0">
                <a:solidFill>
                  <a:srgbClr val="212529"/>
                </a:solidFill>
                <a:latin typeface="Montserrat"/>
              </a:rPr>
              <a:t> </a:t>
            </a:r>
            <a:r>
              <a:rPr lang="lv-LV" sz="2000" dirty="0" err="1">
                <a:solidFill>
                  <a:srgbClr val="212529"/>
                </a:solidFill>
                <a:latin typeface="Montserrat"/>
              </a:rPr>
              <a:t>thing</a:t>
            </a:r>
            <a:r>
              <a:rPr lang="lv-LV" sz="2000" dirty="0">
                <a:solidFill>
                  <a:srgbClr val="212529"/>
                </a:solidFill>
                <a:latin typeface="Montserrat"/>
              </a:rPr>
              <a:t>?</a:t>
            </a:r>
          </a:p>
          <a:p>
            <a:pPr algn="l"/>
            <a:endParaRPr lang="lv-LV" sz="2000" b="0" i="0">
              <a:solidFill>
                <a:srgbClr val="212529"/>
              </a:solidFill>
              <a:effectLst/>
              <a:latin typeface="Montserrat" panose="00000500000000000000" pitchFamily="2" charset="0"/>
            </a:endParaRPr>
          </a:p>
          <a:p>
            <a:endParaRPr lang="lv-LV" sz="2000" dirty="0">
              <a:solidFill>
                <a:srgbClr val="212529"/>
              </a:solidFill>
              <a:latin typeface="Montserrat"/>
            </a:endParaRPr>
          </a:p>
          <a:p>
            <a:pPr algn="l"/>
            <a:r>
              <a:rPr lang="lv-LV" sz="2000" dirty="0">
                <a:solidFill>
                  <a:srgbClr val="212529"/>
                </a:solidFill>
                <a:latin typeface="Montserrat"/>
              </a:rPr>
              <a:t>Do </a:t>
            </a:r>
            <a:r>
              <a:rPr lang="lv-LV" sz="2000" dirty="0" err="1">
                <a:solidFill>
                  <a:srgbClr val="212529"/>
                </a:solidFill>
                <a:latin typeface="Montserrat"/>
              </a:rPr>
              <a:t>you</a:t>
            </a:r>
            <a:r>
              <a:rPr lang="lv-LV" sz="2000" dirty="0">
                <a:solidFill>
                  <a:srgbClr val="212529"/>
                </a:solidFill>
                <a:latin typeface="Montserrat"/>
              </a:rPr>
              <a:t> </a:t>
            </a:r>
            <a:r>
              <a:rPr lang="lv-LV" sz="2000" dirty="0" err="1">
                <a:solidFill>
                  <a:srgbClr val="212529"/>
                </a:solidFill>
                <a:latin typeface="Montserrat"/>
              </a:rPr>
              <a:t>know</a:t>
            </a:r>
            <a:r>
              <a:rPr lang="lv-LV" sz="2000" dirty="0">
                <a:solidFill>
                  <a:srgbClr val="212529"/>
                </a:solidFill>
                <a:latin typeface="Montserrat"/>
              </a:rPr>
              <a:t> </a:t>
            </a:r>
            <a:r>
              <a:rPr lang="lv-LV" sz="2000" dirty="0" err="1">
                <a:solidFill>
                  <a:srgbClr val="212529"/>
                </a:solidFill>
                <a:latin typeface="Montserrat"/>
              </a:rPr>
              <a:t>about</a:t>
            </a:r>
            <a:r>
              <a:rPr lang="lv-LV" sz="2000" dirty="0">
                <a:solidFill>
                  <a:srgbClr val="212529"/>
                </a:solidFill>
                <a:latin typeface="Montserrat"/>
              </a:rPr>
              <a:t> </a:t>
            </a:r>
            <a:r>
              <a:rPr lang="lv-LV" sz="2000" dirty="0" err="1">
                <a:solidFill>
                  <a:srgbClr val="212529"/>
                </a:solidFill>
                <a:latin typeface="Montserrat"/>
              </a:rPr>
              <a:t>some</a:t>
            </a:r>
            <a:r>
              <a:rPr lang="lv-LV" sz="2000" dirty="0">
                <a:solidFill>
                  <a:srgbClr val="212529"/>
                </a:solidFill>
                <a:latin typeface="Montserrat"/>
              </a:rPr>
              <a:t> </a:t>
            </a:r>
            <a:r>
              <a:rPr lang="lv-LV" sz="2000" dirty="0" err="1">
                <a:solidFill>
                  <a:srgbClr val="212529"/>
                </a:solidFill>
                <a:latin typeface="Montserrat"/>
              </a:rPr>
              <a:t>other</a:t>
            </a:r>
            <a:r>
              <a:rPr lang="lv-LV" sz="2000" dirty="0">
                <a:solidFill>
                  <a:srgbClr val="212529"/>
                </a:solidFill>
                <a:latin typeface="Montserrat"/>
              </a:rPr>
              <a:t> </a:t>
            </a:r>
            <a:r>
              <a:rPr lang="lv-LV" sz="2000" dirty="0" err="1">
                <a:solidFill>
                  <a:srgbClr val="212529"/>
                </a:solidFill>
                <a:latin typeface="Montserrat"/>
              </a:rPr>
              <a:t>information</a:t>
            </a:r>
            <a:r>
              <a:rPr lang="lv-LV" sz="2000" dirty="0">
                <a:solidFill>
                  <a:srgbClr val="212529"/>
                </a:solidFill>
                <a:latin typeface="Montserrat"/>
              </a:rPr>
              <a:t> </a:t>
            </a:r>
            <a:r>
              <a:rPr lang="lv-LV" sz="2000" dirty="0" err="1">
                <a:solidFill>
                  <a:srgbClr val="212529"/>
                </a:solidFill>
                <a:latin typeface="Montserrat"/>
              </a:rPr>
              <a:t>verification</a:t>
            </a:r>
            <a:r>
              <a:rPr lang="lv-LV" sz="2000" dirty="0">
                <a:solidFill>
                  <a:srgbClr val="212529"/>
                </a:solidFill>
                <a:latin typeface="Montserrat"/>
              </a:rPr>
              <a:t> </a:t>
            </a:r>
            <a:r>
              <a:rPr lang="lv-LV" sz="2000" dirty="0" err="1">
                <a:solidFill>
                  <a:srgbClr val="212529"/>
                </a:solidFill>
                <a:latin typeface="Montserrat"/>
              </a:rPr>
              <a:t>tricks</a:t>
            </a:r>
            <a:r>
              <a:rPr lang="lv-LV" sz="2000" dirty="0">
                <a:solidFill>
                  <a:srgbClr val="212529"/>
                </a:solidFill>
                <a:latin typeface="Montserrat"/>
              </a:rPr>
              <a:t> </a:t>
            </a:r>
            <a:r>
              <a:rPr lang="lv-LV" sz="2000" dirty="0" err="1">
                <a:solidFill>
                  <a:srgbClr val="212529"/>
                </a:solidFill>
                <a:latin typeface="Montserrat"/>
              </a:rPr>
              <a:t>you</a:t>
            </a:r>
            <a:r>
              <a:rPr lang="lv-LV" sz="2000" dirty="0">
                <a:solidFill>
                  <a:srgbClr val="212529"/>
                </a:solidFill>
                <a:latin typeface="Montserrat"/>
              </a:rPr>
              <a:t> </a:t>
            </a:r>
            <a:r>
              <a:rPr lang="lv-LV" sz="2000" dirty="0" err="1">
                <a:solidFill>
                  <a:srgbClr val="212529"/>
                </a:solidFill>
                <a:latin typeface="Montserrat"/>
              </a:rPr>
              <a:t>would</a:t>
            </a:r>
            <a:r>
              <a:rPr lang="lv-LV" sz="2000" dirty="0">
                <a:solidFill>
                  <a:srgbClr val="212529"/>
                </a:solidFill>
                <a:latin typeface="Montserrat"/>
              </a:rPr>
              <a:t> </a:t>
            </a:r>
            <a:r>
              <a:rPr lang="lv-LV" sz="2000" dirty="0" err="1">
                <a:solidFill>
                  <a:srgbClr val="212529"/>
                </a:solidFill>
                <a:latin typeface="Montserrat"/>
              </a:rPr>
              <a:t>like</a:t>
            </a:r>
            <a:r>
              <a:rPr lang="lv-LV" sz="2000" dirty="0">
                <a:solidFill>
                  <a:srgbClr val="212529"/>
                </a:solidFill>
                <a:latin typeface="Montserrat"/>
              </a:rPr>
              <a:t> to </a:t>
            </a:r>
            <a:r>
              <a:rPr lang="lv-LV" sz="2000" dirty="0" err="1">
                <a:solidFill>
                  <a:srgbClr val="212529"/>
                </a:solidFill>
                <a:latin typeface="Montserrat"/>
              </a:rPr>
              <a:t>share</a:t>
            </a:r>
            <a:r>
              <a:rPr lang="lv-LV" sz="2000" dirty="0">
                <a:solidFill>
                  <a:srgbClr val="212529"/>
                </a:solidFill>
                <a:latin typeface="Montserrat"/>
              </a:rPr>
              <a:t> </a:t>
            </a:r>
            <a:r>
              <a:rPr lang="lv-LV" sz="2000" dirty="0" err="1">
                <a:solidFill>
                  <a:srgbClr val="212529"/>
                </a:solidFill>
                <a:latin typeface="Montserrat"/>
              </a:rPr>
              <a:t>with</a:t>
            </a:r>
            <a:r>
              <a:rPr lang="lv-LV" sz="2000" dirty="0">
                <a:solidFill>
                  <a:srgbClr val="212529"/>
                </a:solidFill>
                <a:latin typeface="Montserrat"/>
              </a:rPr>
              <a:t> </a:t>
            </a:r>
            <a:r>
              <a:rPr lang="lv-LV" sz="2000" dirty="0" err="1">
                <a:solidFill>
                  <a:srgbClr val="212529"/>
                </a:solidFill>
                <a:latin typeface="Montserrat"/>
              </a:rPr>
              <a:t>others</a:t>
            </a:r>
            <a:r>
              <a:rPr lang="lv-LV" sz="2000" dirty="0">
                <a:solidFill>
                  <a:srgbClr val="212529"/>
                </a:solidFill>
                <a:latin typeface="Montserrat"/>
              </a:rPr>
              <a:t>?</a:t>
            </a:r>
            <a:endParaRPr lang="en-US" sz="2000" b="0" i="0" dirty="0">
              <a:solidFill>
                <a:srgbClr val="212529"/>
              </a:solidFill>
              <a:effectLst/>
              <a:latin typeface="Montserrat"/>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99814B21-C453-DD3D-3584-B4F5C8ECF7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42" y="1342754"/>
            <a:ext cx="1240024" cy="1240024"/>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9CCF836C-FD0E-227B-7CCD-917CB98C4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345" y="2800195"/>
            <a:ext cx="975329" cy="975329"/>
          </a:xfrm>
          <a:prstGeom prst="rect">
            <a:avLst/>
          </a:prstGeom>
        </p:spPr>
      </p:pic>
      <p:pic>
        <p:nvPicPr>
          <p:cNvPr id="9" name="Picture 8" descr="A black and white image of a magnifying glass and a document&#10;&#10;Description automatically generated">
            <a:extLst>
              <a:ext uri="{FF2B5EF4-FFF2-40B4-BE49-F238E27FC236}">
                <a16:creationId xmlns:a16="http://schemas.microsoft.com/office/drawing/2014/main" id="{386E7AC8-AD05-0DC3-BAB3-BD32413CB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596" y="4084640"/>
            <a:ext cx="1018900" cy="1018900"/>
          </a:xfrm>
          <a:prstGeom prst="rect">
            <a:avLst/>
          </a:prstGeom>
        </p:spPr>
      </p:pic>
    </p:spTree>
    <p:extLst>
      <p:ext uri="{BB962C8B-B14F-4D97-AF65-F5344CB8AC3E}">
        <p14:creationId xmlns:p14="http://schemas.microsoft.com/office/powerpoint/2010/main" val="3016591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B342"/>
        </a:solidFill>
        <a:effectLst/>
      </p:bgPr>
    </p:bg>
    <p:spTree>
      <p:nvGrpSpPr>
        <p:cNvPr id="1" name=""/>
        <p:cNvGrpSpPr/>
        <p:nvPr/>
      </p:nvGrpSpPr>
      <p:grpSpPr>
        <a:xfrm>
          <a:off x="0" y="0"/>
          <a:ext cx="0" cy="0"/>
          <a:chOff x="0" y="0"/>
          <a:chExt cx="0" cy="0"/>
        </a:xfrm>
      </p:grpSpPr>
      <p:sp>
        <p:nvSpPr>
          <p:cNvPr id="3" name="Google Shape;109;g11b41ce093d_0_0">
            <a:extLst>
              <a:ext uri="{FF2B5EF4-FFF2-40B4-BE49-F238E27FC236}">
                <a16:creationId xmlns:a16="http://schemas.microsoft.com/office/drawing/2014/main" id="{A719FF95-4A65-B559-E6CB-71B5CE9196C8}"/>
              </a:ext>
            </a:extLst>
          </p:cNvPr>
          <p:cNvSpPr txBox="1"/>
          <p:nvPr/>
        </p:nvSpPr>
        <p:spPr>
          <a:xfrm>
            <a:off x="564596" y="476050"/>
            <a:ext cx="9301299" cy="542850"/>
          </a:xfrm>
          <a:prstGeom prst="rect">
            <a:avLst/>
          </a:prstGeom>
          <a:noFill/>
          <a:ln>
            <a:noFill/>
          </a:ln>
        </p:spPr>
        <p:txBody>
          <a:bodyPr spcFirstLastPara="1" wrap="square" lIns="55440" tIns="55440" rIns="55440" bIns="55440" anchor="t" anchorCtr="0">
            <a:spAutoFit/>
          </a:bodyPr>
          <a:lstStyle/>
          <a:p>
            <a:pPr defTabSz="554492">
              <a:buClr>
                <a:srgbClr val="000000"/>
              </a:buClr>
              <a:buSzPts val="4400"/>
            </a:pPr>
            <a:r>
              <a:rPr lang="en-US" sz="2800" b="1" kern="0">
                <a:solidFill>
                  <a:srgbClr val="000000"/>
                </a:solidFill>
                <a:latin typeface="Montserrat"/>
                <a:cs typeface="Arial"/>
              </a:rPr>
              <a:t>How to fact-check?</a:t>
            </a:r>
            <a:r>
              <a:rPr lang="lv-LV" sz="2800" b="1" kern="0">
                <a:solidFill>
                  <a:srgbClr val="000000"/>
                </a:solidFill>
                <a:latin typeface="Montserrat"/>
                <a:cs typeface="Arial"/>
              </a:rPr>
              <a:t> Exercise</a:t>
            </a:r>
            <a:endParaRPr lang="en-US" sz="2800" b="1" kern="0">
              <a:solidFill>
                <a:srgbClr val="000000"/>
              </a:solidFill>
              <a:latin typeface="Montserrat"/>
              <a:cs typeface="Arial"/>
            </a:endParaRPr>
          </a:p>
        </p:txBody>
      </p:sp>
      <p:sp>
        <p:nvSpPr>
          <p:cNvPr id="5" name="Google Shape;109;g11b41ce093d_0_0">
            <a:extLst>
              <a:ext uri="{FF2B5EF4-FFF2-40B4-BE49-F238E27FC236}">
                <a16:creationId xmlns:a16="http://schemas.microsoft.com/office/drawing/2014/main" id="{3BEE8322-E064-DFB4-2C3A-C4127FB3CA41}"/>
              </a:ext>
            </a:extLst>
          </p:cNvPr>
          <p:cNvSpPr txBox="1"/>
          <p:nvPr/>
        </p:nvSpPr>
        <p:spPr>
          <a:xfrm>
            <a:off x="8659049" y="1676242"/>
            <a:ext cx="3071515" cy="4113058"/>
          </a:xfrm>
          <a:prstGeom prst="rect">
            <a:avLst/>
          </a:prstGeom>
          <a:noFill/>
          <a:ln>
            <a:noFill/>
          </a:ln>
        </p:spPr>
        <p:txBody>
          <a:bodyPr spcFirstLastPara="1" wrap="square" lIns="55440" tIns="55440" rIns="55440" bIns="55440" anchor="t" anchorCtr="0">
            <a:spAutoFit/>
          </a:bodyPr>
          <a:lstStyle/>
          <a:p>
            <a:r>
              <a:rPr lang="en-US" sz="2000">
                <a:solidFill>
                  <a:srgbClr val="212529"/>
                </a:solidFill>
                <a:latin typeface="Montserrat"/>
              </a:rPr>
              <a:t>Social media users are saying they have video evidence that some of the war footage from Ukraine was actually filmed using crisis actors.</a:t>
            </a:r>
          </a:p>
          <a:p>
            <a:endParaRPr lang="en-US" sz="2000">
              <a:solidFill>
                <a:srgbClr val="212529"/>
              </a:solidFill>
              <a:latin typeface="Montserrat"/>
            </a:endParaRPr>
          </a:p>
          <a:p>
            <a:r>
              <a:rPr lang="en-US" sz="2000">
                <a:solidFill>
                  <a:srgbClr val="212529"/>
                </a:solidFill>
                <a:latin typeface="Montserrat"/>
              </a:rPr>
              <a:t>Which of the previously discussed tactics would you use to fact-check this claim?</a:t>
            </a:r>
          </a:p>
        </p:txBody>
      </p:sp>
      <p:pic>
        <p:nvPicPr>
          <p:cNvPr id="2" name="Online Media 1" title="Example">
            <a:hlinkClick r:id="" action="ppaction://media"/>
            <a:extLst>
              <a:ext uri="{FF2B5EF4-FFF2-40B4-BE49-F238E27FC236}">
                <a16:creationId xmlns:a16="http://schemas.microsoft.com/office/drawing/2014/main" id="{5B1B2827-B2A2-4FFF-674D-1241A0358B2D}"/>
              </a:ext>
            </a:extLst>
          </p:cNvPr>
          <p:cNvPicPr>
            <a:picLocks noRot="1" noChangeAspect="1"/>
          </p:cNvPicPr>
          <p:nvPr>
            <a:videoFile r:link="rId1"/>
          </p:nvPr>
        </p:nvPicPr>
        <p:blipFill>
          <a:blip r:embed="rId4"/>
          <a:stretch>
            <a:fillRect/>
          </a:stretch>
        </p:blipFill>
        <p:spPr>
          <a:xfrm>
            <a:off x="297133" y="1431866"/>
            <a:ext cx="7758981" cy="4612496"/>
          </a:xfrm>
          <a:prstGeom prst="rect">
            <a:avLst/>
          </a:prstGeom>
        </p:spPr>
      </p:pic>
    </p:spTree>
    <p:extLst>
      <p:ext uri="{BB962C8B-B14F-4D97-AF65-F5344CB8AC3E}">
        <p14:creationId xmlns:p14="http://schemas.microsoft.com/office/powerpoint/2010/main" val="303991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B342"/>
        </a:solidFill>
        <a:effectLst/>
      </p:bgPr>
    </p:bg>
    <p:spTree>
      <p:nvGrpSpPr>
        <p:cNvPr id="1" name=""/>
        <p:cNvGrpSpPr/>
        <p:nvPr/>
      </p:nvGrpSpPr>
      <p:grpSpPr>
        <a:xfrm>
          <a:off x="0" y="0"/>
          <a:ext cx="0" cy="0"/>
          <a:chOff x="0" y="0"/>
          <a:chExt cx="0" cy="0"/>
        </a:xfrm>
      </p:grpSpPr>
      <p:sp>
        <p:nvSpPr>
          <p:cNvPr id="3" name="Google Shape;109;g11b41ce093d_0_0">
            <a:extLst>
              <a:ext uri="{FF2B5EF4-FFF2-40B4-BE49-F238E27FC236}">
                <a16:creationId xmlns:a16="http://schemas.microsoft.com/office/drawing/2014/main" id="{A719FF95-4A65-B559-E6CB-71B5CE9196C8}"/>
              </a:ext>
            </a:extLst>
          </p:cNvPr>
          <p:cNvSpPr txBox="1"/>
          <p:nvPr/>
        </p:nvSpPr>
        <p:spPr>
          <a:xfrm>
            <a:off x="564596" y="476050"/>
            <a:ext cx="9301299" cy="542850"/>
          </a:xfrm>
          <a:prstGeom prst="rect">
            <a:avLst/>
          </a:prstGeom>
          <a:noFill/>
          <a:ln>
            <a:noFill/>
          </a:ln>
        </p:spPr>
        <p:txBody>
          <a:bodyPr spcFirstLastPara="1" wrap="square" lIns="55440" tIns="55440" rIns="55440" bIns="55440" anchor="t" anchorCtr="0">
            <a:spAutoFit/>
          </a:bodyPr>
          <a:lstStyle/>
          <a:p>
            <a:pPr defTabSz="554492">
              <a:buClr>
                <a:srgbClr val="000000"/>
              </a:buClr>
              <a:buSzPts val="4400"/>
            </a:pPr>
            <a:r>
              <a:rPr lang="en-US" sz="2800" b="1" kern="0">
                <a:solidFill>
                  <a:srgbClr val="000000"/>
                </a:solidFill>
                <a:latin typeface="Montserrat"/>
                <a:cs typeface="Arial"/>
              </a:rPr>
              <a:t>How to fact-check?</a:t>
            </a:r>
            <a:r>
              <a:rPr lang="lv-LV" sz="2800" b="1" kern="0">
                <a:solidFill>
                  <a:srgbClr val="000000"/>
                </a:solidFill>
                <a:latin typeface="Montserrat"/>
                <a:cs typeface="Arial"/>
              </a:rPr>
              <a:t> Exercise</a:t>
            </a:r>
            <a:endParaRPr lang="en-US" sz="2800" b="1" kern="0">
              <a:solidFill>
                <a:srgbClr val="000000"/>
              </a:solidFill>
              <a:latin typeface="Montserrat"/>
              <a:cs typeface="Arial"/>
            </a:endParaRPr>
          </a:p>
        </p:txBody>
      </p:sp>
      <p:sp>
        <p:nvSpPr>
          <p:cNvPr id="5" name="Google Shape;109;g11b41ce093d_0_0">
            <a:extLst>
              <a:ext uri="{FF2B5EF4-FFF2-40B4-BE49-F238E27FC236}">
                <a16:creationId xmlns:a16="http://schemas.microsoft.com/office/drawing/2014/main" id="{3BEE8322-E064-DFB4-2C3A-C4127FB3CA41}"/>
              </a:ext>
            </a:extLst>
          </p:cNvPr>
          <p:cNvSpPr txBox="1"/>
          <p:nvPr/>
        </p:nvSpPr>
        <p:spPr>
          <a:xfrm>
            <a:off x="8630294" y="1776884"/>
            <a:ext cx="3071515" cy="4420835"/>
          </a:xfrm>
          <a:prstGeom prst="rect">
            <a:avLst/>
          </a:prstGeom>
          <a:noFill/>
          <a:ln>
            <a:noFill/>
          </a:ln>
        </p:spPr>
        <p:txBody>
          <a:bodyPr spcFirstLastPara="1" wrap="square" lIns="55440" tIns="55440" rIns="55440" bIns="55440" anchor="t" anchorCtr="0">
            <a:spAutoFit/>
          </a:bodyPr>
          <a:lstStyle/>
          <a:p>
            <a:r>
              <a:rPr lang="en-US" sz="2000" b="1">
                <a:solidFill>
                  <a:srgbClr val="212529"/>
                </a:solidFill>
                <a:latin typeface="Montserrat"/>
              </a:rPr>
              <a:t>Step 1: </a:t>
            </a:r>
            <a:r>
              <a:rPr lang="en-US" sz="2000">
                <a:solidFill>
                  <a:srgbClr val="212529"/>
                </a:solidFill>
                <a:latin typeface="Montserrat"/>
              </a:rPr>
              <a:t>Although sometimes you have to think about keywords that characterize the video/image/text and look up those, this time there is something to look up in the video itself. Try to see what comes up when you type "Wien demo </a:t>
            </a:r>
            <a:r>
              <a:rPr lang="en-US" sz="2000" err="1">
                <a:solidFill>
                  <a:srgbClr val="212529"/>
                </a:solidFill>
                <a:latin typeface="Montserrat"/>
              </a:rPr>
              <a:t>gegen</a:t>
            </a:r>
            <a:r>
              <a:rPr lang="en-US" sz="2000">
                <a:solidFill>
                  <a:srgbClr val="212529"/>
                </a:solidFill>
                <a:latin typeface="Montserrat"/>
              </a:rPr>
              <a:t> </a:t>
            </a:r>
            <a:r>
              <a:rPr lang="en-US" sz="2000" err="1">
                <a:solidFill>
                  <a:srgbClr val="212529"/>
                </a:solidFill>
                <a:latin typeface="Montserrat"/>
              </a:rPr>
              <a:t>klimap</a:t>
            </a:r>
            <a:r>
              <a:rPr lang="en-US" sz="2000">
                <a:solidFill>
                  <a:srgbClr val="212529"/>
                </a:solidFill>
                <a:latin typeface="Montserrat"/>
              </a:rPr>
              <a:t>" on Google.</a:t>
            </a:r>
          </a:p>
        </p:txBody>
      </p:sp>
      <p:pic>
        <p:nvPicPr>
          <p:cNvPr id="13" name="Picture 12" descr="A person taking a selfie&#10;&#10;Description automatically generated">
            <a:extLst>
              <a:ext uri="{FF2B5EF4-FFF2-40B4-BE49-F238E27FC236}">
                <a16:creationId xmlns:a16="http://schemas.microsoft.com/office/drawing/2014/main" id="{1C90FF68-73AB-1A4C-1CF7-205509F4EF7F}"/>
              </a:ext>
            </a:extLst>
          </p:cNvPr>
          <p:cNvPicPr>
            <a:picLocks noChangeAspect="1"/>
          </p:cNvPicPr>
          <p:nvPr/>
        </p:nvPicPr>
        <p:blipFill>
          <a:blip r:embed="rId3"/>
          <a:stretch>
            <a:fillRect/>
          </a:stretch>
        </p:blipFill>
        <p:spPr>
          <a:xfrm>
            <a:off x="198441" y="1515374"/>
            <a:ext cx="2852402" cy="4919932"/>
          </a:xfrm>
          <a:prstGeom prst="rect">
            <a:avLst/>
          </a:prstGeom>
        </p:spPr>
      </p:pic>
      <p:pic>
        <p:nvPicPr>
          <p:cNvPr id="14" name="Picture 13" descr="A person standing in front of a pile of blue bags&#10;&#10;Description automatically generated">
            <a:extLst>
              <a:ext uri="{FF2B5EF4-FFF2-40B4-BE49-F238E27FC236}">
                <a16:creationId xmlns:a16="http://schemas.microsoft.com/office/drawing/2014/main" id="{C66D623A-23D9-4116-73D6-329857459CA5}"/>
              </a:ext>
            </a:extLst>
          </p:cNvPr>
          <p:cNvPicPr>
            <a:picLocks noChangeAspect="1"/>
          </p:cNvPicPr>
          <p:nvPr/>
        </p:nvPicPr>
        <p:blipFill rotWithShape="1">
          <a:blip r:embed="rId3"/>
          <a:srcRect t="63394" r="599" b="-350"/>
          <a:stretch/>
        </p:blipFill>
        <p:spPr>
          <a:xfrm>
            <a:off x="3260818" y="2382447"/>
            <a:ext cx="5080943" cy="3202787"/>
          </a:xfrm>
          <a:prstGeom prst="rect">
            <a:avLst/>
          </a:prstGeom>
        </p:spPr>
      </p:pic>
    </p:spTree>
    <p:extLst>
      <p:ext uri="{BB962C8B-B14F-4D97-AF65-F5344CB8AC3E}">
        <p14:creationId xmlns:p14="http://schemas.microsoft.com/office/powerpoint/2010/main" val="1403704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B342"/>
        </a:solidFill>
        <a:effectLst/>
      </p:bgPr>
    </p:bg>
    <p:spTree>
      <p:nvGrpSpPr>
        <p:cNvPr id="1" name=""/>
        <p:cNvGrpSpPr/>
        <p:nvPr/>
      </p:nvGrpSpPr>
      <p:grpSpPr>
        <a:xfrm>
          <a:off x="0" y="0"/>
          <a:ext cx="0" cy="0"/>
          <a:chOff x="0" y="0"/>
          <a:chExt cx="0" cy="0"/>
        </a:xfrm>
      </p:grpSpPr>
      <p:sp>
        <p:nvSpPr>
          <p:cNvPr id="3" name="Google Shape;109;g11b41ce093d_0_0">
            <a:extLst>
              <a:ext uri="{FF2B5EF4-FFF2-40B4-BE49-F238E27FC236}">
                <a16:creationId xmlns:a16="http://schemas.microsoft.com/office/drawing/2014/main" id="{A719FF95-4A65-B559-E6CB-71B5CE9196C8}"/>
              </a:ext>
            </a:extLst>
          </p:cNvPr>
          <p:cNvSpPr txBox="1"/>
          <p:nvPr/>
        </p:nvSpPr>
        <p:spPr>
          <a:xfrm>
            <a:off x="564596" y="476050"/>
            <a:ext cx="9301299" cy="542850"/>
          </a:xfrm>
          <a:prstGeom prst="rect">
            <a:avLst/>
          </a:prstGeom>
          <a:noFill/>
          <a:ln>
            <a:noFill/>
          </a:ln>
        </p:spPr>
        <p:txBody>
          <a:bodyPr spcFirstLastPara="1" wrap="square" lIns="55440" tIns="55440" rIns="55440" bIns="55440" anchor="t" anchorCtr="0">
            <a:spAutoFit/>
          </a:bodyPr>
          <a:lstStyle/>
          <a:p>
            <a:pPr defTabSz="554492">
              <a:buClr>
                <a:srgbClr val="000000"/>
              </a:buClr>
              <a:buSzPts val="4400"/>
            </a:pPr>
            <a:r>
              <a:rPr lang="en-US" sz="2800" b="1" kern="0">
                <a:solidFill>
                  <a:srgbClr val="000000"/>
                </a:solidFill>
                <a:latin typeface="Montserrat"/>
                <a:cs typeface="Arial"/>
              </a:rPr>
              <a:t>How to fact-check?</a:t>
            </a:r>
            <a:r>
              <a:rPr lang="lv-LV" sz="2800" b="1" kern="0">
                <a:solidFill>
                  <a:srgbClr val="000000"/>
                </a:solidFill>
                <a:latin typeface="Montserrat"/>
                <a:cs typeface="Arial"/>
              </a:rPr>
              <a:t> Exercise</a:t>
            </a:r>
            <a:endParaRPr lang="en-US" sz="2800" b="1" kern="0">
              <a:solidFill>
                <a:srgbClr val="000000"/>
              </a:solidFill>
              <a:latin typeface="Montserrat"/>
              <a:cs typeface="Arial"/>
            </a:endParaRPr>
          </a:p>
        </p:txBody>
      </p:sp>
      <p:sp>
        <p:nvSpPr>
          <p:cNvPr id="5" name="Google Shape;109;g11b41ce093d_0_0">
            <a:extLst>
              <a:ext uri="{FF2B5EF4-FFF2-40B4-BE49-F238E27FC236}">
                <a16:creationId xmlns:a16="http://schemas.microsoft.com/office/drawing/2014/main" id="{3BEE8322-E064-DFB4-2C3A-C4127FB3CA41}"/>
              </a:ext>
            </a:extLst>
          </p:cNvPr>
          <p:cNvSpPr txBox="1"/>
          <p:nvPr/>
        </p:nvSpPr>
        <p:spPr>
          <a:xfrm>
            <a:off x="7882671" y="1086771"/>
            <a:ext cx="3732873" cy="1650846"/>
          </a:xfrm>
          <a:prstGeom prst="rect">
            <a:avLst/>
          </a:prstGeom>
          <a:noFill/>
          <a:ln>
            <a:noFill/>
          </a:ln>
        </p:spPr>
        <p:txBody>
          <a:bodyPr spcFirstLastPara="1" wrap="square" lIns="55440" tIns="55440" rIns="55440" bIns="55440" anchor="t" anchorCtr="0">
            <a:spAutoFit/>
          </a:bodyPr>
          <a:lstStyle/>
          <a:p>
            <a:r>
              <a:rPr lang="en-US" sz="2000" b="1">
                <a:latin typeface="Montserrat"/>
              </a:rPr>
              <a:t>Step 2: </a:t>
            </a:r>
            <a:r>
              <a:rPr lang="en-US" sz="2000">
                <a:latin typeface="Montserrat"/>
              </a:rPr>
              <a:t>One of the first results that appear on search results should be a video titled "</a:t>
            </a:r>
            <a:r>
              <a:rPr lang="en-US" sz="2000">
                <a:latin typeface="Montserrat"/>
                <a:ea typeface="+mn-lt"/>
                <a:cs typeface="+mn-lt"/>
              </a:rPr>
              <a:t>Wien: Demo </a:t>
            </a:r>
            <a:r>
              <a:rPr lang="en-US" sz="2000" err="1">
                <a:latin typeface="Montserrat"/>
                <a:ea typeface="+mn-lt"/>
                <a:cs typeface="+mn-lt"/>
              </a:rPr>
              <a:t>gegen</a:t>
            </a:r>
            <a:r>
              <a:rPr lang="en-US" sz="2000">
                <a:latin typeface="Montserrat"/>
                <a:ea typeface="+mn-lt"/>
                <a:cs typeface="+mn-lt"/>
              </a:rPr>
              <a:t> </a:t>
            </a:r>
            <a:r>
              <a:rPr lang="en-US" sz="2000" err="1">
                <a:latin typeface="Montserrat"/>
                <a:ea typeface="+mn-lt"/>
                <a:cs typeface="+mn-lt"/>
              </a:rPr>
              <a:t>Klimapolitik</a:t>
            </a:r>
            <a:r>
              <a:rPr lang="en-US" sz="2000">
                <a:latin typeface="Montserrat"/>
              </a:rPr>
              <a:t>"</a:t>
            </a:r>
          </a:p>
        </p:txBody>
      </p:sp>
      <p:pic>
        <p:nvPicPr>
          <p:cNvPr id="2" name="Picture 1" descr="A screenshot of a computer&#10;&#10;Description automatically generated">
            <a:extLst>
              <a:ext uri="{FF2B5EF4-FFF2-40B4-BE49-F238E27FC236}">
                <a16:creationId xmlns:a16="http://schemas.microsoft.com/office/drawing/2014/main" id="{4C0C580F-1F9E-CBE8-63D8-4AB1B8D72E83}"/>
              </a:ext>
            </a:extLst>
          </p:cNvPr>
          <p:cNvPicPr>
            <a:picLocks noChangeAspect="1"/>
          </p:cNvPicPr>
          <p:nvPr/>
        </p:nvPicPr>
        <p:blipFill>
          <a:blip r:embed="rId3"/>
          <a:stretch>
            <a:fillRect/>
          </a:stretch>
        </p:blipFill>
        <p:spPr>
          <a:xfrm>
            <a:off x="1086928" y="1092433"/>
            <a:ext cx="6495690" cy="2775320"/>
          </a:xfrm>
          <a:prstGeom prst="rect">
            <a:avLst/>
          </a:prstGeom>
        </p:spPr>
      </p:pic>
      <p:pic>
        <p:nvPicPr>
          <p:cNvPr id="4" name="Picture 3" descr="A person wearing a scarf and a face mask&#10;&#10;Description automatically generated">
            <a:extLst>
              <a:ext uri="{FF2B5EF4-FFF2-40B4-BE49-F238E27FC236}">
                <a16:creationId xmlns:a16="http://schemas.microsoft.com/office/drawing/2014/main" id="{DA8E1672-6901-0062-A0ED-C2300C697069}"/>
              </a:ext>
            </a:extLst>
          </p:cNvPr>
          <p:cNvPicPr>
            <a:picLocks noChangeAspect="1"/>
          </p:cNvPicPr>
          <p:nvPr/>
        </p:nvPicPr>
        <p:blipFill>
          <a:blip r:embed="rId4"/>
          <a:stretch>
            <a:fillRect/>
          </a:stretch>
        </p:blipFill>
        <p:spPr>
          <a:xfrm>
            <a:off x="1489494" y="3943789"/>
            <a:ext cx="5561162" cy="2823555"/>
          </a:xfrm>
          <a:prstGeom prst="rect">
            <a:avLst/>
          </a:prstGeom>
        </p:spPr>
      </p:pic>
      <p:sp>
        <p:nvSpPr>
          <p:cNvPr id="6" name="Google Shape;109;g11b41ce093d_0_0">
            <a:extLst>
              <a:ext uri="{FF2B5EF4-FFF2-40B4-BE49-F238E27FC236}">
                <a16:creationId xmlns:a16="http://schemas.microsoft.com/office/drawing/2014/main" id="{7681E168-381A-3F0D-8C6D-90F4CB7EB053}"/>
              </a:ext>
            </a:extLst>
          </p:cNvPr>
          <p:cNvSpPr txBox="1"/>
          <p:nvPr/>
        </p:nvSpPr>
        <p:spPr>
          <a:xfrm>
            <a:off x="7882670" y="3200241"/>
            <a:ext cx="3732873" cy="3189728"/>
          </a:xfrm>
          <a:prstGeom prst="rect">
            <a:avLst/>
          </a:prstGeom>
          <a:noFill/>
          <a:ln>
            <a:noFill/>
          </a:ln>
        </p:spPr>
        <p:txBody>
          <a:bodyPr spcFirstLastPara="1" wrap="square" lIns="55440" tIns="55440" rIns="55440" bIns="55440" anchor="t" anchorCtr="0">
            <a:spAutoFit/>
          </a:bodyPr>
          <a:lstStyle/>
          <a:p>
            <a:r>
              <a:rPr lang="en-US" sz="2000" b="1" dirty="0">
                <a:latin typeface="Montserrat"/>
              </a:rPr>
              <a:t>Step 3: </a:t>
            </a:r>
            <a:r>
              <a:rPr lang="en-US" sz="2000" dirty="0">
                <a:latin typeface="Montserrat"/>
              </a:rPr>
              <a:t>After making sure the fragment on social media came from the same video, you can translate the original title using tools like Google Translate. It means </a:t>
            </a:r>
            <a:r>
              <a:rPr lang="en-US" sz="2000" dirty="0">
                <a:latin typeface="Montserrat"/>
                <a:ea typeface="+mn-lt"/>
                <a:cs typeface="+mn-lt"/>
              </a:rPr>
              <a:t>"Vienna: Demo against climate policy" and has nothing to do with Ukraine.</a:t>
            </a:r>
            <a:endParaRPr lang="en-US" sz="2000" dirty="0">
              <a:latin typeface="Montserrat"/>
            </a:endParaRPr>
          </a:p>
        </p:txBody>
      </p:sp>
    </p:spTree>
    <p:extLst>
      <p:ext uri="{BB962C8B-B14F-4D97-AF65-F5344CB8AC3E}">
        <p14:creationId xmlns:p14="http://schemas.microsoft.com/office/powerpoint/2010/main" val="521295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B3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D531-37A0-F904-BABC-7A829822EC57}"/>
              </a:ext>
            </a:extLst>
          </p:cNvPr>
          <p:cNvSpPr>
            <a:spLocks noGrp="1"/>
          </p:cNvSpPr>
          <p:nvPr>
            <p:ph type="title"/>
          </p:nvPr>
        </p:nvSpPr>
        <p:spPr>
          <a:xfrm>
            <a:off x="505496" y="386590"/>
            <a:ext cx="10515600" cy="1325563"/>
          </a:xfrm>
        </p:spPr>
        <p:txBody>
          <a:bodyPr>
            <a:normAutofit/>
          </a:bodyPr>
          <a:lstStyle/>
          <a:p>
            <a:r>
              <a:rPr lang="lv-LV" sz="2900" b="1" err="1">
                <a:latin typeface="Montserrat"/>
              </a:rPr>
              <a:t>Goals</a:t>
            </a:r>
            <a:r>
              <a:rPr lang="lv-LV" sz="2900" b="1">
                <a:latin typeface="Montserrat"/>
              </a:rPr>
              <a:t> </a:t>
            </a:r>
            <a:r>
              <a:rPr lang="lv-LV" sz="2900" b="1" err="1">
                <a:latin typeface="Montserrat"/>
              </a:rPr>
              <a:t>of</a:t>
            </a:r>
            <a:r>
              <a:rPr lang="lv-LV" sz="2900" b="1">
                <a:latin typeface="Montserrat"/>
              </a:rPr>
              <a:t> </a:t>
            </a:r>
            <a:r>
              <a:rPr lang="lv-LV" sz="2900" b="1" err="1">
                <a:latin typeface="Montserrat"/>
              </a:rPr>
              <a:t>the</a:t>
            </a:r>
            <a:r>
              <a:rPr lang="lv-LV" sz="2900" b="1">
                <a:latin typeface="Montserrat"/>
              </a:rPr>
              <a:t> </a:t>
            </a:r>
            <a:r>
              <a:rPr lang="lv-LV" sz="2900" b="1" err="1">
                <a:latin typeface="Montserrat"/>
              </a:rPr>
              <a:t>lesson</a:t>
            </a:r>
            <a:endParaRPr lang="en-US" err="1"/>
          </a:p>
        </p:txBody>
      </p:sp>
      <p:sp>
        <p:nvSpPr>
          <p:cNvPr id="3" name="Content Placeholder 2">
            <a:extLst>
              <a:ext uri="{FF2B5EF4-FFF2-40B4-BE49-F238E27FC236}">
                <a16:creationId xmlns:a16="http://schemas.microsoft.com/office/drawing/2014/main" id="{F4EDA02A-351D-FBFD-C27C-E25749328A05}"/>
              </a:ext>
            </a:extLst>
          </p:cNvPr>
          <p:cNvSpPr>
            <a:spLocks noGrp="1"/>
          </p:cNvSpPr>
          <p:nvPr>
            <p:ph idx="1"/>
          </p:nvPr>
        </p:nvSpPr>
        <p:spPr>
          <a:xfrm>
            <a:off x="553473" y="2196289"/>
            <a:ext cx="10715341" cy="3281742"/>
          </a:xfrm>
        </p:spPr>
        <p:txBody>
          <a:bodyPr vert="horz" lIns="91440" tIns="45720" rIns="91440" bIns="45720" rtlCol="0" anchor="t">
            <a:noAutofit/>
          </a:bodyPr>
          <a:lstStyle/>
          <a:p>
            <a:pPr marL="0" indent="0">
              <a:buNone/>
            </a:pPr>
            <a:r>
              <a:rPr lang="en-US" sz="2300" dirty="0">
                <a:latin typeface="Montserrat"/>
              </a:rPr>
              <a:t> - To learn what propaganda is</a:t>
            </a:r>
          </a:p>
          <a:p>
            <a:pPr>
              <a:buFont typeface="Calibri" panose="020B0604020202020204" pitchFamily="34" charset="0"/>
              <a:buChar char="-"/>
            </a:pPr>
            <a:r>
              <a:rPr lang="en-US" sz="2300" dirty="0">
                <a:latin typeface="Montserrat"/>
              </a:rPr>
              <a:t>To learn about common propaganda techniques</a:t>
            </a:r>
          </a:p>
          <a:p>
            <a:pPr>
              <a:buFont typeface="Calibri" panose="020B0604020202020204" pitchFamily="34" charset="0"/>
              <a:buChar char="-"/>
            </a:pPr>
            <a:r>
              <a:rPr lang="en-US" sz="2300" dirty="0">
                <a:latin typeface="Montserrat"/>
              </a:rPr>
              <a:t>To understand the goals of Russian propaganda </a:t>
            </a:r>
            <a:r>
              <a:rPr lang="en-US" sz="2300" dirty="0">
                <a:latin typeface="Montserrat"/>
                <a:ea typeface="+mn-lt"/>
                <a:cs typeface="+mn-lt"/>
              </a:rPr>
              <a:t>on the war in Ukraine as it appears in </a:t>
            </a:r>
            <a:r>
              <a:rPr lang="en-US" sz="2300" dirty="0">
                <a:latin typeface="Montserrat"/>
              </a:rPr>
              <a:t>Western countries and Latvia </a:t>
            </a:r>
          </a:p>
          <a:p>
            <a:pPr>
              <a:buFont typeface="Calibri" panose="020B0604020202020204" pitchFamily="34" charset="0"/>
              <a:buChar char="-"/>
            </a:pPr>
            <a:r>
              <a:rPr lang="en-US" sz="2300" dirty="0">
                <a:latin typeface="Montserrat"/>
              </a:rPr>
              <a:t>To learn simple fact-checking techniques</a:t>
            </a:r>
          </a:p>
          <a:p>
            <a:pPr>
              <a:buFont typeface="Calibri" panose="020B0604020202020204" pitchFamily="34" charset="0"/>
              <a:buChar char="-"/>
            </a:pPr>
            <a:endParaRPr lang="en-US" sz="2300">
              <a:latin typeface="Montserrat"/>
            </a:endParaRPr>
          </a:p>
        </p:txBody>
      </p:sp>
    </p:spTree>
    <p:extLst>
      <p:ext uri="{BB962C8B-B14F-4D97-AF65-F5344CB8AC3E}">
        <p14:creationId xmlns:p14="http://schemas.microsoft.com/office/powerpoint/2010/main" val="4018929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B342"/>
        </a:solidFill>
        <a:effectLst/>
      </p:bgPr>
    </p:bg>
    <p:spTree>
      <p:nvGrpSpPr>
        <p:cNvPr id="1" name=""/>
        <p:cNvGrpSpPr/>
        <p:nvPr/>
      </p:nvGrpSpPr>
      <p:grpSpPr>
        <a:xfrm>
          <a:off x="0" y="0"/>
          <a:ext cx="0" cy="0"/>
          <a:chOff x="0" y="0"/>
          <a:chExt cx="0" cy="0"/>
        </a:xfrm>
      </p:grpSpPr>
      <p:sp>
        <p:nvSpPr>
          <p:cNvPr id="3" name="Google Shape;109;g11b41ce093d_0_0">
            <a:extLst>
              <a:ext uri="{FF2B5EF4-FFF2-40B4-BE49-F238E27FC236}">
                <a16:creationId xmlns:a16="http://schemas.microsoft.com/office/drawing/2014/main" id="{A719FF95-4A65-B559-E6CB-71B5CE9196C8}"/>
              </a:ext>
            </a:extLst>
          </p:cNvPr>
          <p:cNvSpPr txBox="1"/>
          <p:nvPr/>
        </p:nvSpPr>
        <p:spPr>
          <a:xfrm>
            <a:off x="564596" y="545058"/>
            <a:ext cx="10713004" cy="542850"/>
          </a:xfrm>
          <a:prstGeom prst="rect">
            <a:avLst/>
          </a:prstGeom>
          <a:noFill/>
          <a:ln>
            <a:noFill/>
          </a:ln>
        </p:spPr>
        <p:txBody>
          <a:bodyPr spcFirstLastPara="1" wrap="square" lIns="55440" tIns="55440" rIns="55440" bIns="55440" anchor="t" anchorCtr="0">
            <a:spAutoFit/>
          </a:bodyPr>
          <a:lstStyle/>
          <a:p>
            <a:pPr defTabSz="554492">
              <a:buClr>
                <a:srgbClr val="000000"/>
              </a:buClr>
              <a:buSzPts val="4400"/>
            </a:pPr>
            <a:r>
              <a:rPr lang="en-US" sz="2800" b="1" kern="0">
                <a:solidFill>
                  <a:srgbClr val="000000"/>
                </a:solidFill>
                <a:latin typeface="Montserrat"/>
                <a:cs typeface="Arial"/>
              </a:rPr>
              <a:t>How to fact-check</a:t>
            </a:r>
            <a:r>
              <a:rPr lang="lv-LV" sz="2800" b="1" kern="0">
                <a:solidFill>
                  <a:srgbClr val="000000"/>
                </a:solidFill>
                <a:latin typeface="Montserrat"/>
                <a:cs typeface="Arial"/>
              </a:rPr>
              <a:t> emotional and suspicious claims</a:t>
            </a:r>
            <a:r>
              <a:rPr lang="en-US" sz="2800" b="1" kern="0">
                <a:solidFill>
                  <a:srgbClr val="000000"/>
                </a:solidFill>
                <a:latin typeface="Montserrat"/>
                <a:cs typeface="Arial"/>
              </a:rPr>
              <a:t>?</a:t>
            </a:r>
          </a:p>
        </p:txBody>
      </p:sp>
      <p:sp>
        <p:nvSpPr>
          <p:cNvPr id="2" name="Google Shape;109;g11b41ce093d_0_0">
            <a:extLst>
              <a:ext uri="{FF2B5EF4-FFF2-40B4-BE49-F238E27FC236}">
                <a16:creationId xmlns:a16="http://schemas.microsoft.com/office/drawing/2014/main" id="{4D40B5E2-56E5-ECD8-C2DF-34DD10D8E6A3}"/>
              </a:ext>
            </a:extLst>
          </p:cNvPr>
          <p:cNvSpPr txBox="1"/>
          <p:nvPr/>
        </p:nvSpPr>
        <p:spPr>
          <a:xfrm>
            <a:off x="564596" y="1345562"/>
            <a:ext cx="10921551" cy="1173792"/>
          </a:xfrm>
          <a:prstGeom prst="rect">
            <a:avLst/>
          </a:prstGeom>
          <a:noFill/>
          <a:ln>
            <a:noFill/>
          </a:ln>
        </p:spPr>
        <p:txBody>
          <a:bodyPr spcFirstLastPara="1" wrap="square" lIns="55440" tIns="55440" rIns="55440" bIns="55440" anchor="t" anchorCtr="0">
            <a:spAutoFit/>
          </a:bodyPr>
          <a:lstStyle/>
          <a:p>
            <a:pPr algn="l"/>
            <a:r>
              <a:rPr lang="lv-LV" sz="2300">
                <a:solidFill>
                  <a:srgbClr val="212529"/>
                </a:solidFill>
                <a:latin typeface="Montserrat" panose="00000500000000000000" pitchFamily="2" charset="0"/>
              </a:rPr>
              <a:t>Build up your information verification skills by learning more about manipulative information and fact-checking using the online course on media literacy VeryVerified.eu</a:t>
            </a:r>
            <a:endParaRPr lang="en-US" sz="2300" b="0" i="0">
              <a:solidFill>
                <a:srgbClr val="212529"/>
              </a:solidFill>
              <a:effectLst/>
              <a:latin typeface="Montserrat" panose="00000500000000000000" pitchFamily="2" charset="0"/>
            </a:endParaRPr>
          </a:p>
        </p:txBody>
      </p:sp>
      <p:pic>
        <p:nvPicPr>
          <p:cNvPr id="5" name="Picture 4" descr="A qr code with a black and white background&#10;&#10;Description automatically generated">
            <a:extLst>
              <a:ext uri="{FF2B5EF4-FFF2-40B4-BE49-F238E27FC236}">
                <a16:creationId xmlns:a16="http://schemas.microsoft.com/office/drawing/2014/main" id="{5CCB3702-8707-83F9-1275-BE7AEC146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6360" y="2662989"/>
            <a:ext cx="3818021" cy="3818021"/>
          </a:xfrm>
          <a:prstGeom prst="rect">
            <a:avLst/>
          </a:prstGeom>
        </p:spPr>
      </p:pic>
    </p:spTree>
    <p:extLst>
      <p:ext uri="{BB962C8B-B14F-4D97-AF65-F5344CB8AC3E}">
        <p14:creationId xmlns:p14="http://schemas.microsoft.com/office/powerpoint/2010/main" val="3754770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B342"/>
        </a:solidFill>
        <a:effectLst/>
      </p:bgPr>
    </p:bg>
    <p:spTree>
      <p:nvGrpSpPr>
        <p:cNvPr id="1" name=""/>
        <p:cNvGrpSpPr/>
        <p:nvPr/>
      </p:nvGrpSpPr>
      <p:grpSpPr>
        <a:xfrm>
          <a:off x="0" y="0"/>
          <a:ext cx="0" cy="0"/>
          <a:chOff x="0" y="0"/>
          <a:chExt cx="0" cy="0"/>
        </a:xfrm>
      </p:grpSpPr>
      <p:sp>
        <p:nvSpPr>
          <p:cNvPr id="3" name="Google Shape;109;g11b41ce093d_0_0">
            <a:extLst>
              <a:ext uri="{FF2B5EF4-FFF2-40B4-BE49-F238E27FC236}">
                <a16:creationId xmlns:a16="http://schemas.microsoft.com/office/drawing/2014/main" id="{A719FF95-4A65-B559-E6CB-71B5CE9196C8}"/>
              </a:ext>
            </a:extLst>
          </p:cNvPr>
          <p:cNvSpPr txBox="1"/>
          <p:nvPr/>
        </p:nvSpPr>
        <p:spPr>
          <a:xfrm>
            <a:off x="2560822" y="3158902"/>
            <a:ext cx="7063990" cy="542850"/>
          </a:xfrm>
          <a:prstGeom prst="rect">
            <a:avLst/>
          </a:prstGeom>
          <a:noFill/>
          <a:ln>
            <a:noFill/>
          </a:ln>
        </p:spPr>
        <p:txBody>
          <a:bodyPr spcFirstLastPara="1" wrap="square" lIns="55440" tIns="55440" rIns="55440" bIns="55440" anchor="t" anchorCtr="0">
            <a:spAutoFit/>
          </a:bodyPr>
          <a:lstStyle/>
          <a:p>
            <a:pPr defTabSz="554492"/>
            <a:r>
              <a:rPr lang="en-US" sz="2800" b="1" kern="0">
                <a:latin typeface="Montserrat"/>
                <a:cs typeface="Arial"/>
              </a:rPr>
              <a:t>Optional extra content for the lesson</a:t>
            </a:r>
          </a:p>
        </p:txBody>
      </p:sp>
    </p:spTree>
    <p:extLst>
      <p:ext uri="{BB962C8B-B14F-4D97-AF65-F5344CB8AC3E}">
        <p14:creationId xmlns:p14="http://schemas.microsoft.com/office/powerpoint/2010/main" val="680009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5B342"/>
        </a:solidFill>
        <a:effectLst/>
      </p:bgPr>
    </p:bg>
    <p:spTree>
      <p:nvGrpSpPr>
        <p:cNvPr id="1" name="Shape 209"/>
        <p:cNvGrpSpPr/>
        <p:nvPr/>
      </p:nvGrpSpPr>
      <p:grpSpPr>
        <a:xfrm>
          <a:off x="0" y="0"/>
          <a:ext cx="0" cy="0"/>
          <a:chOff x="0" y="0"/>
          <a:chExt cx="0" cy="0"/>
        </a:xfrm>
      </p:grpSpPr>
      <p:sp>
        <p:nvSpPr>
          <p:cNvPr id="211" name="Google Shape;211;g11d9d0762af_0_348"/>
          <p:cNvSpPr/>
          <p:nvPr/>
        </p:nvSpPr>
        <p:spPr>
          <a:xfrm>
            <a:off x="197697" y="181688"/>
            <a:ext cx="6708128" cy="1054332"/>
          </a:xfrm>
          <a:prstGeom prst="rect">
            <a:avLst/>
          </a:prstGeom>
          <a:noFill/>
          <a:ln>
            <a:noFill/>
          </a:ln>
        </p:spPr>
        <p:txBody>
          <a:bodyPr spcFirstLastPara="1" wrap="square" lIns="55440" tIns="27713" rIns="55440" bIns="27713" anchor="t" anchorCtr="0">
            <a:noAutofit/>
          </a:bodyPr>
          <a:lstStyle/>
          <a:p>
            <a:pPr marL="7620" marR="3175" defTabSz="554492">
              <a:spcBef>
                <a:spcPts val="731"/>
              </a:spcBef>
              <a:buClr>
                <a:srgbClr val="000000"/>
              </a:buClr>
              <a:buSzPts val="2400"/>
            </a:pPr>
            <a:r>
              <a:rPr lang="en-US" sz="2000" b="1" kern="0">
                <a:solidFill>
                  <a:srgbClr val="1E1E1E"/>
                </a:solidFill>
                <a:latin typeface="Montserrat"/>
                <a:ea typeface="Montserrat"/>
                <a:cs typeface="Montserrat"/>
                <a:sym typeface="Montserrat"/>
              </a:rPr>
              <a:t>Russian Telegram channels sharing instructions on how to create fakes and spread disinformation in Ukraine </a:t>
            </a:r>
            <a:endParaRPr lang="en-US" sz="2000" b="1" kern="0">
              <a:solidFill>
                <a:srgbClr val="1E1E1E"/>
              </a:solidFill>
              <a:latin typeface="Montserrat"/>
              <a:ea typeface="Montserrat"/>
              <a:cs typeface="Montserrat"/>
            </a:endParaRPr>
          </a:p>
          <a:p>
            <a:pPr marL="7620" marR="3175" defTabSz="554492">
              <a:spcBef>
                <a:spcPts val="731"/>
              </a:spcBef>
              <a:buClr>
                <a:srgbClr val="000000"/>
              </a:buClr>
              <a:buSzPts val="2400"/>
            </a:pPr>
            <a:endParaRPr sz="1900" kern="0">
              <a:solidFill>
                <a:srgbClr val="1E1E1E"/>
              </a:solidFill>
              <a:latin typeface="Montserrat"/>
              <a:ea typeface="Montserrat"/>
              <a:cs typeface="Montserrat"/>
            </a:endParaRPr>
          </a:p>
          <a:p>
            <a:pPr marL="7620" marR="3175" defTabSz="554492">
              <a:spcBef>
                <a:spcPts val="731"/>
              </a:spcBef>
              <a:buClr>
                <a:srgbClr val="000000"/>
              </a:buClr>
              <a:buSzPts val="2400"/>
            </a:pPr>
            <a:endParaRPr sz="1900" kern="0">
              <a:solidFill>
                <a:srgbClr val="1E1E1E"/>
              </a:solidFill>
              <a:latin typeface="Montserrat"/>
              <a:ea typeface="Montserrat"/>
              <a:cs typeface="Montserrat"/>
            </a:endParaRPr>
          </a:p>
        </p:txBody>
      </p:sp>
      <p:sp>
        <p:nvSpPr>
          <p:cNvPr id="212" name="Google Shape;212;g11d9d0762af_0_348"/>
          <p:cNvSpPr/>
          <p:nvPr/>
        </p:nvSpPr>
        <p:spPr>
          <a:xfrm>
            <a:off x="8049174" y="6499108"/>
            <a:ext cx="1848310" cy="279975"/>
          </a:xfrm>
          <a:prstGeom prst="rect">
            <a:avLst/>
          </a:prstGeom>
          <a:noFill/>
          <a:ln>
            <a:noFill/>
          </a:ln>
        </p:spPr>
        <p:txBody>
          <a:bodyPr spcFirstLastPara="1" wrap="square" lIns="55440" tIns="27713" rIns="55440" bIns="27713" anchor="t" anchorCtr="0">
            <a:noAutofit/>
          </a:bodyPr>
          <a:lstStyle/>
          <a:p>
            <a:pPr defTabSz="554492">
              <a:buClr>
                <a:srgbClr val="000000"/>
              </a:buClr>
              <a:buSzPts val="2400"/>
            </a:pPr>
            <a:r>
              <a:rPr lang="uk-UA" sz="1455" kern="0">
                <a:solidFill>
                  <a:srgbClr val="BEBEF2"/>
                </a:solidFill>
                <a:latin typeface="Arial"/>
                <a:ea typeface="Arial"/>
                <a:cs typeface="Arial"/>
                <a:sym typeface="Arial"/>
              </a:rPr>
              <a:t>filter.mkip.gov.ua</a:t>
            </a:r>
            <a:endParaRPr sz="1455" kern="0">
              <a:solidFill>
                <a:srgbClr val="BEBEF2"/>
              </a:solidFill>
              <a:latin typeface="Arial"/>
              <a:ea typeface="Arial"/>
              <a:cs typeface="Arial"/>
              <a:sym typeface="Arial"/>
            </a:endParaRPr>
          </a:p>
        </p:txBody>
      </p:sp>
      <p:sp>
        <p:nvSpPr>
          <p:cNvPr id="213" name="Google Shape;213;g11d9d0762af_0_348"/>
          <p:cNvSpPr/>
          <p:nvPr/>
        </p:nvSpPr>
        <p:spPr>
          <a:xfrm>
            <a:off x="9792620" y="6499108"/>
            <a:ext cx="1848310" cy="279975"/>
          </a:xfrm>
          <a:prstGeom prst="rect">
            <a:avLst/>
          </a:prstGeom>
          <a:noFill/>
          <a:ln>
            <a:noFill/>
          </a:ln>
        </p:spPr>
        <p:txBody>
          <a:bodyPr spcFirstLastPara="1" wrap="square" lIns="55440" tIns="27713" rIns="55440" bIns="27713" anchor="t" anchorCtr="0">
            <a:noAutofit/>
          </a:bodyPr>
          <a:lstStyle/>
          <a:p>
            <a:pPr defTabSz="554492">
              <a:buClr>
                <a:srgbClr val="000000"/>
              </a:buClr>
              <a:buSzPts val="2400"/>
            </a:pPr>
            <a:r>
              <a:rPr lang="uk-UA" sz="1455" kern="0">
                <a:solidFill>
                  <a:srgbClr val="BEBEF2"/>
                </a:solidFill>
                <a:latin typeface="Arial"/>
                <a:ea typeface="Arial"/>
                <a:cs typeface="Arial"/>
                <a:sym typeface="Arial"/>
              </a:rPr>
              <a:t>fb./inst. @filter.info</a:t>
            </a:r>
            <a:endParaRPr sz="1455" kern="0">
              <a:solidFill>
                <a:srgbClr val="BEBEF2"/>
              </a:solidFill>
              <a:latin typeface="Arial"/>
              <a:ea typeface="Arial"/>
              <a:cs typeface="Arial"/>
              <a:sym typeface="Arial"/>
            </a:endParaRPr>
          </a:p>
        </p:txBody>
      </p:sp>
      <p:pic>
        <p:nvPicPr>
          <p:cNvPr id="215" name="Google Shape;215;g11d9d0762af_0_348"/>
          <p:cNvPicPr preferRelativeResize="0"/>
          <p:nvPr/>
        </p:nvPicPr>
        <p:blipFill rotWithShape="1">
          <a:blip r:embed="rId3">
            <a:alphaModFix/>
          </a:blip>
          <a:srcRect/>
          <a:stretch/>
        </p:blipFill>
        <p:spPr>
          <a:xfrm>
            <a:off x="7830469" y="103258"/>
            <a:ext cx="3937062" cy="5769970"/>
          </a:xfrm>
          <a:prstGeom prst="rect">
            <a:avLst/>
          </a:prstGeom>
          <a:noFill/>
          <a:ln>
            <a:noFill/>
          </a:ln>
        </p:spPr>
      </p:pic>
      <p:sp>
        <p:nvSpPr>
          <p:cNvPr id="216" name="Google Shape;216;g11d9d0762af_0_348"/>
          <p:cNvSpPr txBox="1"/>
          <p:nvPr/>
        </p:nvSpPr>
        <p:spPr>
          <a:xfrm>
            <a:off x="195933" y="1308433"/>
            <a:ext cx="7217815" cy="5082554"/>
          </a:xfrm>
          <a:prstGeom prst="rect">
            <a:avLst/>
          </a:prstGeom>
          <a:noFill/>
          <a:ln>
            <a:noFill/>
          </a:ln>
        </p:spPr>
        <p:txBody>
          <a:bodyPr spcFirstLastPara="1" wrap="square" lIns="55440" tIns="55440" rIns="55440" bIns="55440" anchor="t" anchorCtr="0">
            <a:spAutoFit/>
          </a:bodyPr>
          <a:lstStyle/>
          <a:p>
            <a:pPr defTabSz="554492">
              <a:buClr>
                <a:srgbClr val="000000"/>
              </a:buClr>
              <a:buSzPts val="2600"/>
            </a:pPr>
            <a:r>
              <a:rPr lang="en-US" sz="1900" kern="0" dirty="0">
                <a:solidFill>
                  <a:srgbClr val="000000"/>
                </a:solidFill>
                <a:latin typeface="Montserrat"/>
                <a:ea typeface="Arial"/>
                <a:cs typeface="Arial"/>
                <a:sym typeface="Arial"/>
              </a:rPr>
              <a:t>“How to create a good fake. Here is a short guide based on my experience and knowledge of Ukrainian psychology.</a:t>
            </a:r>
            <a:endParaRPr lang="en-US" sz="1900" kern="0" dirty="0">
              <a:solidFill>
                <a:srgbClr val="000000"/>
              </a:solidFill>
              <a:latin typeface="Montserrat"/>
              <a:ea typeface="Arial"/>
              <a:cs typeface="Arial"/>
            </a:endParaRPr>
          </a:p>
          <a:p>
            <a:pPr defTabSz="554492">
              <a:buClr>
                <a:srgbClr val="000000"/>
              </a:buClr>
              <a:buSzPts val="2600"/>
            </a:pPr>
            <a:endParaRPr lang="en-US" sz="1900" kern="0" dirty="0">
              <a:solidFill>
                <a:srgbClr val="000000"/>
              </a:solidFill>
              <a:latin typeface="Montserrat"/>
              <a:cs typeface="Arial"/>
            </a:endParaRPr>
          </a:p>
          <a:p>
            <a:pPr defTabSz="554492">
              <a:buClr>
                <a:srgbClr val="000000"/>
              </a:buClr>
              <a:buSzPts val="2600"/>
            </a:pPr>
            <a:r>
              <a:rPr lang="en-US" sz="1900" kern="0" dirty="0">
                <a:solidFill>
                  <a:srgbClr val="000000"/>
                </a:solidFill>
                <a:latin typeface="Montserrat"/>
                <a:ea typeface="Arial"/>
                <a:cs typeface="Arial"/>
                <a:sym typeface="Arial"/>
              </a:rPr>
              <a:t>✅ </a:t>
            </a:r>
            <a:r>
              <a:rPr lang="en-US" sz="1900" b="1" kern="0" dirty="0">
                <a:solidFill>
                  <a:srgbClr val="000000"/>
                </a:solidFill>
                <a:latin typeface="Montserrat"/>
                <a:ea typeface="Arial"/>
                <a:cs typeface="Arial"/>
                <a:sym typeface="Arial"/>
              </a:rPr>
              <a:t>Fake should be banal. </a:t>
            </a:r>
            <a:r>
              <a:rPr lang="en-US" sz="1900" kern="0" dirty="0">
                <a:solidFill>
                  <a:srgbClr val="000000"/>
                </a:solidFill>
                <a:latin typeface="Montserrat"/>
                <a:ea typeface="Arial"/>
                <a:cs typeface="Arial"/>
                <a:sym typeface="Arial"/>
              </a:rPr>
              <a:t>In order to influence masses, it is not necessary to invent anything </a:t>
            </a:r>
            <a:r>
              <a:rPr lang="lv-LV" sz="1900" kern="0" dirty="0">
                <a:solidFill>
                  <a:srgbClr val="000000"/>
                </a:solidFill>
                <a:latin typeface="Montserrat"/>
                <a:ea typeface="Arial"/>
                <a:cs typeface="Arial"/>
                <a:sym typeface="Arial"/>
              </a:rPr>
              <a:t>extraordinary</a:t>
            </a:r>
            <a:r>
              <a:rPr lang="en-US" sz="1900" kern="0" dirty="0">
                <a:solidFill>
                  <a:srgbClr val="000000"/>
                </a:solidFill>
                <a:latin typeface="Montserrat"/>
                <a:ea typeface="Arial"/>
                <a:cs typeface="Arial"/>
                <a:sym typeface="Arial"/>
              </a:rPr>
              <a:t>. Better even </a:t>
            </a:r>
            <a:r>
              <a:rPr lang="lv-LV" sz="1900" kern="0" dirty="0">
                <a:solidFill>
                  <a:srgbClr val="000000"/>
                </a:solidFill>
                <a:latin typeface="Montserrat"/>
                <a:ea typeface="Arial"/>
                <a:cs typeface="Arial"/>
                <a:sym typeface="Arial"/>
              </a:rPr>
              <a:t>if it is a little absurd</a:t>
            </a:r>
            <a:r>
              <a:rPr lang="en-US" sz="1900" kern="0" dirty="0">
                <a:solidFill>
                  <a:srgbClr val="000000"/>
                </a:solidFill>
                <a:latin typeface="Montserrat"/>
                <a:ea typeface="Arial"/>
                <a:cs typeface="Arial"/>
                <a:sym typeface="Arial"/>
              </a:rPr>
              <a:t>.</a:t>
            </a:r>
            <a:endParaRPr lang="en-US" sz="1900" strike="sngStrike" kern="0" dirty="0">
              <a:solidFill>
                <a:srgbClr val="000000"/>
              </a:solidFill>
              <a:latin typeface="Montserrat"/>
              <a:ea typeface="Arial"/>
              <a:cs typeface="Arial"/>
            </a:endParaRPr>
          </a:p>
          <a:p>
            <a:pPr defTabSz="554492">
              <a:buClr>
                <a:srgbClr val="000000"/>
              </a:buClr>
              <a:buSzPts val="2600"/>
            </a:pPr>
            <a:r>
              <a:rPr lang="en-US" sz="1900" kern="0" dirty="0">
                <a:solidFill>
                  <a:srgbClr val="000000"/>
                </a:solidFill>
                <a:latin typeface="Montserrat"/>
                <a:ea typeface="Arial"/>
                <a:cs typeface="Arial"/>
                <a:sym typeface="Arial"/>
              </a:rPr>
              <a:t>✅ </a:t>
            </a:r>
            <a:r>
              <a:rPr lang="en-US" sz="1900" b="1" kern="0" dirty="0">
                <a:solidFill>
                  <a:srgbClr val="000000"/>
                </a:solidFill>
                <a:latin typeface="Montserrat"/>
                <a:ea typeface="Arial"/>
                <a:cs typeface="Arial"/>
                <a:sym typeface="Arial"/>
              </a:rPr>
              <a:t>A fake should contain a powerful message and leave space for the victim's own fantasies.</a:t>
            </a:r>
            <a:r>
              <a:rPr lang="en-US" sz="1900" kern="0" dirty="0">
                <a:solidFill>
                  <a:srgbClr val="000000"/>
                </a:solidFill>
                <a:latin typeface="Montserrat"/>
                <a:ea typeface="Arial"/>
                <a:cs typeface="Arial"/>
                <a:sym typeface="Arial"/>
              </a:rPr>
              <a:t> Enemies are all around! The mayor is a Russian spy! Homeless Vasya is a saboteur!</a:t>
            </a:r>
            <a:endParaRPr lang="en-US" sz="1900" kern="0" dirty="0">
              <a:solidFill>
                <a:srgbClr val="000000"/>
              </a:solidFill>
              <a:latin typeface="Montserrat"/>
              <a:ea typeface="Arial"/>
              <a:cs typeface="Arial"/>
            </a:endParaRPr>
          </a:p>
          <a:p>
            <a:pPr defTabSz="554492">
              <a:buClr>
                <a:srgbClr val="000000"/>
              </a:buClr>
              <a:buSzPts val="2600"/>
            </a:pPr>
            <a:r>
              <a:rPr lang="en-US" sz="1900" kern="0" dirty="0">
                <a:solidFill>
                  <a:srgbClr val="000000"/>
                </a:solidFill>
                <a:latin typeface="Montserrat"/>
                <a:ea typeface="Arial"/>
                <a:cs typeface="Arial"/>
                <a:sym typeface="Arial"/>
              </a:rPr>
              <a:t>✅ </a:t>
            </a:r>
            <a:r>
              <a:rPr lang="en-US" sz="1900" b="1" kern="0" dirty="0">
                <a:solidFill>
                  <a:srgbClr val="000000"/>
                </a:solidFill>
                <a:latin typeface="Montserrat"/>
                <a:ea typeface="Arial"/>
                <a:cs typeface="Arial"/>
                <a:sym typeface="Arial"/>
              </a:rPr>
              <a:t>Fake should take into account local details.</a:t>
            </a:r>
            <a:r>
              <a:rPr lang="en-US" sz="1900" kern="0" dirty="0">
                <a:solidFill>
                  <a:srgbClr val="000000"/>
                </a:solidFill>
                <a:latin typeface="Montserrat"/>
                <a:ea typeface="Arial"/>
                <a:cs typeface="Arial"/>
                <a:sym typeface="Arial"/>
              </a:rPr>
              <a:t> Mention the names of concrete villages. There are some Russian tanks in the village N!</a:t>
            </a:r>
            <a:r>
              <a:rPr lang="en-US" sz="1900" kern="0" dirty="0">
                <a:solidFill>
                  <a:srgbClr val="000000"/>
                </a:solidFill>
                <a:latin typeface="Montserrat"/>
                <a:cs typeface="Arial"/>
                <a:sym typeface="Arial"/>
              </a:rPr>
              <a:t> </a:t>
            </a:r>
            <a:endParaRPr lang="en-US" sz="1900" kern="0" dirty="0">
              <a:solidFill>
                <a:srgbClr val="000000"/>
              </a:solidFill>
              <a:latin typeface="Montserrat"/>
              <a:ea typeface="Arial"/>
              <a:cs typeface="Arial"/>
            </a:endParaRPr>
          </a:p>
          <a:p>
            <a:pPr defTabSz="554492">
              <a:buClr>
                <a:srgbClr val="000000"/>
              </a:buClr>
              <a:buSzPts val="2600"/>
            </a:pPr>
            <a:r>
              <a:rPr lang="en-US" sz="1900" kern="0" dirty="0">
                <a:solidFill>
                  <a:srgbClr val="000000"/>
                </a:solidFill>
                <a:latin typeface="Montserrat"/>
                <a:ea typeface="Arial"/>
                <a:cs typeface="Arial"/>
                <a:sym typeface="Arial"/>
              </a:rPr>
              <a:t>✅ </a:t>
            </a:r>
            <a:r>
              <a:rPr lang="en-US" sz="1900" b="1" kern="0" dirty="0">
                <a:solidFill>
                  <a:srgbClr val="000000"/>
                </a:solidFill>
                <a:latin typeface="Montserrat"/>
                <a:ea typeface="Arial"/>
                <a:cs typeface="Arial"/>
                <a:sym typeface="Arial"/>
              </a:rPr>
              <a:t>Multiple repetition.</a:t>
            </a:r>
            <a:r>
              <a:rPr lang="en-US" sz="1900" kern="0" dirty="0">
                <a:solidFill>
                  <a:srgbClr val="000000"/>
                </a:solidFill>
                <a:latin typeface="Montserrat"/>
                <a:ea typeface="Arial"/>
                <a:cs typeface="Arial"/>
                <a:sym typeface="Arial"/>
              </a:rPr>
              <a:t> Written by three people in the chat, the message already becoming the Ultimate Truth. And if you add the sacred "The authorities are all lying!", this is a win.”</a:t>
            </a:r>
            <a:endParaRPr lang="en-US" sz="1900" kern="0" dirty="0">
              <a:solidFill>
                <a:srgbClr val="000000"/>
              </a:solidFill>
              <a:latin typeface="Montserrat"/>
              <a:ea typeface="Arial"/>
              <a:cs typeface="Arial"/>
            </a:endParaRPr>
          </a:p>
        </p:txBody>
      </p:sp>
    </p:spTree>
    <p:extLst>
      <p:ext uri="{BB962C8B-B14F-4D97-AF65-F5344CB8AC3E}">
        <p14:creationId xmlns:p14="http://schemas.microsoft.com/office/powerpoint/2010/main" val="3266077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Shape 556"/>
        <p:cNvGrpSpPr/>
        <p:nvPr/>
      </p:nvGrpSpPr>
      <p:grpSpPr>
        <a:xfrm>
          <a:off x="0" y="0"/>
          <a:ext cx="0" cy="0"/>
          <a:chOff x="0" y="0"/>
          <a:chExt cx="0" cy="0"/>
        </a:xfrm>
      </p:grpSpPr>
      <p:sp>
        <p:nvSpPr>
          <p:cNvPr id="557" name="Google Shape;557;g157d7739650_0_82"/>
          <p:cNvSpPr txBox="1"/>
          <p:nvPr/>
        </p:nvSpPr>
        <p:spPr>
          <a:xfrm>
            <a:off x="643122" y="887574"/>
            <a:ext cx="10905756" cy="2880232"/>
          </a:xfrm>
          <a:prstGeom prst="rect">
            <a:avLst/>
          </a:prstGeom>
          <a:noFill/>
          <a:ln>
            <a:noFill/>
          </a:ln>
        </p:spPr>
        <p:txBody>
          <a:bodyPr spcFirstLastPara="1" wrap="square" lIns="0" tIns="92794" rIns="0" bIns="0" anchor="t" anchorCtr="0">
            <a:spAutoFit/>
          </a:bodyPr>
          <a:lstStyle/>
          <a:p>
            <a:pPr defTabSz="554492">
              <a:lnSpc>
                <a:spcPct val="115000"/>
              </a:lnSpc>
              <a:spcBef>
                <a:spcPts val="728"/>
              </a:spcBef>
              <a:buClr>
                <a:srgbClr val="000000"/>
              </a:buClr>
              <a:buSzPts val="1100"/>
            </a:pPr>
            <a:endParaRPr sz="1940" kern="0">
              <a:solidFill>
                <a:srgbClr val="000000"/>
              </a:solidFill>
              <a:latin typeface="Arial"/>
              <a:ea typeface="Arial"/>
              <a:cs typeface="Arial"/>
              <a:sym typeface="Arial"/>
            </a:endParaRPr>
          </a:p>
          <a:p>
            <a:pPr defTabSz="554492">
              <a:lnSpc>
                <a:spcPct val="115000"/>
              </a:lnSpc>
              <a:buClr>
                <a:srgbClr val="000000"/>
              </a:buClr>
              <a:buSzPts val="1100"/>
            </a:pPr>
            <a:endParaRPr sz="2062" kern="0">
              <a:solidFill>
                <a:srgbClr val="000000"/>
              </a:solidFill>
              <a:latin typeface="Montserrat"/>
              <a:ea typeface="Montserrat"/>
              <a:cs typeface="Montserrat"/>
              <a:sym typeface="Montserrat"/>
            </a:endParaRPr>
          </a:p>
          <a:p>
            <a:pPr defTabSz="554492">
              <a:lnSpc>
                <a:spcPct val="115000"/>
              </a:lnSpc>
              <a:buClr>
                <a:srgbClr val="000000"/>
              </a:buClr>
              <a:buSzPts val="1100"/>
            </a:pPr>
            <a:endParaRPr sz="2183" kern="0">
              <a:solidFill>
                <a:srgbClr val="000000"/>
              </a:solidFill>
              <a:latin typeface="Montserrat"/>
              <a:ea typeface="Montserrat"/>
              <a:cs typeface="Montserrat"/>
              <a:sym typeface="Montserrat"/>
            </a:endParaRPr>
          </a:p>
          <a:p>
            <a:pPr defTabSz="554492">
              <a:lnSpc>
                <a:spcPct val="115000"/>
              </a:lnSpc>
              <a:spcBef>
                <a:spcPts val="728"/>
              </a:spcBef>
              <a:buClr>
                <a:srgbClr val="000000"/>
              </a:buClr>
              <a:buSzPts val="1100"/>
            </a:pPr>
            <a:endParaRPr sz="1516" b="1" kern="0">
              <a:solidFill>
                <a:srgbClr val="000000"/>
              </a:solidFill>
              <a:latin typeface="Arial"/>
              <a:ea typeface="Arial"/>
              <a:cs typeface="Arial"/>
              <a:sym typeface="Arial"/>
            </a:endParaRPr>
          </a:p>
          <a:p>
            <a:pPr defTabSz="554492">
              <a:lnSpc>
                <a:spcPct val="115000"/>
              </a:lnSpc>
              <a:spcBef>
                <a:spcPts val="728"/>
              </a:spcBef>
              <a:buClr>
                <a:srgbClr val="000000"/>
              </a:buClr>
              <a:buSzPts val="1100"/>
            </a:pPr>
            <a:endParaRPr sz="1940" kern="0">
              <a:solidFill>
                <a:srgbClr val="000000"/>
              </a:solidFill>
              <a:latin typeface="Arial"/>
              <a:ea typeface="Arial"/>
              <a:cs typeface="Arial"/>
              <a:sym typeface="Arial"/>
            </a:endParaRPr>
          </a:p>
          <a:p>
            <a:pPr defTabSz="554492">
              <a:lnSpc>
                <a:spcPct val="115000"/>
              </a:lnSpc>
              <a:buClr>
                <a:srgbClr val="000000"/>
              </a:buClr>
              <a:buSzPts val="1100"/>
            </a:pPr>
            <a:endParaRPr sz="1880" b="1" kern="0">
              <a:solidFill>
                <a:srgbClr val="000000"/>
              </a:solidFill>
              <a:latin typeface="Arial"/>
              <a:ea typeface="Arial"/>
              <a:cs typeface="Arial"/>
              <a:sym typeface="Arial"/>
            </a:endParaRPr>
          </a:p>
          <a:p>
            <a:pPr marR="3466" defTabSz="554492">
              <a:lnSpc>
                <a:spcPct val="85416"/>
              </a:lnSpc>
              <a:spcBef>
                <a:spcPts val="731"/>
              </a:spcBef>
              <a:buClr>
                <a:srgbClr val="000000"/>
              </a:buClr>
              <a:buSzPts val="9600"/>
            </a:pPr>
            <a:endParaRPr sz="2971" kern="0">
              <a:solidFill>
                <a:srgbClr val="000000"/>
              </a:solidFill>
              <a:latin typeface="Arial"/>
              <a:ea typeface="Arial"/>
              <a:cs typeface="Arial"/>
              <a:sym typeface="Arial"/>
            </a:endParaRPr>
          </a:p>
        </p:txBody>
      </p:sp>
      <p:sp>
        <p:nvSpPr>
          <p:cNvPr id="563" name="Google Shape;563;g157d7739650_0_82"/>
          <p:cNvSpPr txBox="1"/>
          <p:nvPr/>
        </p:nvSpPr>
        <p:spPr>
          <a:xfrm>
            <a:off x="5667714" y="449783"/>
            <a:ext cx="9262834" cy="569139"/>
          </a:xfrm>
          <a:prstGeom prst="rect">
            <a:avLst/>
          </a:prstGeom>
          <a:noFill/>
          <a:ln>
            <a:noFill/>
          </a:ln>
        </p:spPr>
        <p:txBody>
          <a:bodyPr spcFirstLastPara="1" wrap="square" lIns="55440" tIns="55440" rIns="55440" bIns="55440" anchor="t" anchorCtr="0">
            <a:spAutoFit/>
          </a:bodyPr>
          <a:lstStyle/>
          <a:p>
            <a:pPr defTabSz="554492">
              <a:buClr>
                <a:srgbClr val="000000"/>
              </a:buClr>
              <a:buSzPts val="6200"/>
            </a:pPr>
            <a:endParaRPr sz="2971" b="1" kern="0">
              <a:solidFill>
                <a:srgbClr val="1E1E1E"/>
              </a:solidFill>
              <a:latin typeface="Arial"/>
              <a:ea typeface="Arial"/>
              <a:cs typeface="Arial"/>
              <a:sym typeface="Arial"/>
            </a:endParaRPr>
          </a:p>
        </p:txBody>
      </p:sp>
      <p:sp>
        <p:nvSpPr>
          <p:cNvPr id="4" name="Google Shape;307;g157d7739650_0_12">
            <a:extLst>
              <a:ext uri="{FF2B5EF4-FFF2-40B4-BE49-F238E27FC236}">
                <a16:creationId xmlns:a16="http://schemas.microsoft.com/office/drawing/2014/main" id="{25CB2C49-E88E-F953-409E-BF1798C6ACFD}"/>
              </a:ext>
            </a:extLst>
          </p:cNvPr>
          <p:cNvSpPr txBox="1"/>
          <p:nvPr/>
        </p:nvSpPr>
        <p:spPr>
          <a:xfrm>
            <a:off x="535805" y="121010"/>
            <a:ext cx="10129684" cy="649674"/>
          </a:xfrm>
          <a:prstGeom prst="rect">
            <a:avLst/>
          </a:prstGeom>
          <a:noFill/>
          <a:ln>
            <a:noFill/>
          </a:ln>
        </p:spPr>
        <p:txBody>
          <a:bodyPr spcFirstLastPara="1" wrap="square" lIns="55440" tIns="55440" rIns="55440" bIns="55440" anchor="t" anchorCtr="0">
            <a:spAutoFit/>
          </a:bodyPr>
          <a:lstStyle/>
          <a:p>
            <a:pPr defTabSz="554492">
              <a:spcBef>
                <a:spcPts val="728"/>
              </a:spcBef>
              <a:buClr>
                <a:srgbClr val="000000"/>
              </a:buClr>
            </a:pPr>
            <a:r>
              <a:rPr lang="en-US" sz="2900" b="1" kern="0">
                <a:solidFill>
                  <a:schemeClr val="bg1"/>
                </a:solidFill>
                <a:latin typeface="Montserrat"/>
                <a:cs typeface="Arial"/>
                <a:sym typeface="Montserrat"/>
              </a:rPr>
              <a:t>2. Erode public support for Ukraine</a:t>
            </a:r>
            <a:endParaRPr lang="en-US" sz="2900" b="1" kern="0">
              <a:solidFill>
                <a:schemeClr val="bg1"/>
              </a:solidFill>
              <a:latin typeface="Montserrat"/>
              <a:ea typeface="Montserrat"/>
              <a:cs typeface="Arial"/>
            </a:endParaRPr>
          </a:p>
        </p:txBody>
      </p:sp>
      <p:sp>
        <p:nvSpPr>
          <p:cNvPr id="3" name="TextBox 2">
            <a:extLst>
              <a:ext uri="{FF2B5EF4-FFF2-40B4-BE49-F238E27FC236}">
                <a16:creationId xmlns:a16="http://schemas.microsoft.com/office/drawing/2014/main" id="{FF6E2D12-1169-D15E-96E0-A940885D55F5}"/>
              </a:ext>
            </a:extLst>
          </p:cNvPr>
          <p:cNvSpPr txBox="1"/>
          <p:nvPr/>
        </p:nvSpPr>
        <p:spPr>
          <a:xfrm>
            <a:off x="541299" y="735879"/>
            <a:ext cx="7481642" cy="409935"/>
          </a:xfrm>
          <a:prstGeom prst="rect">
            <a:avLst/>
          </a:prstGeom>
          <a:noFill/>
        </p:spPr>
        <p:txBody>
          <a:bodyPr rot="0" spcFirstLastPara="0" vertOverflow="overflow" horzOverflow="overflow" vert="horz" wrap="square" lIns="55449" tIns="27725" rIns="55449" bIns="27725" numCol="1" spcCol="0" rtlCol="0" fromWordArt="0" anchor="t" anchorCtr="0" forceAA="0" compatLnSpc="1">
            <a:prstTxWarp prst="textNoShape">
              <a:avLst/>
            </a:prstTxWarp>
            <a:spAutoFit/>
          </a:bodyPr>
          <a:lstStyle/>
          <a:p>
            <a:pPr defTabSz="554492"/>
            <a:r>
              <a:rPr lang="en-US" sz="2300" kern="0">
                <a:solidFill>
                  <a:schemeClr val="bg1"/>
                </a:solidFill>
                <a:latin typeface="Montserrat"/>
                <a:cs typeface="Arial"/>
                <a:sym typeface="Arial"/>
              </a:rPr>
              <a:t>Ukrainians are painted as not worthy of support</a:t>
            </a:r>
            <a:endParaRPr lang="en-US" sz="2300">
              <a:solidFill>
                <a:schemeClr val="bg1"/>
              </a:solidFill>
              <a:latin typeface="Montserrat"/>
            </a:endParaRPr>
          </a:p>
        </p:txBody>
      </p:sp>
      <p:pic>
        <p:nvPicPr>
          <p:cNvPr id="6" name="Picture 5" descr="A screenshot of a news article&#10;&#10;Description automatically generated">
            <a:extLst>
              <a:ext uri="{FF2B5EF4-FFF2-40B4-BE49-F238E27FC236}">
                <a16:creationId xmlns:a16="http://schemas.microsoft.com/office/drawing/2014/main" id="{D0369244-E913-6070-F8B4-7DF24B1409AC}"/>
              </a:ext>
            </a:extLst>
          </p:cNvPr>
          <p:cNvPicPr>
            <a:picLocks noChangeAspect="1"/>
          </p:cNvPicPr>
          <p:nvPr/>
        </p:nvPicPr>
        <p:blipFill rotWithShape="1">
          <a:blip r:embed="rId3">
            <a:extLst>
              <a:ext uri="{28A0092B-C50C-407E-A947-70E740481C1C}">
                <a14:useLocalDpi xmlns:a14="http://schemas.microsoft.com/office/drawing/2010/main" val="0"/>
              </a:ext>
            </a:extLst>
          </a:blip>
          <a:srcRect l="3515" r="3909" b="76376"/>
          <a:stretch/>
        </p:blipFill>
        <p:spPr>
          <a:xfrm>
            <a:off x="-124525" y="1360227"/>
            <a:ext cx="6690884" cy="1198483"/>
          </a:xfrm>
          <a:prstGeom prst="rect">
            <a:avLst/>
          </a:prstGeom>
        </p:spPr>
      </p:pic>
      <p:sp>
        <p:nvSpPr>
          <p:cNvPr id="8" name="Google Shape;307;g157d7739650_0_12">
            <a:extLst>
              <a:ext uri="{FF2B5EF4-FFF2-40B4-BE49-F238E27FC236}">
                <a16:creationId xmlns:a16="http://schemas.microsoft.com/office/drawing/2014/main" id="{9DC4E61A-D5B6-7E1B-5209-78D9CC3CD43F}"/>
              </a:ext>
            </a:extLst>
          </p:cNvPr>
          <p:cNvSpPr txBox="1"/>
          <p:nvPr/>
        </p:nvSpPr>
        <p:spPr>
          <a:xfrm>
            <a:off x="76758" y="2554650"/>
            <a:ext cx="7928304" cy="388962"/>
          </a:xfrm>
          <a:prstGeom prst="rect">
            <a:avLst/>
          </a:prstGeom>
          <a:noFill/>
          <a:ln>
            <a:noFill/>
          </a:ln>
        </p:spPr>
        <p:txBody>
          <a:bodyPr spcFirstLastPara="1" wrap="square" lIns="55440" tIns="55440" rIns="55440" bIns="55440" anchor="t" anchorCtr="0">
            <a:spAutoFit/>
          </a:bodyPr>
          <a:lstStyle/>
          <a:p>
            <a:pPr defTabSz="554492">
              <a:buClr>
                <a:srgbClr val="000000"/>
              </a:buClr>
            </a:pPr>
            <a:r>
              <a:rPr lang="lv-LV" kern="0" err="1">
                <a:solidFill>
                  <a:schemeClr val="bg1"/>
                </a:solidFill>
                <a:latin typeface="Montserrat"/>
                <a:cs typeface="Arial"/>
                <a:sym typeface="Arial"/>
              </a:rPr>
              <a:t>Has</a:t>
            </a:r>
            <a:r>
              <a:rPr lang="lv-LV" kern="0">
                <a:solidFill>
                  <a:schemeClr val="bg1"/>
                </a:solidFill>
                <a:latin typeface="Montserrat"/>
                <a:cs typeface="Arial"/>
                <a:sym typeface="Arial"/>
              </a:rPr>
              <a:t> </a:t>
            </a:r>
            <a:r>
              <a:rPr lang="lv-LV" kern="0" err="1">
                <a:solidFill>
                  <a:schemeClr val="bg1"/>
                </a:solidFill>
                <a:latin typeface="Montserrat"/>
                <a:cs typeface="Arial"/>
                <a:sym typeface="Arial"/>
              </a:rPr>
              <a:t>Ukraine</a:t>
            </a:r>
            <a:r>
              <a:rPr lang="lv-LV" kern="0">
                <a:solidFill>
                  <a:schemeClr val="bg1"/>
                </a:solidFill>
                <a:latin typeface="Montserrat"/>
                <a:cs typeface="Arial"/>
                <a:sym typeface="Arial"/>
              </a:rPr>
              <a:t> </a:t>
            </a:r>
            <a:r>
              <a:rPr lang="lv-LV" kern="0" err="1">
                <a:solidFill>
                  <a:schemeClr val="bg1"/>
                </a:solidFill>
                <a:latin typeface="Montserrat"/>
                <a:cs typeface="Arial"/>
                <a:sym typeface="Arial"/>
              </a:rPr>
              <a:t>passed</a:t>
            </a:r>
            <a:r>
              <a:rPr lang="lv-LV" kern="0">
                <a:solidFill>
                  <a:schemeClr val="bg1"/>
                </a:solidFill>
                <a:latin typeface="Montserrat"/>
                <a:cs typeface="Arial"/>
                <a:sym typeface="Arial"/>
              </a:rPr>
              <a:t> </a:t>
            </a:r>
            <a:r>
              <a:rPr lang="lv-LV" kern="0" err="1">
                <a:solidFill>
                  <a:schemeClr val="bg1"/>
                </a:solidFill>
                <a:latin typeface="Montserrat"/>
                <a:cs typeface="Arial"/>
                <a:sym typeface="Arial"/>
              </a:rPr>
              <a:t>laws</a:t>
            </a:r>
            <a:r>
              <a:rPr lang="lv-LV" kern="0">
                <a:solidFill>
                  <a:schemeClr val="bg1"/>
                </a:solidFill>
                <a:latin typeface="Montserrat"/>
                <a:cs typeface="Arial"/>
                <a:sym typeface="Arial"/>
              </a:rPr>
              <a:t> to </a:t>
            </a:r>
            <a:r>
              <a:rPr lang="lv-LV" kern="0" err="1">
                <a:solidFill>
                  <a:schemeClr val="bg1"/>
                </a:solidFill>
                <a:latin typeface="Montserrat"/>
                <a:cs typeface="Arial"/>
                <a:sym typeface="Arial"/>
              </a:rPr>
              <a:t>allow</a:t>
            </a:r>
            <a:r>
              <a:rPr lang="lv-LV" kern="0">
                <a:solidFill>
                  <a:schemeClr val="bg1"/>
                </a:solidFill>
                <a:latin typeface="Montserrat"/>
                <a:cs typeface="Arial"/>
                <a:sym typeface="Arial"/>
              </a:rPr>
              <a:t> </a:t>
            </a:r>
            <a:r>
              <a:rPr lang="lv-LV" kern="0" err="1">
                <a:solidFill>
                  <a:schemeClr val="bg1"/>
                </a:solidFill>
                <a:latin typeface="Montserrat"/>
                <a:cs typeface="Arial"/>
                <a:sym typeface="Arial"/>
              </a:rPr>
              <a:t>selling</a:t>
            </a:r>
            <a:r>
              <a:rPr lang="lv-LV" kern="0">
                <a:solidFill>
                  <a:schemeClr val="bg1"/>
                </a:solidFill>
                <a:latin typeface="Montserrat"/>
                <a:cs typeface="Arial"/>
                <a:sym typeface="Arial"/>
              </a:rPr>
              <a:t> </a:t>
            </a:r>
            <a:r>
              <a:rPr lang="lv-LV" kern="0" err="1">
                <a:solidFill>
                  <a:schemeClr val="bg1"/>
                </a:solidFill>
                <a:latin typeface="Montserrat"/>
                <a:cs typeface="Arial"/>
                <a:sym typeface="Arial"/>
              </a:rPr>
              <a:t>organs</a:t>
            </a:r>
            <a:r>
              <a:rPr lang="lv-LV" kern="0">
                <a:solidFill>
                  <a:schemeClr val="bg1"/>
                </a:solidFill>
                <a:latin typeface="Montserrat"/>
                <a:cs typeface="Arial"/>
                <a:sym typeface="Arial"/>
              </a:rPr>
              <a:t>?</a:t>
            </a:r>
            <a:endParaRPr lang="lv-LV" kern="0">
              <a:solidFill>
                <a:schemeClr val="bg1"/>
              </a:solidFill>
              <a:latin typeface="Montserrat"/>
              <a:cs typeface="Arial"/>
            </a:endParaRPr>
          </a:p>
        </p:txBody>
      </p:sp>
      <p:pic>
        <p:nvPicPr>
          <p:cNvPr id="10" name="Picture 9" descr="A black text on a white background&#10;&#10;Description automatically generated">
            <a:extLst>
              <a:ext uri="{FF2B5EF4-FFF2-40B4-BE49-F238E27FC236}">
                <a16:creationId xmlns:a16="http://schemas.microsoft.com/office/drawing/2014/main" id="{11981506-360B-C14B-A3D9-E675C214A1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9181" y="3017302"/>
            <a:ext cx="7191142" cy="1224651"/>
          </a:xfrm>
          <a:prstGeom prst="rect">
            <a:avLst/>
          </a:prstGeom>
        </p:spPr>
      </p:pic>
      <p:sp>
        <p:nvSpPr>
          <p:cNvPr id="12" name="Google Shape;307;g157d7739650_0_12">
            <a:extLst>
              <a:ext uri="{FF2B5EF4-FFF2-40B4-BE49-F238E27FC236}">
                <a16:creationId xmlns:a16="http://schemas.microsoft.com/office/drawing/2014/main" id="{CD41E10A-B2B4-6029-72A1-9C33A249EBF7}"/>
              </a:ext>
            </a:extLst>
          </p:cNvPr>
          <p:cNvSpPr txBox="1"/>
          <p:nvPr/>
        </p:nvSpPr>
        <p:spPr>
          <a:xfrm>
            <a:off x="2692993" y="4297005"/>
            <a:ext cx="6798645" cy="388962"/>
          </a:xfrm>
          <a:prstGeom prst="rect">
            <a:avLst/>
          </a:prstGeom>
          <a:noFill/>
          <a:ln>
            <a:noFill/>
          </a:ln>
        </p:spPr>
        <p:txBody>
          <a:bodyPr spcFirstLastPara="1" wrap="square" lIns="55440" tIns="55440" rIns="55440" bIns="55440" anchor="t" anchorCtr="0">
            <a:spAutoFit/>
          </a:bodyPr>
          <a:lstStyle/>
          <a:p>
            <a:pPr defTabSz="554492">
              <a:buClr>
                <a:srgbClr val="000000"/>
              </a:buClr>
            </a:pPr>
            <a:r>
              <a:rPr lang="en-US" kern="0">
                <a:solidFill>
                  <a:schemeClr val="bg1"/>
                </a:solidFill>
                <a:latin typeface="Montserrat"/>
                <a:cs typeface="Arial"/>
                <a:sym typeface="Arial"/>
              </a:rPr>
              <a:t>The story of the boy crucified in Ukraine</a:t>
            </a:r>
            <a:r>
              <a:rPr lang="lv-LV" kern="0">
                <a:solidFill>
                  <a:schemeClr val="bg1"/>
                </a:solidFill>
                <a:latin typeface="Montserrat"/>
                <a:cs typeface="Arial"/>
                <a:sym typeface="Arial"/>
              </a:rPr>
              <a:t> </a:t>
            </a:r>
            <a:r>
              <a:rPr lang="lv-LV" kern="0" err="1">
                <a:solidFill>
                  <a:schemeClr val="bg1"/>
                </a:solidFill>
                <a:latin typeface="Montserrat"/>
                <a:cs typeface="Arial"/>
                <a:sym typeface="Arial"/>
              </a:rPr>
              <a:t>has</a:t>
            </a:r>
            <a:r>
              <a:rPr lang="lv-LV" kern="0">
                <a:solidFill>
                  <a:schemeClr val="bg1"/>
                </a:solidFill>
                <a:latin typeface="Montserrat"/>
                <a:cs typeface="Arial"/>
                <a:sym typeface="Arial"/>
              </a:rPr>
              <a:t> no </a:t>
            </a:r>
            <a:r>
              <a:rPr lang="lv-LV" kern="0" err="1">
                <a:solidFill>
                  <a:schemeClr val="bg1"/>
                </a:solidFill>
                <a:latin typeface="Montserrat"/>
                <a:cs typeface="Arial"/>
                <a:sym typeface="Arial"/>
              </a:rPr>
              <a:t>evidence</a:t>
            </a:r>
            <a:endParaRPr lang="lv-LV" kern="0">
              <a:solidFill>
                <a:schemeClr val="bg1"/>
              </a:solidFill>
              <a:latin typeface="Montserrat"/>
              <a:cs typeface="Arial"/>
            </a:endParaRPr>
          </a:p>
        </p:txBody>
      </p:sp>
      <p:pic>
        <p:nvPicPr>
          <p:cNvPr id="14" name="Picture 13" descr="A close up of a sign&#10;&#10;Description automatically generated">
            <a:extLst>
              <a:ext uri="{FF2B5EF4-FFF2-40B4-BE49-F238E27FC236}">
                <a16:creationId xmlns:a16="http://schemas.microsoft.com/office/drawing/2014/main" id="{E2FC2653-58C6-0E71-8982-DFE66299CC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612" y="4762611"/>
            <a:ext cx="10929357" cy="972728"/>
          </a:xfrm>
          <a:prstGeom prst="rect">
            <a:avLst/>
          </a:prstGeom>
        </p:spPr>
      </p:pic>
      <p:sp>
        <p:nvSpPr>
          <p:cNvPr id="16" name="Google Shape;307;g157d7739650_0_12">
            <a:extLst>
              <a:ext uri="{FF2B5EF4-FFF2-40B4-BE49-F238E27FC236}">
                <a16:creationId xmlns:a16="http://schemas.microsoft.com/office/drawing/2014/main" id="{75A4D57F-2597-FAC0-7C1C-04FAB018CC1C}"/>
              </a:ext>
            </a:extLst>
          </p:cNvPr>
          <p:cNvSpPr txBox="1"/>
          <p:nvPr/>
        </p:nvSpPr>
        <p:spPr>
          <a:xfrm>
            <a:off x="134268" y="5734595"/>
            <a:ext cx="10161680" cy="665961"/>
          </a:xfrm>
          <a:prstGeom prst="rect">
            <a:avLst/>
          </a:prstGeom>
          <a:noFill/>
          <a:ln>
            <a:noFill/>
          </a:ln>
        </p:spPr>
        <p:txBody>
          <a:bodyPr spcFirstLastPara="1" wrap="square" lIns="55440" tIns="55440" rIns="55440" bIns="55440" anchor="t" anchorCtr="0">
            <a:spAutoFit/>
          </a:bodyPr>
          <a:lstStyle/>
          <a:p>
            <a:pPr defTabSz="554492">
              <a:buClr>
                <a:srgbClr val="000000"/>
              </a:buClr>
            </a:pPr>
            <a:r>
              <a:rPr lang="en-US" kern="0">
                <a:solidFill>
                  <a:schemeClr val="bg1"/>
                </a:solidFill>
                <a:latin typeface="Montserrat"/>
                <a:cs typeface="Arial"/>
                <a:sym typeface="Arial"/>
              </a:rPr>
              <a:t>Concentration camps, medical experiments and </a:t>
            </a:r>
            <a:r>
              <a:rPr lang="lv-LV" kern="0" err="1">
                <a:solidFill>
                  <a:schemeClr val="bg1"/>
                </a:solidFill>
                <a:latin typeface="Montserrat"/>
                <a:cs typeface="Arial"/>
                <a:sym typeface="Arial"/>
              </a:rPr>
              <a:t>stolen</a:t>
            </a:r>
            <a:r>
              <a:rPr lang="en-US" kern="0">
                <a:solidFill>
                  <a:schemeClr val="bg1"/>
                </a:solidFill>
                <a:latin typeface="Montserrat"/>
                <a:cs typeface="Arial"/>
                <a:sym typeface="Arial"/>
              </a:rPr>
              <a:t> children: how Russian propaganda lies about Ukrainian refugees</a:t>
            </a:r>
            <a:endParaRPr lang="lv-LV" kern="0">
              <a:solidFill>
                <a:schemeClr val="bg1"/>
              </a:solidFill>
              <a:latin typeface="Montserrat"/>
              <a:cs typeface="Arial"/>
            </a:endParaRPr>
          </a:p>
        </p:txBody>
      </p:sp>
    </p:spTree>
    <p:extLst>
      <p:ext uri="{BB962C8B-B14F-4D97-AF65-F5344CB8AC3E}">
        <p14:creationId xmlns:p14="http://schemas.microsoft.com/office/powerpoint/2010/main" val="467613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Shape 556"/>
        <p:cNvGrpSpPr/>
        <p:nvPr/>
      </p:nvGrpSpPr>
      <p:grpSpPr>
        <a:xfrm>
          <a:off x="0" y="0"/>
          <a:ext cx="0" cy="0"/>
          <a:chOff x="0" y="0"/>
          <a:chExt cx="0" cy="0"/>
        </a:xfrm>
      </p:grpSpPr>
      <p:sp>
        <p:nvSpPr>
          <p:cNvPr id="557" name="Google Shape;557;g157d7739650_0_82"/>
          <p:cNvSpPr txBox="1"/>
          <p:nvPr/>
        </p:nvSpPr>
        <p:spPr>
          <a:xfrm>
            <a:off x="643122" y="887574"/>
            <a:ext cx="10905756" cy="2880232"/>
          </a:xfrm>
          <a:prstGeom prst="rect">
            <a:avLst/>
          </a:prstGeom>
          <a:noFill/>
          <a:ln>
            <a:noFill/>
          </a:ln>
        </p:spPr>
        <p:txBody>
          <a:bodyPr spcFirstLastPara="1" wrap="square" lIns="0" tIns="92794" rIns="0" bIns="0" anchor="t" anchorCtr="0">
            <a:spAutoFit/>
          </a:bodyPr>
          <a:lstStyle/>
          <a:p>
            <a:pPr defTabSz="554492">
              <a:lnSpc>
                <a:spcPct val="115000"/>
              </a:lnSpc>
              <a:spcBef>
                <a:spcPts val="728"/>
              </a:spcBef>
              <a:buClr>
                <a:srgbClr val="000000"/>
              </a:buClr>
              <a:buSzPts val="1100"/>
            </a:pPr>
            <a:endParaRPr sz="1940" kern="0">
              <a:solidFill>
                <a:srgbClr val="000000"/>
              </a:solidFill>
              <a:latin typeface="Arial"/>
              <a:ea typeface="Arial"/>
              <a:cs typeface="Arial"/>
              <a:sym typeface="Arial"/>
            </a:endParaRPr>
          </a:p>
          <a:p>
            <a:pPr defTabSz="554492">
              <a:lnSpc>
                <a:spcPct val="115000"/>
              </a:lnSpc>
              <a:buClr>
                <a:srgbClr val="000000"/>
              </a:buClr>
              <a:buSzPts val="1100"/>
            </a:pPr>
            <a:endParaRPr sz="2062" kern="0">
              <a:solidFill>
                <a:srgbClr val="000000"/>
              </a:solidFill>
              <a:latin typeface="Montserrat"/>
              <a:ea typeface="Montserrat"/>
              <a:cs typeface="Montserrat"/>
              <a:sym typeface="Montserrat"/>
            </a:endParaRPr>
          </a:p>
          <a:p>
            <a:pPr defTabSz="554492">
              <a:lnSpc>
                <a:spcPct val="115000"/>
              </a:lnSpc>
              <a:buClr>
                <a:srgbClr val="000000"/>
              </a:buClr>
              <a:buSzPts val="1100"/>
            </a:pPr>
            <a:endParaRPr sz="2183" kern="0">
              <a:solidFill>
                <a:srgbClr val="000000"/>
              </a:solidFill>
              <a:latin typeface="Montserrat"/>
              <a:ea typeface="Montserrat"/>
              <a:cs typeface="Montserrat"/>
              <a:sym typeface="Montserrat"/>
            </a:endParaRPr>
          </a:p>
          <a:p>
            <a:pPr defTabSz="554492">
              <a:lnSpc>
                <a:spcPct val="115000"/>
              </a:lnSpc>
              <a:spcBef>
                <a:spcPts val="728"/>
              </a:spcBef>
              <a:buClr>
                <a:srgbClr val="000000"/>
              </a:buClr>
              <a:buSzPts val="1100"/>
            </a:pPr>
            <a:endParaRPr sz="1516" b="1" kern="0">
              <a:solidFill>
                <a:srgbClr val="000000"/>
              </a:solidFill>
              <a:latin typeface="Arial"/>
              <a:ea typeface="Arial"/>
              <a:cs typeface="Arial"/>
              <a:sym typeface="Arial"/>
            </a:endParaRPr>
          </a:p>
          <a:p>
            <a:pPr defTabSz="554492">
              <a:lnSpc>
                <a:spcPct val="115000"/>
              </a:lnSpc>
              <a:spcBef>
                <a:spcPts val="728"/>
              </a:spcBef>
              <a:buClr>
                <a:srgbClr val="000000"/>
              </a:buClr>
              <a:buSzPts val="1100"/>
            </a:pPr>
            <a:endParaRPr sz="1940" kern="0">
              <a:solidFill>
                <a:srgbClr val="000000"/>
              </a:solidFill>
              <a:latin typeface="Arial"/>
              <a:ea typeface="Arial"/>
              <a:cs typeface="Arial"/>
              <a:sym typeface="Arial"/>
            </a:endParaRPr>
          </a:p>
          <a:p>
            <a:pPr defTabSz="554492">
              <a:lnSpc>
                <a:spcPct val="115000"/>
              </a:lnSpc>
              <a:buClr>
                <a:srgbClr val="000000"/>
              </a:buClr>
              <a:buSzPts val="1100"/>
            </a:pPr>
            <a:endParaRPr sz="1880" b="1" kern="0">
              <a:solidFill>
                <a:srgbClr val="000000"/>
              </a:solidFill>
              <a:latin typeface="Arial"/>
              <a:ea typeface="Arial"/>
              <a:cs typeface="Arial"/>
              <a:sym typeface="Arial"/>
            </a:endParaRPr>
          </a:p>
          <a:p>
            <a:pPr marR="3466" defTabSz="554492">
              <a:lnSpc>
                <a:spcPct val="85416"/>
              </a:lnSpc>
              <a:spcBef>
                <a:spcPts val="731"/>
              </a:spcBef>
              <a:buClr>
                <a:srgbClr val="000000"/>
              </a:buClr>
              <a:buSzPts val="9600"/>
            </a:pPr>
            <a:endParaRPr sz="2971" kern="0">
              <a:solidFill>
                <a:srgbClr val="000000"/>
              </a:solidFill>
              <a:latin typeface="Arial"/>
              <a:ea typeface="Arial"/>
              <a:cs typeface="Arial"/>
              <a:sym typeface="Arial"/>
            </a:endParaRPr>
          </a:p>
        </p:txBody>
      </p:sp>
      <p:sp>
        <p:nvSpPr>
          <p:cNvPr id="558" name="Google Shape;558;g157d7739650_0_82"/>
          <p:cNvSpPr/>
          <p:nvPr/>
        </p:nvSpPr>
        <p:spPr>
          <a:xfrm>
            <a:off x="660539" y="3924518"/>
            <a:ext cx="5007173" cy="722587"/>
          </a:xfrm>
          <a:prstGeom prst="rect">
            <a:avLst/>
          </a:prstGeom>
          <a:noFill/>
          <a:ln>
            <a:noFill/>
          </a:ln>
        </p:spPr>
        <p:txBody>
          <a:bodyPr spcFirstLastPara="1" wrap="square" lIns="55440" tIns="27713" rIns="55440" bIns="27713" anchor="t" anchorCtr="0">
            <a:noAutofit/>
          </a:bodyPr>
          <a:lstStyle/>
          <a:p>
            <a:pPr marL="7701" marR="3466" defTabSz="554492">
              <a:spcBef>
                <a:spcPts val="731"/>
              </a:spcBef>
              <a:buClr>
                <a:srgbClr val="000000"/>
              </a:buClr>
              <a:buSzPts val="2400"/>
            </a:pPr>
            <a:endParaRPr sz="1455" kern="0">
              <a:solidFill>
                <a:srgbClr val="1E1E1E"/>
              </a:solidFill>
              <a:latin typeface="Arial"/>
              <a:ea typeface="Arial"/>
              <a:cs typeface="Arial"/>
              <a:sym typeface="Arial"/>
            </a:endParaRPr>
          </a:p>
        </p:txBody>
      </p:sp>
      <p:sp>
        <p:nvSpPr>
          <p:cNvPr id="559" name="Google Shape;559;g157d7739650_0_82"/>
          <p:cNvSpPr/>
          <p:nvPr/>
        </p:nvSpPr>
        <p:spPr>
          <a:xfrm>
            <a:off x="427" y="6264609"/>
            <a:ext cx="12191205" cy="748966"/>
          </a:xfrm>
          <a:prstGeom prst="rect">
            <a:avLst/>
          </a:prstGeom>
          <a:solidFill>
            <a:srgbClr val="1E1E1E"/>
          </a:solidFill>
          <a:ln>
            <a:noFill/>
          </a:ln>
        </p:spPr>
        <p:txBody>
          <a:bodyPr spcFirstLastPara="1" wrap="square" lIns="55440" tIns="27713" rIns="55440" bIns="27713" anchor="ctr" anchorCtr="0">
            <a:noAutofit/>
          </a:bodyPr>
          <a:lstStyle/>
          <a:p>
            <a:pPr algn="ctr" defTabSz="554492">
              <a:buClr>
                <a:srgbClr val="000000"/>
              </a:buClr>
              <a:buSzPts val="1800"/>
            </a:pPr>
            <a:endParaRPr sz="1092" kern="0">
              <a:solidFill>
                <a:srgbClr val="262626"/>
              </a:solidFill>
              <a:latin typeface="Arial"/>
              <a:ea typeface="Arial"/>
              <a:cs typeface="Arial"/>
              <a:sym typeface="Arial"/>
            </a:endParaRPr>
          </a:p>
        </p:txBody>
      </p:sp>
      <p:sp>
        <p:nvSpPr>
          <p:cNvPr id="563" name="Google Shape;563;g157d7739650_0_82"/>
          <p:cNvSpPr txBox="1"/>
          <p:nvPr/>
        </p:nvSpPr>
        <p:spPr>
          <a:xfrm>
            <a:off x="5667714" y="449783"/>
            <a:ext cx="9262834" cy="569139"/>
          </a:xfrm>
          <a:prstGeom prst="rect">
            <a:avLst/>
          </a:prstGeom>
          <a:noFill/>
          <a:ln>
            <a:noFill/>
          </a:ln>
        </p:spPr>
        <p:txBody>
          <a:bodyPr spcFirstLastPara="1" wrap="square" lIns="55440" tIns="55440" rIns="55440" bIns="55440" anchor="t" anchorCtr="0">
            <a:spAutoFit/>
          </a:bodyPr>
          <a:lstStyle/>
          <a:p>
            <a:pPr defTabSz="554492">
              <a:buClr>
                <a:srgbClr val="000000"/>
              </a:buClr>
              <a:buSzPts val="6200"/>
            </a:pPr>
            <a:endParaRPr sz="2971" b="1" kern="0">
              <a:solidFill>
                <a:srgbClr val="1E1E1E"/>
              </a:solidFill>
              <a:latin typeface="Arial"/>
              <a:ea typeface="Arial"/>
              <a:cs typeface="Arial"/>
              <a:sym typeface="Arial"/>
            </a:endParaRPr>
          </a:p>
        </p:txBody>
      </p:sp>
      <p:sp>
        <p:nvSpPr>
          <p:cNvPr id="4" name="Google Shape;307;g157d7739650_0_12">
            <a:extLst>
              <a:ext uri="{FF2B5EF4-FFF2-40B4-BE49-F238E27FC236}">
                <a16:creationId xmlns:a16="http://schemas.microsoft.com/office/drawing/2014/main" id="{25CB2C49-E88E-F953-409E-BF1798C6ACFD}"/>
              </a:ext>
            </a:extLst>
          </p:cNvPr>
          <p:cNvSpPr txBox="1"/>
          <p:nvPr/>
        </p:nvSpPr>
        <p:spPr>
          <a:xfrm>
            <a:off x="507050" y="365425"/>
            <a:ext cx="10129684" cy="649674"/>
          </a:xfrm>
          <a:prstGeom prst="rect">
            <a:avLst/>
          </a:prstGeom>
          <a:noFill/>
          <a:ln>
            <a:noFill/>
          </a:ln>
        </p:spPr>
        <p:txBody>
          <a:bodyPr spcFirstLastPara="1" wrap="square" lIns="55440" tIns="55440" rIns="55440" bIns="55440" anchor="t" anchorCtr="0">
            <a:spAutoFit/>
          </a:bodyPr>
          <a:lstStyle/>
          <a:p>
            <a:pPr defTabSz="554492">
              <a:spcBef>
                <a:spcPts val="728"/>
              </a:spcBef>
              <a:buClr>
                <a:srgbClr val="000000"/>
              </a:buClr>
            </a:pPr>
            <a:r>
              <a:rPr lang="en-US" sz="2900" b="1" kern="0">
                <a:solidFill>
                  <a:schemeClr val="bg1"/>
                </a:solidFill>
                <a:latin typeface="Montserrat"/>
                <a:cs typeface="Arial"/>
                <a:sym typeface="Montserrat"/>
              </a:rPr>
              <a:t>2. Erode public support for Ukraine</a:t>
            </a:r>
            <a:endParaRPr lang="en-US" sz="2900" b="1" kern="0">
              <a:solidFill>
                <a:schemeClr val="bg1"/>
              </a:solidFill>
              <a:latin typeface="Montserrat"/>
              <a:ea typeface="Montserrat"/>
              <a:cs typeface="Arial"/>
            </a:endParaRPr>
          </a:p>
        </p:txBody>
      </p:sp>
      <p:sp>
        <p:nvSpPr>
          <p:cNvPr id="9" name="Google Shape;548;g11b41ce093d_0_147">
            <a:extLst>
              <a:ext uri="{FF2B5EF4-FFF2-40B4-BE49-F238E27FC236}">
                <a16:creationId xmlns:a16="http://schemas.microsoft.com/office/drawing/2014/main" id="{8F654F39-E89C-4B6A-670B-216D5466906F}"/>
              </a:ext>
            </a:extLst>
          </p:cNvPr>
          <p:cNvSpPr/>
          <p:nvPr/>
        </p:nvSpPr>
        <p:spPr>
          <a:xfrm>
            <a:off x="653285" y="6353332"/>
            <a:ext cx="10514263" cy="279975"/>
          </a:xfrm>
          <a:prstGeom prst="rect">
            <a:avLst/>
          </a:prstGeom>
          <a:noFill/>
          <a:ln>
            <a:noFill/>
          </a:ln>
        </p:spPr>
        <p:txBody>
          <a:bodyPr spcFirstLastPara="1" wrap="square" lIns="55440" tIns="27713" rIns="55440" bIns="27713" anchor="t" anchorCtr="0">
            <a:noAutofit/>
          </a:bodyPr>
          <a:lstStyle/>
          <a:p>
            <a:pPr defTabSz="554492">
              <a:buClr>
                <a:srgbClr val="000000"/>
              </a:buClr>
              <a:buSzPts val="2400"/>
            </a:pPr>
            <a:r>
              <a:rPr lang="en-US" sz="1455" kern="0">
                <a:solidFill>
                  <a:schemeClr val="bg1"/>
                </a:solidFill>
                <a:latin typeface="Montserrat"/>
                <a:cs typeface="Arial"/>
                <a:sym typeface="Arial"/>
              </a:rPr>
              <a:t>Source:</a:t>
            </a:r>
            <a:r>
              <a:rPr lang="uk-UA" sz="1455" kern="0">
                <a:solidFill>
                  <a:schemeClr val="bg1"/>
                </a:solidFill>
                <a:latin typeface="Montserrat"/>
                <a:cs typeface="Arial"/>
                <a:sym typeface="Arial"/>
              </a:rPr>
              <a:t> </a:t>
            </a:r>
            <a:r>
              <a:rPr lang="uk-UA" sz="1455" kern="0">
                <a:solidFill>
                  <a:srgbClr val="FFFFFF"/>
                </a:solidFill>
                <a:latin typeface="Montserrat"/>
                <a:cs typeface="Arial"/>
                <a:sym typeface="Arial"/>
                <a:hlinkClick r:id="rId3">
                  <a:extLst>
                    <a:ext uri="{A12FA001-AC4F-418D-AE19-62706E023703}">
                      <ahyp:hlinkClr xmlns:ahyp="http://schemas.microsoft.com/office/drawing/2018/hyperlinkcolor" val="tx"/>
                    </a:ext>
                  </a:extLst>
                </a:hlinkClick>
              </a:rPr>
              <a:t>https://factcheck.afp.com/doc.afp.com.</a:t>
            </a:r>
            <a:r>
              <a:rPr lang="uk-UA" sz="1455" kern="0">
                <a:solidFill>
                  <a:schemeClr val="bg1"/>
                </a:solidFill>
                <a:latin typeface="Montserrat"/>
                <a:cs typeface="Arial"/>
                <a:sym typeface="Arial"/>
                <a:hlinkClick r:id="rId3">
                  <a:extLst>
                    <a:ext uri="{A12FA001-AC4F-418D-AE19-62706E023703}">
                      <ahyp:hlinkClr xmlns:ahyp="http://schemas.microsoft.com/office/drawing/2018/hyperlinkcolor" val="tx"/>
                    </a:ext>
                  </a:extLst>
                </a:hlinkClick>
              </a:rPr>
              <a:t>327R8KF</a:t>
            </a:r>
            <a:r>
              <a:rPr lang="lv-LV" sz="1455" kern="0">
                <a:solidFill>
                  <a:schemeClr val="bg1"/>
                </a:solidFill>
                <a:latin typeface="Montserrat"/>
                <a:cs typeface="Arial"/>
                <a:sym typeface="Arial"/>
              </a:rPr>
              <a:t>; https://rebaltica.lv/2022/03/ukrainas-kars-piesaista-melu-izplatitajus-un-krapniekus-tiktok/ </a:t>
            </a:r>
            <a:r>
              <a:rPr lang="uk-UA" sz="1455" kern="0">
                <a:solidFill>
                  <a:schemeClr val="bg1"/>
                </a:solidFill>
                <a:latin typeface="Montserrat"/>
                <a:cs typeface="Arial"/>
                <a:sym typeface="Arial"/>
              </a:rPr>
              <a:t> </a:t>
            </a:r>
            <a:endParaRPr lang="en-US" sz="849" kern="0">
              <a:solidFill>
                <a:schemeClr val="bg1"/>
              </a:solidFill>
              <a:latin typeface="Montserrat"/>
              <a:ea typeface="Arial"/>
              <a:cs typeface="Arial"/>
              <a:sym typeface="Arial"/>
            </a:endParaRPr>
          </a:p>
        </p:txBody>
      </p:sp>
      <p:pic>
        <p:nvPicPr>
          <p:cNvPr id="11" name="Google Shape;487;g11b41ce093d_0_66" descr="A picture containing timeline&#10;&#10;Description automatically generated">
            <a:extLst>
              <a:ext uri="{FF2B5EF4-FFF2-40B4-BE49-F238E27FC236}">
                <a16:creationId xmlns:a16="http://schemas.microsoft.com/office/drawing/2014/main" id="{C62D3292-0739-7281-147B-4C260F907675}"/>
              </a:ext>
            </a:extLst>
          </p:cNvPr>
          <p:cNvPicPr preferRelativeResize="0"/>
          <p:nvPr/>
        </p:nvPicPr>
        <p:blipFill>
          <a:blip r:embed="rId4">
            <a:alphaModFix/>
          </a:blip>
          <a:stretch>
            <a:fillRect/>
          </a:stretch>
        </p:blipFill>
        <p:spPr>
          <a:xfrm>
            <a:off x="1295090" y="1716885"/>
            <a:ext cx="4372622" cy="4297970"/>
          </a:xfrm>
          <a:prstGeom prst="rect">
            <a:avLst/>
          </a:prstGeom>
          <a:noFill/>
          <a:ln>
            <a:noFill/>
          </a:ln>
        </p:spPr>
      </p:pic>
      <p:sp>
        <p:nvSpPr>
          <p:cNvPr id="12" name="TextBox 11">
            <a:extLst>
              <a:ext uri="{FF2B5EF4-FFF2-40B4-BE49-F238E27FC236}">
                <a16:creationId xmlns:a16="http://schemas.microsoft.com/office/drawing/2014/main" id="{2C829E64-4F49-DD7D-2172-3C4B74F5F1FA}"/>
              </a:ext>
            </a:extLst>
          </p:cNvPr>
          <p:cNvSpPr txBox="1"/>
          <p:nvPr/>
        </p:nvSpPr>
        <p:spPr>
          <a:xfrm>
            <a:off x="513726" y="957134"/>
            <a:ext cx="5215513" cy="409935"/>
          </a:xfrm>
          <a:prstGeom prst="rect">
            <a:avLst/>
          </a:prstGeom>
          <a:noFill/>
        </p:spPr>
        <p:txBody>
          <a:bodyPr rot="0" spcFirstLastPara="0" vertOverflow="overflow" horzOverflow="overflow" vert="horz" wrap="square" lIns="55449" tIns="27725" rIns="55449" bIns="27725" numCol="1" spcCol="0" rtlCol="0" fromWordArt="0" anchor="t" anchorCtr="0" forceAA="0" compatLnSpc="1">
            <a:prstTxWarp prst="textNoShape">
              <a:avLst/>
            </a:prstTxWarp>
            <a:spAutoFit/>
          </a:bodyPr>
          <a:lstStyle/>
          <a:p>
            <a:pPr defTabSz="554492"/>
            <a:r>
              <a:rPr lang="en-US" sz="2300" kern="0">
                <a:solidFill>
                  <a:schemeClr val="bg1"/>
                </a:solidFill>
                <a:latin typeface="Montserrat"/>
                <a:cs typeface="Arial"/>
                <a:sym typeface="Arial"/>
              </a:rPr>
              <a:t>The most tragic events are staged</a:t>
            </a:r>
            <a:endParaRPr lang="en-US">
              <a:solidFill>
                <a:schemeClr val="bg1"/>
              </a:solidFill>
            </a:endParaRPr>
          </a:p>
        </p:txBody>
      </p:sp>
      <p:pic>
        <p:nvPicPr>
          <p:cNvPr id="3" name="Picture 2" descr="A screenshot of a phone&#10;&#10;Description automatically generated">
            <a:extLst>
              <a:ext uri="{FF2B5EF4-FFF2-40B4-BE49-F238E27FC236}">
                <a16:creationId xmlns:a16="http://schemas.microsoft.com/office/drawing/2014/main" id="{FF0DDF0E-7E06-3095-DE3E-4A512AE1AF3F}"/>
              </a:ext>
            </a:extLst>
          </p:cNvPr>
          <p:cNvPicPr>
            <a:picLocks noChangeAspect="1"/>
          </p:cNvPicPr>
          <p:nvPr/>
        </p:nvPicPr>
        <p:blipFill rotWithShape="1">
          <a:blip r:embed="rId5">
            <a:extLst>
              <a:ext uri="{28A0092B-C50C-407E-A947-70E740481C1C}">
                <a14:useLocalDpi xmlns:a14="http://schemas.microsoft.com/office/drawing/2010/main" val="0"/>
              </a:ext>
            </a:extLst>
          </a:blip>
          <a:srcRect l="18853"/>
          <a:stretch/>
        </p:blipFill>
        <p:spPr>
          <a:xfrm>
            <a:off x="6607716" y="1310471"/>
            <a:ext cx="4372621" cy="4790648"/>
          </a:xfrm>
          <a:prstGeom prst="rect">
            <a:avLst/>
          </a:prstGeom>
        </p:spPr>
      </p:pic>
    </p:spTree>
    <p:extLst>
      <p:ext uri="{BB962C8B-B14F-4D97-AF65-F5344CB8AC3E}">
        <p14:creationId xmlns:p14="http://schemas.microsoft.com/office/powerpoint/2010/main" val="16714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5B342"/>
        </a:solidFill>
        <a:effectLst/>
      </p:bgPr>
    </p:bg>
    <p:spTree>
      <p:nvGrpSpPr>
        <p:cNvPr id="1" name="Shape 116"/>
        <p:cNvGrpSpPr/>
        <p:nvPr/>
      </p:nvGrpSpPr>
      <p:grpSpPr>
        <a:xfrm>
          <a:off x="0" y="0"/>
          <a:ext cx="0" cy="0"/>
          <a:chOff x="0" y="0"/>
          <a:chExt cx="0" cy="0"/>
        </a:xfrm>
      </p:grpSpPr>
      <p:sp>
        <p:nvSpPr>
          <p:cNvPr id="121" name="Google Shape;121;g11b41ce093d_0_226"/>
          <p:cNvSpPr txBox="1"/>
          <p:nvPr/>
        </p:nvSpPr>
        <p:spPr>
          <a:xfrm>
            <a:off x="689683" y="2740854"/>
            <a:ext cx="4311147" cy="317348"/>
          </a:xfrm>
          <a:prstGeom prst="rect">
            <a:avLst/>
          </a:prstGeom>
          <a:noFill/>
          <a:ln>
            <a:noFill/>
          </a:ln>
        </p:spPr>
        <p:txBody>
          <a:bodyPr spcFirstLastPara="1" wrap="square" lIns="0" tIns="7701" rIns="0" bIns="0" anchor="t" anchorCtr="0">
            <a:spAutoFit/>
          </a:bodyPr>
          <a:lstStyle/>
          <a:p>
            <a:pPr marL="7701" marR="3081" defTabSz="554492">
              <a:lnSpc>
                <a:spcPct val="158500"/>
              </a:lnSpc>
              <a:spcBef>
                <a:spcPts val="143"/>
              </a:spcBef>
              <a:buClr>
                <a:srgbClr val="000000"/>
              </a:buClr>
              <a:buSzPts val="2000"/>
            </a:pPr>
            <a:endParaRPr sz="1213" kern="0">
              <a:solidFill>
                <a:srgbClr val="000000"/>
              </a:solidFill>
              <a:latin typeface="Arial"/>
              <a:ea typeface="Arial"/>
              <a:cs typeface="Arial"/>
              <a:sym typeface="Arial"/>
            </a:endParaRPr>
          </a:p>
        </p:txBody>
      </p:sp>
      <p:sp>
        <p:nvSpPr>
          <p:cNvPr id="122" name="Google Shape;122;g11b41ce093d_0_226"/>
          <p:cNvSpPr txBox="1"/>
          <p:nvPr/>
        </p:nvSpPr>
        <p:spPr>
          <a:xfrm>
            <a:off x="2193765" y="2586042"/>
            <a:ext cx="9604481" cy="317275"/>
          </a:xfrm>
          <a:prstGeom prst="rect">
            <a:avLst/>
          </a:prstGeom>
          <a:noFill/>
          <a:ln>
            <a:noFill/>
          </a:ln>
        </p:spPr>
        <p:txBody>
          <a:bodyPr spcFirstLastPara="1" wrap="square" lIns="55440" tIns="55440" rIns="55440" bIns="55440" anchor="t" anchorCtr="0">
            <a:spAutoFit/>
          </a:bodyPr>
          <a:lstStyle/>
          <a:p>
            <a:pPr defTabSz="554492">
              <a:buClr>
                <a:srgbClr val="000000"/>
              </a:buClr>
              <a:buSzPts val="4400"/>
            </a:pPr>
            <a:endParaRPr sz="667" kern="0">
              <a:solidFill>
                <a:srgbClr val="000000"/>
              </a:solidFill>
              <a:highlight>
                <a:srgbClr val="F5F5F5"/>
              </a:highlight>
              <a:latin typeface="Courier New"/>
              <a:ea typeface="Courier New"/>
              <a:cs typeface="Courier New"/>
              <a:sym typeface="Courier New"/>
            </a:endParaRPr>
          </a:p>
          <a:p>
            <a:pPr defTabSz="554492">
              <a:buClr>
                <a:srgbClr val="000000"/>
              </a:buClr>
              <a:buSzPts val="4400"/>
            </a:pPr>
            <a:endParaRPr sz="667" kern="0">
              <a:solidFill>
                <a:srgbClr val="000000"/>
              </a:solidFill>
              <a:highlight>
                <a:srgbClr val="F5F5F5"/>
              </a:highlight>
              <a:latin typeface="Courier New"/>
              <a:ea typeface="Courier New"/>
              <a:cs typeface="Courier New"/>
              <a:sym typeface="Courier New"/>
            </a:endParaRPr>
          </a:p>
        </p:txBody>
      </p:sp>
      <p:sp>
        <p:nvSpPr>
          <p:cNvPr id="123" name="Google Shape;123;g11b41ce093d_0_226"/>
          <p:cNvSpPr txBox="1"/>
          <p:nvPr/>
        </p:nvSpPr>
        <p:spPr>
          <a:xfrm>
            <a:off x="643485" y="4085520"/>
            <a:ext cx="6017923" cy="522524"/>
          </a:xfrm>
          <a:prstGeom prst="rect">
            <a:avLst/>
          </a:prstGeom>
          <a:noFill/>
          <a:ln>
            <a:noFill/>
          </a:ln>
        </p:spPr>
        <p:txBody>
          <a:bodyPr spcFirstLastPara="1" wrap="square" lIns="55440" tIns="55440" rIns="55440" bIns="55440" anchor="t" anchorCtr="0">
            <a:spAutoFit/>
          </a:bodyPr>
          <a:lstStyle/>
          <a:p>
            <a:pPr defTabSz="554492">
              <a:buClr>
                <a:srgbClr val="000000"/>
              </a:buClr>
              <a:buSzPts val="4400"/>
            </a:pPr>
            <a:endParaRPr sz="2668" kern="0">
              <a:solidFill>
                <a:srgbClr val="000000"/>
              </a:solidFill>
              <a:latin typeface="Montserrat"/>
              <a:ea typeface="Montserrat"/>
              <a:cs typeface="Montserrat"/>
              <a:sym typeface="Montserrat"/>
            </a:endParaRPr>
          </a:p>
        </p:txBody>
      </p:sp>
      <p:sp>
        <p:nvSpPr>
          <p:cNvPr id="3" name="Google Shape;109;g11b41ce093d_0_0">
            <a:extLst>
              <a:ext uri="{FF2B5EF4-FFF2-40B4-BE49-F238E27FC236}">
                <a16:creationId xmlns:a16="http://schemas.microsoft.com/office/drawing/2014/main" id="{115134BE-446B-4109-93FE-63383FB173D6}"/>
              </a:ext>
            </a:extLst>
          </p:cNvPr>
          <p:cNvSpPr txBox="1"/>
          <p:nvPr/>
        </p:nvSpPr>
        <p:spPr>
          <a:xfrm>
            <a:off x="1228136" y="2551896"/>
            <a:ext cx="9735727" cy="1404624"/>
          </a:xfrm>
          <a:prstGeom prst="rect">
            <a:avLst/>
          </a:prstGeom>
          <a:noFill/>
          <a:ln>
            <a:noFill/>
          </a:ln>
        </p:spPr>
        <p:txBody>
          <a:bodyPr spcFirstLastPara="1" wrap="square" lIns="55440" tIns="55440" rIns="55440" bIns="55440" anchor="t" anchorCtr="0">
            <a:spAutoFit/>
          </a:bodyPr>
          <a:lstStyle/>
          <a:p>
            <a:pPr defTabSz="554492">
              <a:buClr>
                <a:srgbClr val="000000"/>
              </a:buClr>
            </a:pPr>
            <a:r>
              <a:rPr lang="en-US" sz="2800" kern="0">
                <a:solidFill>
                  <a:srgbClr val="000000"/>
                </a:solidFill>
                <a:latin typeface="Montserrat"/>
                <a:cs typeface="Arial"/>
                <a:sym typeface="Arial"/>
              </a:rPr>
              <a:t>How would you define </a:t>
            </a:r>
            <a:r>
              <a:rPr lang="en-US" sz="2800" b="1" kern="0">
                <a:solidFill>
                  <a:srgbClr val="000000"/>
                </a:solidFill>
                <a:latin typeface="Montserrat"/>
                <a:cs typeface="Arial"/>
                <a:sym typeface="Arial"/>
              </a:rPr>
              <a:t>disinformation</a:t>
            </a:r>
            <a:r>
              <a:rPr lang="en-US" sz="2800" kern="0">
                <a:solidFill>
                  <a:srgbClr val="000000"/>
                </a:solidFill>
                <a:latin typeface="Montserrat"/>
                <a:cs typeface="Arial"/>
                <a:sym typeface="Arial"/>
              </a:rPr>
              <a:t>? What about </a:t>
            </a:r>
            <a:r>
              <a:rPr lang="en-US" sz="2800" b="1" kern="0">
                <a:solidFill>
                  <a:srgbClr val="000000"/>
                </a:solidFill>
                <a:latin typeface="Montserrat"/>
                <a:cs typeface="Arial"/>
                <a:sym typeface="Arial"/>
              </a:rPr>
              <a:t>propaganda</a:t>
            </a:r>
            <a:r>
              <a:rPr lang="en-US" sz="2800" kern="0">
                <a:solidFill>
                  <a:srgbClr val="000000"/>
                </a:solidFill>
                <a:latin typeface="Montserrat"/>
                <a:cs typeface="Arial"/>
                <a:sym typeface="Arial"/>
              </a:rPr>
              <a:t>? Do you think there’s a difference between the two? What about </a:t>
            </a:r>
            <a:r>
              <a:rPr lang="lv-LV" sz="2800" b="1" kern="0">
                <a:solidFill>
                  <a:srgbClr val="000000"/>
                </a:solidFill>
                <a:latin typeface="Montserrat"/>
                <a:cs typeface="Arial"/>
                <a:sym typeface="Arial"/>
              </a:rPr>
              <a:t>mi</a:t>
            </a:r>
            <a:r>
              <a:rPr lang="en-US" sz="2800" b="1" kern="0" err="1">
                <a:solidFill>
                  <a:srgbClr val="000000"/>
                </a:solidFill>
                <a:latin typeface="Montserrat"/>
                <a:cs typeface="Arial"/>
                <a:sym typeface="Arial"/>
              </a:rPr>
              <a:t>sinformation</a:t>
            </a:r>
            <a:r>
              <a:rPr lang="en-US" sz="2800" kern="0">
                <a:solidFill>
                  <a:srgbClr val="000000"/>
                </a:solidFill>
                <a:latin typeface="Montserrat"/>
                <a:cs typeface="Arial"/>
                <a:sym typeface="Arial"/>
              </a:rPr>
              <a:t>?</a:t>
            </a:r>
            <a:endParaRPr lang="en-US" sz="2800" kern="0">
              <a:solidFill>
                <a:srgbClr val="000000"/>
              </a:solidFill>
              <a:latin typeface="Montserrat"/>
              <a:cs typeface="Arial"/>
            </a:endParaRPr>
          </a:p>
        </p:txBody>
      </p:sp>
    </p:spTree>
    <p:extLst>
      <p:ext uri="{BB962C8B-B14F-4D97-AF65-F5344CB8AC3E}">
        <p14:creationId xmlns:p14="http://schemas.microsoft.com/office/powerpoint/2010/main" val="2549648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5B342"/>
        </a:solidFill>
        <a:effectLst/>
      </p:bgPr>
    </p:bg>
    <p:spTree>
      <p:nvGrpSpPr>
        <p:cNvPr id="1" name="Shape 116"/>
        <p:cNvGrpSpPr/>
        <p:nvPr/>
      </p:nvGrpSpPr>
      <p:grpSpPr>
        <a:xfrm>
          <a:off x="0" y="0"/>
          <a:ext cx="0" cy="0"/>
          <a:chOff x="0" y="0"/>
          <a:chExt cx="0" cy="0"/>
        </a:xfrm>
      </p:grpSpPr>
      <p:sp>
        <p:nvSpPr>
          <p:cNvPr id="117" name="Google Shape;117;g11b41ce093d_0_226"/>
          <p:cNvSpPr/>
          <p:nvPr/>
        </p:nvSpPr>
        <p:spPr>
          <a:xfrm>
            <a:off x="427" y="6264609"/>
            <a:ext cx="12191205" cy="748966"/>
          </a:xfrm>
          <a:prstGeom prst="rect">
            <a:avLst/>
          </a:prstGeom>
          <a:solidFill>
            <a:srgbClr val="1E1E1E"/>
          </a:solidFill>
          <a:ln>
            <a:noFill/>
          </a:ln>
        </p:spPr>
        <p:txBody>
          <a:bodyPr spcFirstLastPara="1" wrap="square" lIns="55440" tIns="27713" rIns="55440" bIns="27713" anchor="ctr" anchorCtr="0">
            <a:noAutofit/>
          </a:bodyPr>
          <a:lstStyle/>
          <a:p>
            <a:pPr algn="ctr" defTabSz="554492">
              <a:buClr>
                <a:srgbClr val="000000"/>
              </a:buClr>
              <a:buSzPts val="1800"/>
            </a:pPr>
            <a:endParaRPr sz="1092" kern="0">
              <a:solidFill>
                <a:srgbClr val="F5B342"/>
              </a:solidFill>
              <a:latin typeface="Arial"/>
              <a:ea typeface="Arial"/>
              <a:cs typeface="Arial"/>
              <a:sym typeface="Arial"/>
            </a:endParaRPr>
          </a:p>
        </p:txBody>
      </p:sp>
      <p:sp>
        <p:nvSpPr>
          <p:cNvPr id="121" name="Google Shape;121;g11b41ce093d_0_226"/>
          <p:cNvSpPr txBox="1"/>
          <p:nvPr/>
        </p:nvSpPr>
        <p:spPr>
          <a:xfrm>
            <a:off x="689683" y="2740854"/>
            <a:ext cx="4311147" cy="317348"/>
          </a:xfrm>
          <a:prstGeom prst="rect">
            <a:avLst/>
          </a:prstGeom>
          <a:noFill/>
          <a:ln>
            <a:noFill/>
          </a:ln>
        </p:spPr>
        <p:txBody>
          <a:bodyPr spcFirstLastPara="1" wrap="square" lIns="0" tIns="7701" rIns="0" bIns="0" anchor="t" anchorCtr="0">
            <a:spAutoFit/>
          </a:bodyPr>
          <a:lstStyle/>
          <a:p>
            <a:pPr marL="7701" marR="3081" defTabSz="554492">
              <a:lnSpc>
                <a:spcPct val="158500"/>
              </a:lnSpc>
              <a:spcBef>
                <a:spcPts val="143"/>
              </a:spcBef>
              <a:buClr>
                <a:srgbClr val="000000"/>
              </a:buClr>
              <a:buSzPts val="2000"/>
            </a:pPr>
            <a:endParaRPr sz="1213" kern="0">
              <a:solidFill>
                <a:srgbClr val="000000"/>
              </a:solidFill>
              <a:latin typeface="Arial"/>
              <a:ea typeface="Arial"/>
              <a:cs typeface="Arial"/>
              <a:sym typeface="Arial"/>
            </a:endParaRPr>
          </a:p>
        </p:txBody>
      </p:sp>
      <p:sp>
        <p:nvSpPr>
          <p:cNvPr id="122" name="Google Shape;122;g11b41ce093d_0_226"/>
          <p:cNvSpPr txBox="1"/>
          <p:nvPr/>
        </p:nvSpPr>
        <p:spPr>
          <a:xfrm>
            <a:off x="2193765" y="2586042"/>
            <a:ext cx="9604481" cy="317275"/>
          </a:xfrm>
          <a:prstGeom prst="rect">
            <a:avLst/>
          </a:prstGeom>
          <a:noFill/>
          <a:ln>
            <a:noFill/>
          </a:ln>
        </p:spPr>
        <p:txBody>
          <a:bodyPr spcFirstLastPara="1" wrap="square" lIns="55440" tIns="55440" rIns="55440" bIns="55440" anchor="t" anchorCtr="0">
            <a:spAutoFit/>
          </a:bodyPr>
          <a:lstStyle/>
          <a:p>
            <a:pPr defTabSz="554492">
              <a:buClr>
                <a:srgbClr val="000000"/>
              </a:buClr>
              <a:buSzPts val="4400"/>
            </a:pPr>
            <a:endParaRPr sz="667" kern="0">
              <a:solidFill>
                <a:srgbClr val="000000"/>
              </a:solidFill>
              <a:highlight>
                <a:srgbClr val="F5F5F5"/>
              </a:highlight>
              <a:latin typeface="Courier New"/>
              <a:ea typeface="Courier New"/>
              <a:cs typeface="Courier New"/>
              <a:sym typeface="Courier New"/>
            </a:endParaRPr>
          </a:p>
          <a:p>
            <a:pPr defTabSz="554492">
              <a:buClr>
                <a:srgbClr val="000000"/>
              </a:buClr>
              <a:buSzPts val="4400"/>
            </a:pPr>
            <a:endParaRPr sz="667" kern="0">
              <a:solidFill>
                <a:srgbClr val="000000"/>
              </a:solidFill>
              <a:highlight>
                <a:srgbClr val="F5F5F5"/>
              </a:highlight>
              <a:latin typeface="Courier New"/>
              <a:ea typeface="Courier New"/>
              <a:cs typeface="Courier New"/>
              <a:sym typeface="Courier New"/>
            </a:endParaRPr>
          </a:p>
        </p:txBody>
      </p:sp>
      <p:sp>
        <p:nvSpPr>
          <p:cNvPr id="123" name="Google Shape;123;g11b41ce093d_0_226"/>
          <p:cNvSpPr txBox="1"/>
          <p:nvPr/>
        </p:nvSpPr>
        <p:spPr>
          <a:xfrm>
            <a:off x="643485" y="4085520"/>
            <a:ext cx="6017923" cy="522524"/>
          </a:xfrm>
          <a:prstGeom prst="rect">
            <a:avLst/>
          </a:prstGeom>
          <a:noFill/>
          <a:ln>
            <a:noFill/>
          </a:ln>
        </p:spPr>
        <p:txBody>
          <a:bodyPr spcFirstLastPara="1" wrap="square" lIns="55440" tIns="55440" rIns="55440" bIns="55440" anchor="t" anchorCtr="0">
            <a:spAutoFit/>
          </a:bodyPr>
          <a:lstStyle/>
          <a:p>
            <a:pPr defTabSz="554492">
              <a:buClr>
                <a:srgbClr val="000000"/>
              </a:buClr>
              <a:buSzPts val="4400"/>
            </a:pPr>
            <a:endParaRPr sz="2668" kern="0">
              <a:solidFill>
                <a:srgbClr val="000000"/>
              </a:solidFill>
              <a:latin typeface="Montserrat"/>
              <a:ea typeface="Montserrat"/>
              <a:cs typeface="Montserrat"/>
              <a:sym typeface="Montserrat"/>
            </a:endParaRPr>
          </a:p>
        </p:txBody>
      </p:sp>
      <p:sp>
        <p:nvSpPr>
          <p:cNvPr id="2" name="Google Shape;109;g11b41ce093d_0_0">
            <a:extLst>
              <a:ext uri="{FF2B5EF4-FFF2-40B4-BE49-F238E27FC236}">
                <a16:creationId xmlns:a16="http://schemas.microsoft.com/office/drawing/2014/main" id="{E6BD667B-F30D-2623-A917-A6C74F1B3223}"/>
              </a:ext>
            </a:extLst>
          </p:cNvPr>
          <p:cNvSpPr txBox="1"/>
          <p:nvPr/>
        </p:nvSpPr>
        <p:spPr>
          <a:xfrm>
            <a:off x="564597" y="545058"/>
            <a:ext cx="2666758" cy="558239"/>
          </a:xfrm>
          <a:prstGeom prst="rect">
            <a:avLst/>
          </a:prstGeom>
          <a:noFill/>
          <a:ln>
            <a:noFill/>
          </a:ln>
        </p:spPr>
        <p:txBody>
          <a:bodyPr spcFirstLastPara="1" wrap="square" lIns="55440" tIns="55440" rIns="55440" bIns="55440" anchor="t" anchorCtr="0">
            <a:spAutoFit/>
          </a:bodyPr>
          <a:lstStyle/>
          <a:p>
            <a:pPr defTabSz="554492">
              <a:buClr>
                <a:srgbClr val="000000"/>
              </a:buClr>
              <a:buSzPts val="4400"/>
            </a:pPr>
            <a:r>
              <a:rPr lang="en-US" sz="2900" b="1" kern="0">
                <a:solidFill>
                  <a:srgbClr val="000000"/>
                </a:solidFill>
                <a:latin typeface="Montserrat"/>
                <a:cs typeface="Arial"/>
                <a:sym typeface="Montserrat"/>
              </a:rPr>
              <a:t>Definitions:</a:t>
            </a:r>
            <a:endParaRPr lang="en-US" sz="2900" b="1" kern="0">
              <a:solidFill>
                <a:srgbClr val="000000"/>
              </a:solidFill>
              <a:latin typeface="Montserrat"/>
              <a:cs typeface="Arial"/>
            </a:endParaRPr>
          </a:p>
        </p:txBody>
      </p:sp>
      <p:sp>
        <p:nvSpPr>
          <p:cNvPr id="3" name="Google Shape;109;g11b41ce093d_0_0">
            <a:extLst>
              <a:ext uri="{FF2B5EF4-FFF2-40B4-BE49-F238E27FC236}">
                <a16:creationId xmlns:a16="http://schemas.microsoft.com/office/drawing/2014/main" id="{115134BE-446B-4109-93FE-63383FB173D6}"/>
              </a:ext>
            </a:extLst>
          </p:cNvPr>
          <p:cNvSpPr txBox="1"/>
          <p:nvPr/>
        </p:nvSpPr>
        <p:spPr>
          <a:xfrm>
            <a:off x="564597" y="1538067"/>
            <a:ext cx="9735727" cy="4113058"/>
          </a:xfrm>
          <a:prstGeom prst="rect">
            <a:avLst/>
          </a:prstGeom>
          <a:noFill/>
          <a:ln>
            <a:noFill/>
          </a:ln>
        </p:spPr>
        <p:txBody>
          <a:bodyPr spcFirstLastPara="1" wrap="square" lIns="55440" tIns="55440" rIns="55440" bIns="55440" anchor="t" anchorCtr="0">
            <a:spAutoFit/>
          </a:bodyPr>
          <a:lstStyle/>
          <a:p>
            <a:pPr marL="172720" indent="-172720" defTabSz="554492">
              <a:buClr>
                <a:srgbClr val="000000"/>
              </a:buClr>
              <a:buFont typeface="Arial"/>
              <a:buChar char="•"/>
            </a:pPr>
            <a:r>
              <a:rPr lang="en-US" sz="2000" b="1" kern="0">
                <a:solidFill>
                  <a:srgbClr val="000000"/>
                </a:solidFill>
                <a:latin typeface="Montserrat"/>
                <a:ea typeface="Montserrat"/>
                <a:cs typeface="Arial"/>
                <a:sym typeface="Montserrat"/>
              </a:rPr>
              <a:t>Disinformation:</a:t>
            </a:r>
            <a:r>
              <a:rPr lang="en-US" sz="2000" kern="0">
                <a:solidFill>
                  <a:srgbClr val="000000"/>
                </a:solidFill>
                <a:latin typeface="Montserrat"/>
                <a:ea typeface="Montserrat"/>
                <a:cs typeface="Arial"/>
                <a:sym typeface="Montserrat"/>
              </a:rPr>
              <a:t> Disinformation is false information that is deliberately created or disseminated with the express purpose to cause harm. Producers of disinformation typically have political, financial, psychological, or social motivations</a:t>
            </a:r>
            <a:endParaRPr lang="en-US" sz="2000" kern="0">
              <a:solidFill>
                <a:srgbClr val="000000"/>
              </a:solidFill>
              <a:latin typeface="Montserrat"/>
              <a:cs typeface="Arial"/>
            </a:endParaRPr>
          </a:p>
          <a:p>
            <a:pPr marL="172720" indent="-172720" defTabSz="554492">
              <a:buClr>
                <a:srgbClr val="000000"/>
              </a:buClr>
              <a:buFont typeface="Arial"/>
              <a:buChar char="•"/>
            </a:pPr>
            <a:r>
              <a:rPr lang="en-US" sz="2000" b="1" kern="0">
                <a:solidFill>
                  <a:srgbClr val="000000"/>
                </a:solidFill>
                <a:latin typeface="Montserrat"/>
                <a:ea typeface="Montserrat"/>
                <a:cs typeface="Arial"/>
                <a:sym typeface="Montserrat"/>
              </a:rPr>
              <a:t>Misinformation:</a:t>
            </a:r>
            <a:r>
              <a:rPr lang="en-US" sz="2000" kern="0">
                <a:solidFill>
                  <a:srgbClr val="000000"/>
                </a:solidFill>
                <a:latin typeface="Montserrat"/>
                <a:ea typeface="Montserrat"/>
                <a:cs typeface="Arial"/>
                <a:sym typeface="Montserrat"/>
              </a:rPr>
              <a:t> Misinformation is information that is false, but not intended to cause harm. For example, individuals who don’t know a piece of information is false may spread it on social media in an attempt to be helpful.</a:t>
            </a:r>
            <a:endParaRPr lang="en-US" sz="2000" kern="0">
              <a:solidFill>
                <a:srgbClr val="000000"/>
              </a:solidFill>
              <a:latin typeface="Montserrat"/>
              <a:cs typeface="Arial"/>
            </a:endParaRPr>
          </a:p>
          <a:p>
            <a:pPr marL="172720" indent="-172720" defTabSz="554492">
              <a:buClr>
                <a:srgbClr val="000000"/>
              </a:buClr>
              <a:buFont typeface="Arial"/>
              <a:buChar char="•"/>
            </a:pPr>
            <a:r>
              <a:rPr lang="en-US" sz="2000" b="1" kern="0">
                <a:solidFill>
                  <a:srgbClr val="000000"/>
                </a:solidFill>
                <a:latin typeface="Montserrat"/>
                <a:ea typeface="Montserrat"/>
                <a:cs typeface="Arial"/>
                <a:sym typeface="Montserrat"/>
              </a:rPr>
              <a:t>Propaganda:</a:t>
            </a:r>
            <a:r>
              <a:rPr lang="en-US" sz="2000" kern="0">
                <a:solidFill>
                  <a:srgbClr val="000000"/>
                </a:solidFill>
                <a:latin typeface="Montserrat"/>
                <a:ea typeface="Montserrat"/>
                <a:cs typeface="Arial"/>
                <a:sym typeface="Montserrat"/>
              </a:rPr>
              <a:t> Propaganda is </a:t>
            </a:r>
            <a:r>
              <a:rPr lang="en-US" sz="2000" b="1" i="1" kern="0">
                <a:solidFill>
                  <a:srgbClr val="000000"/>
                </a:solidFill>
                <a:latin typeface="Montserrat"/>
                <a:ea typeface="Montserrat"/>
                <a:cs typeface="Arial"/>
                <a:sym typeface="Montserrat"/>
              </a:rPr>
              <a:t>true or false</a:t>
            </a:r>
            <a:r>
              <a:rPr lang="en-US" sz="2000" kern="0">
                <a:solidFill>
                  <a:srgbClr val="000000"/>
                </a:solidFill>
                <a:latin typeface="Montserrat"/>
                <a:ea typeface="Montserrat"/>
                <a:cs typeface="Arial"/>
                <a:sym typeface="Montserrat"/>
              </a:rPr>
              <a:t> information spread to persuade an audience, but often has a political connotation and is often connected to information produced by governments.</a:t>
            </a:r>
            <a:endParaRPr lang="lv-LV" sz="2000" kern="0">
              <a:solidFill>
                <a:srgbClr val="000000"/>
              </a:solidFill>
              <a:latin typeface="Montserrat"/>
              <a:ea typeface="Montserrat"/>
              <a:cs typeface="Arial"/>
            </a:endParaRPr>
          </a:p>
          <a:p>
            <a:pPr marL="172720" indent="-172720" defTabSz="554492">
              <a:buClr>
                <a:srgbClr val="000000"/>
              </a:buClr>
              <a:buFont typeface="Arial"/>
              <a:buChar char="•"/>
            </a:pPr>
            <a:endParaRPr lang="lv-LV" sz="2000" kern="0">
              <a:solidFill>
                <a:srgbClr val="000000"/>
              </a:solidFill>
              <a:latin typeface="Montserrat"/>
              <a:cs typeface="Arial"/>
            </a:endParaRPr>
          </a:p>
          <a:p>
            <a:pPr defTabSz="554492">
              <a:buClr>
                <a:srgbClr val="000000"/>
              </a:buClr>
            </a:pPr>
            <a:r>
              <a:rPr lang="lv-LV" sz="2000" i="1" kern="0" err="1">
                <a:solidFill>
                  <a:srgbClr val="000000"/>
                </a:solidFill>
                <a:latin typeface="Montserrat"/>
                <a:cs typeface="Arial"/>
                <a:sym typeface="Montserrat"/>
              </a:rPr>
              <a:t>What</a:t>
            </a:r>
            <a:r>
              <a:rPr lang="lv-LV" sz="2000" i="1" kern="0">
                <a:solidFill>
                  <a:srgbClr val="000000"/>
                </a:solidFill>
                <a:latin typeface="Montserrat"/>
                <a:cs typeface="Arial"/>
                <a:sym typeface="Montserrat"/>
              </a:rPr>
              <a:t> do </a:t>
            </a:r>
            <a:r>
              <a:rPr lang="lv-LV" sz="2000" i="1" kern="0" err="1">
                <a:solidFill>
                  <a:srgbClr val="000000"/>
                </a:solidFill>
                <a:latin typeface="Montserrat"/>
                <a:cs typeface="Arial"/>
                <a:sym typeface="Montserrat"/>
              </a:rPr>
              <a:t>disinformation</a:t>
            </a:r>
            <a:r>
              <a:rPr lang="lv-LV" sz="2000" i="1" kern="0">
                <a:solidFill>
                  <a:srgbClr val="000000"/>
                </a:solidFill>
                <a:latin typeface="Montserrat"/>
                <a:cs typeface="Arial"/>
                <a:sym typeface="Montserrat"/>
              </a:rPr>
              <a:t> </a:t>
            </a:r>
            <a:r>
              <a:rPr lang="lv-LV" sz="2000" i="1" kern="0" err="1">
                <a:solidFill>
                  <a:srgbClr val="000000"/>
                </a:solidFill>
                <a:latin typeface="Montserrat"/>
                <a:cs typeface="Arial"/>
                <a:sym typeface="Montserrat"/>
              </a:rPr>
              <a:t>and</a:t>
            </a:r>
            <a:r>
              <a:rPr lang="lv-LV" sz="2000" i="1" kern="0">
                <a:solidFill>
                  <a:srgbClr val="000000"/>
                </a:solidFill>
                <a:latin typeface="Montserrat"/>
                <a:cs typeface="Arial"/>
                <a:sym typeface="Montserrat"/>
              </a:rPr>
              <a:t> propaganda </a:t>
            </a:r>
            <a:r>
              <a:rPr lang="lv-LV" sz="2000" i="1" kern="0" err="1">
                <a:solidFill>
                  <a:srgbClr val="000000"/>
                </a:solidFill>
                <a:latin typeface="Montserrat"/>
                <a:cs typeface="Arial"/>
                <a:sym typeface="Montserrat"/>
              </a:rPr>
              <a:t>have</a:t>
            </a:r>
            <a:r>
              <a:rPr lang="lv-LV" sz="2000" i="1" kern="0">
                <a:solidFill>
                  <a:srgbClr val="000000"/>
                </a:solidFill>
                <a:latin typeface="Montserrat"/>
                <a:cs typeface="Arial"/>
                <a:sym typeface="Montserrat"/>
              </a:rPr>
              <a:t> </a:t>
            </a:r>
            <a:r>
              <a:rPr lang="lv-LV" sz="2000" i="1" kern="0" err="1">
                <a:solidFill>
                  <a:srgbClr val="000000"/>
                </a:solidFill>
                <a:latin typeface="Montserrat"/>
                <a:cs typeface="Arial"/>
                <a:sym typeface="Montserrat"/>
              </a:rPr>
              <a:t>in</a:t>
            </a:r>
            <a:r>
              <a:rPr lang="lv-LV" sz="2000" i="1" kern="0">
                <a:solidFill>
                  <a:srgbClr val="000000"/>
                </a:solidFill>
                <a:latin typeface="Montserrat"/>
                <a:cs typeface="Arial"/>
                <a:sym typeface="Montserrat"/>
              </a:rPr>
              <a:t> </a:t>
            </a:r>
            <a:r>
              <a:rPr lang="lv-LV" sz="2000" i="1" kern="0" err="1">
                <a:solidFill>
                  <a:srgbClr val="000000"/>
                </a:solidFill>
                <a:latin typeface="Montserrat"/>
                <a:cs typeface="Arial"/>
                <a:sym typeface="Montserrat"/>
              </a:rPr>
              <a:t>common</a:t>
            </a:r>
            <a:r>
              <a:rPr lang="lv-LV" sz="2000" i="1" kern="0">
                <a:solidFill>
                  <a:srgbClr val="000000"/>
                </a:solidFill>
                <a:latin typeface="Montserrat"/>
                <a:cs typeface="Arial"/>
                <a:sym typeface="Montserrat"/>
              </a:rPr>
              <a:t>?</a:t>
            </a:r>
            <a:endParaRPr lang="en-US" sz="2000" i="1" kern="0">
              <a:solidFill>
                <a:srgbClr val="000000"/>
              </a:solidFill>
              <a:latin typeface="Montserrat"/>
              <a:cs typeface="Arial"/>
            </a:endParaRPr>
          </a:p>
        </p:txBody>
      </p:sp>
      <p:sp>
        <p:nvSpPr>
          <p:cNvPr id="6" name="Google Shape;106;g11b41ce093d_0_0">
            <a:extLst>
              <a:ext uri="{FF2B5EF4-FFF2-40B4-BE49-F238E27FC236}">
                <a16:creationId xmlns:a16="http://schemas.microsoft.com/office/drawing/2014/main" id="{DCDF781F-58A5-371D-EB99-A521CF37197B}"/>
              </a:ext>
            </a:extLst>
          </p:cNvPr>
          <p:cNvSpPr/>
          <p:nvPr/>
        </p:nvSpPr>
        <p:spPr>
          <a:xfrm>
            <a:off x="355335" y="6419494"/>
            <a:ext cx="11207004" cy="344068"/>
          </a:xfrm>
          <a:prstGeom prst="rect">
            <a:avLst/>
          </a:prstGeom>
          <a:noFill/>
          <a:ln>
            <a:noFill/>
          </a:ln>
        </p:spPr>
        <p:txBody>
          <a:bodyPr spcFirstLastPara="1" wrap="square" lIns="55440" tIns="27713" rIns="55440" bIns="27713" anchor="t" anchorCtr="0">
            <a:noAutofit/>
          </a:bodyPr>
          <a:lstStyle/>
          <a:p>
            <a:pPr defTabSz="554492">
              <a:buClr>
                <a:srgbClr val="000000"/>
              </a:buClr>
              <a:buSzPts val="2400"/>
            </a:pPr>
            <a:r>
              <a:rPr lang="en-US" kern="0">
                <a:solidFill>
                  <a:schemeClr val="bg1"/>
                </a:solidFill>
                <a:latin typeface="Futura PT Book"/>
                <a:cs typeface="Arial"/>
                <a:sym typeface="Arial"/>
              </a:rPr>
              <a:t>Source: https://firstdraftnews.org/wp-content/uploads/2018/07/infoDisorder_glossary.pdf</a:t>
            </a:r>
            <a:endParaRPr lang="en-US" kern="0">
              <a:solidFill>
                <a:schemeClr val="bg1"/>
              </a:solidFill>
              <a:latin typeface="Futura PT Book"/>
              <a:ea typeface="Arial"/>
              <a:cs typeface="Arial"/>
            </a:endParaRPr>
          </a:p>
        </p:txBody>
      </p:sp>
    </p:spTree>
    <p:extLst>
      <p:ext uri="{BB962C8B-B14F-4D97-AF65-F5344CB8AC3E}">
        <p14:creationId xmlns:p14="http://schemas.microsoft.com/office/powerpoint/2010/main" val="3230666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5B342"/>
        </a:solidFill>
        <a:effectLst/>
      </p:bgPr>
    </p:bg>
    <p:spTree>
      <p:nvGrpSpPr>
        <p:cNvPr id="1" name="Shape 116"/>
        <p:cNvGrpSpPr/>
        <p:nvPr/>
      </p:nvGrpSpPr>
      <p:grpSpPr>
        <a:xfrm>
          <a:off x="0" y="0"/>
          <a:ext cx="0" cy="0"/>
          <a:chOff x="0" y="0"/>
          <a:chExt cx="0" cy="0"/>
        </a:xfrm>
      </p:grpSpPr>
      <p:sp>
        <p:nvSpPr>
          <p:cNvPr id="121" name="Google Shape;121;g11b41ce093d_0_226"/>
          <p:cNvSpPr txBox="1"/>
          <p:nvPr/>
        </p:nvSpPr>
        <p:spPr>
          <a:xfrm>
            <a:off x="689683" y="2740854"/>
            <a:ext cx="4311147" cy="317348"/>
          </a:xfrm>
          <a:prstGeom prst="rect">
            <a:avLst/>
          </a:prstGeom>
          <a:noFill/>
          <a:ln>
            <a:noFill/>
          </a:ln>
        </p:spPr>
        <p:txBody>
          <a:bodyPr spcFirstLastPara="1" wrap="square" lIns="0" tIns="7701" rIns="0" bIns="0" anchor="t" anchorCtr="0">
            <a:spAutoFit/>
          </a:bodyPr>
          <a:lstStyle/>
          <a:p>
            <a:pPr marL="7701" marR="3081" defTabSz="554492">
              <a:lnSpc>
                <a:spcPct val="158500"/>
              </a:lnSpc>
              <a:spcBef>
                <a:spcPts val="143"/>
              </a:spcBef>
              <a:buClr>
                <a:srgbClr val="000000"/>
              </a:buClr>
              <a:buSzPts val="2000"/>
            </a:pPr>
            <a:endParaRPr sz="1213" kern="0">
              <a:solidFill>
                <a:srgbClr val="000000"/>
              </a:solidFill>
              <a:latin typeface="Arial"/>
              <a:ea typeface="Arial"/>
              <a:cs typeface="Arial"/>
              <a:sym typeface="Arial"/>
            </a:endParaRPr>
          </a:p>
        </p:txBody>
      </p:sp>
      <p:sp>
        <p:nvSpPr>
          <p:cNvPr id="123" name="Google Shape;123;g11b41ce093d_0_226"/>
          <p:cNvSpPr txBox="1"/>
          <p:nvPr/>
        </p:nvSpPr>
        <p:spPr>
          <a:xfrm>
            <a:off x="643485" y="4085520"/>
            <a:ext cx="6017923" cy="522524"/>
          </a:xfrm>
          <a:prstGeom prst="rect">
            <a:avLst/>
          </a:prstGeom>
          <a:noFill/>
          <a:ln>
            <a:noFill/>
          </a:ln>
        </p:spPr>
        <p:txBody>
          <a:bodyPr spcFirstLastPara="1" wrap="square" lIns="55440" tIns="55440" rIns="55440" bIns="55440" anchor="t" anchorCtr="0">
            <a:spAutoFit/>
          </a:bodyPr>
          <a:lstStyle/>
          <a:p>
            <a:pPr defTabSz="554492">
              <a:buClr>
                <a:srgbClr val="000000"/>
              </a:buClr>
              <a:buSzPts val="4400"/>
            </a:pPr>
            <a:endParaRPr sz="2668" kern="0">
              <a:solidFill>
                <a:srgbClr val="000000"/>
              </a:solidFill>
              <a:latin typeface="Montserrat"/>
              <a:ea typeface="Montserrat"/>
              <a:cs typeface="Montserrat"/>
              <a:sym typeface="Montserrat"/>
            </a:endParaRPr>
          </a:p>
        </p:txBody>
      </p:sp>
      <p:pic>
        <p:nvPicPr>
          <p:cNvPr id="3" name="Online Media 2" title="Aliona Romaniuk 1">
            <a:hlinkClick r:id="" action="ppaction://media"/>
            <a:extLst>
              <a:ext uri="{FF2B5EF4-FFF2-40B4-BE49-F238E27FC236}">
                <a16:creationId xmlns:a16="http://schemas.microsoft.com/office/drawing/2014/main" id="{7F973389-177D-990E-C517-EC4F9042DCF0}"/>
              </a:ext>
            </a:extLst>
          </p:cNvPr>
          <p:cNvPicPr>
            <a:picLocks noRot="1" noChangeAspect="1"/>
          </p:cNvPicPr>
          <p:nvPr>
            <a:videoFile r:link="rId1"/>
          </p:nvPr>
        </p:nvPicPr>
        <p:blipFill>
          <a:blip r:embed="rId4"/>
          <a:stretch>
            <a:fillRect/>
          </a:stretch>
        </p:blipFill>
        <p:spPr>
          <a:xfrm>
            <a:off x="389936" y="205074"/>
            <a:ext cx="11412127" cy="6447852"/>
          </a:xfrm>
          <a:prstGeom prst="rect">
            <a:avLst/>
          </a:prstGeom>
        </p:spPr>
      </p:pic>
    </p:spTree>
    <p:extLst>
      <p:ext uri="{BB962C8B-B14F-4D97-AF65-F5344CB8AC3E}">
        <p14:creationId xmlns:p14="http://schemas.microsoft.com/office/powerpoint/2010/main" val="214896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5B342"/>
        </a:solidFill>
        <a:effectLst/>
      </p:bgPr>
    </p:bg>
    <p:spTree>
      <p:nvGrpSpPr>
        <p:cNvPr id="1" name="Shape 116"/>
        <p:cNvGrpSpPr/>
        <p:nvPr/>
      </p:nvGrpSpPr>
      <p:grpSpPr>
        <a:xfrm>
          <a:off x="0" y="0"/>
          <a:ext cx="0" cy="0"/>
          <a:chOff x="0" y="0"/>
          <a:chExt cx="0" cy="0"/>
        </a:xfrm>
      </p:grpSpPr>
      <p:sp>
        <p:nvSpPr>
          <p:cNvPr id="121" name="Google Shape;121;g11b41ce093d_0_226"/>
          <p:cNvSpPr txBox="1"/>
          <p:nvPr/>
        </p:nvSpPr>
        <p:spPr>
          <a:xfrm>
            <a:off x="689683" y="2740854"/>
            <a:ext cx="4311147" cy="317348"/>
          </a:xfrm>
          <a:prstGeom prst="rect">
            <a:avLst/>
          </a:prstGeom>
          <a:noFill/>
          <a:ln>
            <a:noFill/>
          </a:ln>
        </p:spPr>
        <p:txBody>
          <a:bodyPr spcFirstLastPara="1" wrap="square" lIns="0" tIns="7701" rIns="0" bIns="0" anchor="t" anchorCtr="0">
            <a:spAutoFit/>
          </a:bodyPr>
          <a:lstStyle/>
          <a:p>
            <a:pPr marL="7701" marR="3081" defTabSz="554492">
              <a:lnSpc>
                <a:spcPct val="158500"/>
              </a:lnSpc>
              <a:spcBef>
                <a:spcPts val="143"/>
              </a:spcBef>
              <a:buClr>
                <a:srgbClr val="000000"/>
              </a:buClr>
              <a:buSzPts val="2000"/>
            </a:pPr>
            <a:endParaRPr sz="1213" kern="0">
              <a:solidFill>
                <a:srgbClr val="000000"/>
              </a:solidFill>
              <a:latin typeface="Arial"/>
              <a:ea typeface="Arial"/>
              <a:cs typeface="Arial"/>
              <a:sym typeface="Arial"/>
            </a:endParaRPr>
          </a:p>
        </p:txBody>
      </p:sp>
      <p:sp>
        <p:nvSpPr>
          <p:cNvPr id="2" name="Google Shape;109;g11b41ce093d_0_0">
            <a:extLst>
              <a:ext uri="{FF2B5EF4-FFF2-40B4-BE49-F238E27FC236}">
                <a16:creationId xmlns:a16="http://schemas.microsoft.com/office/drawing/2014/main" id="{4BFCAF06-C32D-3CFB-A1EC-A6809757D360}"/>
              </a:ext>
            </a:extLst>
          </p:cNvPr>
          <p:cNvSpPr txBox="1"/>
          <p:nvPr/>
        </p:nvSpPr>
        <p:spPr>
          <a:xfrm>
            <a:off x="1228136" y="2757176"/>
            <a:ext cx="9735727" cy="1404624"/>
          </a:xfrm>
          <a:prstGeom prst="rect">
            <a:avLst/>
          </a:prstGeom>
          <a:noFill/>
          <a:ln>
            <a:noFill/>
          </a:ln>
        </p:spPr>
        <p:txBody>
          <a:bodyPr spcFirstLastPara="1" wrap="square" lIns="55440" tIns="55440" rIns="55440" bIns="55440" anchor="t" anchorCtr="0">
            <a:spAutoFit/>
          </a:bodyPr>
          <a:lstStyle/>
          <a:p>
            <a:pPr defTabSz="554492">
              <a:buClr>
                <a:srgbClr val="000000"/>
              </a:buClr>
            </a:pPr>
            <a:r>
              <a:rPr lang="lv-LV" sz="2800" kern="0">
                <a:solidFill>
                  <a:srgbClr val="000000"/>
                </a:solidFill>
                <a:latin typeface="Montserrat"/>
                <a:cs typeface="Arial"/>
                <a:sym typeface="Arial"/>
              </a:rPr>
              <a:t>Which types of false information we just discussed were also brought up in the video with the fact-checker Aliona Romaniuk?</a:t>
            </a:r>
            <a:endParaRPr lang="en-US" sz="2800" kern="0">
              <a:solidFill>
                <a:srgbClr val="000000"/>
              </a:solidFill>
              <a:latin typeface="Montserrat"/>
              <a:cs typeface="Arial"/>
            </a:endParaRPr>
          </a:p>
        </p:txBody>
      </p:sp>
    </p:spTree>
    <p:extLst>
      <p:ext uri="{BB962C8B-B14F-4D97-AF65-F5344CB8AC3E}">
        <p14:creationId xmlns:p14="http://schemas.microsoft.com/office/powerpoint/2010/main" val="80819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5B342"/>
        </a:solidFill>
        <a:effectLst/>
      </p:bgPr>
    </p:bg>
    <p:spTree>
      <p:nvGrpSpPr>
        <p:cNvPr id="1" name="Shape 116"/>
        <p:cNvGrpSpPr/>
        <p:nvPr/>
      </p:nvGrpSpPr>
      <p:grpSpPr>
        <a:xfrm>
          <a:off x="0" y="0"/>
          <a:ext cx="0" cy="0"/>
          <a:chOff x="0" y="0"/>
          <a:chExt cx="0" cy="0"/>
        </a:xfrm>
      </p:grpSpPr>
      <p:sp>
        <p:nvSpPr>
          <p:cNvPr id="117" name="Google Shape;117;g11b41ce093d_0_226"/>
          <p:cNvSpPr/>
          <p:nvPr/>
        </p:nvSpPr>
        <p:spPr>
          <a:xfrm>
            <a:off x="427" y="6264609"/>
            <a:ext cx="12191205" cy="748966"/>
          </a:xfrm>
          <a:prstGeom prst="rect">
            <a:avLst/>
          </a:prstGeom>
          <a:solidFill>
            <a:srgbClr val="1E1E1E"/>
          </a:solidFill>
          <a:ln>
            <a:noFill/>
          </a:ln>
        </p:spPr>
        <p:txBody>
          <a:bodyPr spcFirstLastPara="1" wrap="square" lIns="55440" tIns="27713" rIns="55440" bIns="27713" anchor="ctr" anchorCtr="0">
            <a:noAutofit/>
          </a:bodyPr>
          <a:lstStyle/>
          <a:p>
            <a:pPr algn="ctr" defTabSz="554492">
              <a:buClr>
                <a:srgbClr val="000000"/>
              </a:buClr>
              <a:buSzPts val="1800"/>
            </a:pPr>
            <a:endParaRPr sz="1092" kern="0">
              <a:solidFill>
                <a:srgbClr val="F5B342"/>
              </a:solidFill>
              <a:latin typeface="Arial"/>
              <a:ea typeface="Arial"/>
              <a:cs typeface="Arial"/>
              <a:sym typeface="Arial"/>
            </a:endParaRPr>
          </a:p>
        </p:txBody>
      </p:sp>
      <p:sp>
        <p:nvSpPr>
          <p:cNvPr id="121" name="Google Shape;121;g11b41ce093d_0_226"/>
          <p:cNvSpPr txBox="1"/>
          <p:nvPr/>
        </p:nvSpPr>
        <p:spPr>
          <a:xfrm>
            <a:off x="689683" y="2740854"/>
            <a:ext cx="4311147" cy="317348"/>
          </a:xfrm>
          <a:prstGeom prst="rect">
            <a:avLst/>
          </a:prstGeom>
          <a:noFill/>
          <a:ln>
            <a:noFill/>
          </a:ln>
        </p:spPr>
        <p:txBody>
          <a:bodyPr spcFirstLastPara="1" wrap="square" lIns="0" tIns="7701" rIns="0" bIns="0" anchor="t" anchorCtr="0">
            <a:spAutoFit/>
          </a:bodyPr>
          <a:lstStyle/>
          <a:p>
            <a:pPr marL="7701" marR="3081" defTabSz="554492">
              <a:lnSpc>
                <a:spcPct val="158500"/>
              </a:lnSpc>
              <a:spcBef>
                <a:spcPts val="143"/>
              </a:spcBef>
              <a:buClr>
                <a:srgbClr val="000000"/>
              </a:buClr>
              <a:buSzPts val="2000"/>
            </a:pPr>
            <a:endParaRPr sz="1213" kern="0">
              <a:solidFill>
                <a:srgbClr val="000000"/>
              </a:solidFill>
              <a:latin typeface="Arial"/>
              <a:ea typeface="Arial"/>
              <a:cs typeface="Arial"/>
              <a:sym typeface="Arial"/>
            </a:endParaRPr>
          </a:p>
        </p:txBody>
      </p:sp>
      <p:sp>
        <p:nvSpPr>
          <p:cNvPr id="122" name="Google Shape;122;g11b41ce093d_0_226"/>
          <p:cNvSpPr txBox="1"/>
          <p:nvPr/>
        </p:nvSpPr>
        <p:spPr>
          <a:xfrm>
            <a:off x="2193765" y="2586042"/>
            <a:ext cx="9604481" cy="317275"/>
          </a:xfrm>
          <a:prstGeom prst="rect">
            <a:avLst/>
          </a:prstGeom>
          <a:noFill/>
          <a:ln>
            <a:noFill/>
          </a:ln>
        </p:spPr>
        <p:txBody>
          <a:bodyPr spcFirstLastPara="1" wrap="square" lIns="55440" tIns="55440" rIns="55440" bIns="55440" anchor="t" anchorCtr="0">
            <a:spAutoFit/>
          </a:bodyPr>
          <a:lstStyle/>
          <a:p>
            <a:pPr defTabSz="554492">
              <a:buClr>
                <a:srgbClr val="000000"/>
              </a:buClr>
              <a:buSzPts val="4400"/>
            </a:pPr>
            <a:endParaRPr sz="667" kern="0">
              <a:solidFill>
                <a:srgbClr val="000000"/>
              </a:solidFill>
              <a:highlight>
                <a:srgbClr val="F5F5F5"/>
              </a:highlight>
              <a:latin typeface="Courier New"/>
              <a:ea typeface="Courier New"/>
              <a:cs typeface="Courier New"/>
              <a:sym typeface="Courier New"/>
            </a:endParaRPr>
          </a:p>
          <a:p>
            <a:pPr defTabSz="554492">
              <a:buClr>
                <a:srgbClr val="000000"/>
              </a:buClr>
              <a:buSzPts val="4400"/>
            </a:pPr>
            <a:endParaRPr sz="667" kern="0">
              <a:solidFill>
                <a:srgbClr val="000000"/>
              </a:solidFill>
              <a:highlight>
                <a:srgbClr val="F5F5F5"/>
              </a:highlight>
              <a:latin typeface="Courier New"/>
              <a:ea typeface="Courier New"/>
              <a:cs typeface="Courier New"/>
              <a:sym typeface="Courier New"/>
            </a:endParaRPr>
          </a:p>
        </p:txBody>
      </p:sp>
      <p:sp>
        <p:nvSpPr>
          <p:cNvPr id="123" name="Google Shape;123;g11b41ce093d_0_226"/>
          <p:cNvSpPr txBox="1"/>
          <p:nvPr/>
        </p:nvSpPr>
        <p:spPr>
          <a:xfrm>
            <a:off x="643485" y="4085520"/>
            <a:ext cx="6017923" cy="522524"/>
          </a:xfrm>
          <a:prstGeom prst="rect">
            <a:avLst/>
          </a:prstGeom>
          <a:noFill/>
          <a:ln>
            <a:noFill/>
          </a:ln>
        </p:spPr>
        <p:txBody>
          <a:bodyPr spcFirstLastPara="1" wrap="square" lIns="55440" tIns="55440" rIns="55440" bIns="55440" anchor="t" anchorCtr="0">
            <a:spAutoFit/>
          </a:bodyPr>
          <a:lstStyle/>
          <a:p>
            <a:pPr defTabSz="554492">
              <a:buClr>
                <a:srgbClr val="000000"/>
              </a:buClr>
              <a:buSzPts val="4400"/>
            </a:pPr>
            <a:endParaRPr sz="2668" kern="0">
              <a:solidFill>
                <a:srgbClr val="000000"/>
              </a:solidFill>
              <a:latin typeface="Montserrat"/>
              <a:ea typeface="Montserrat"/>
              <a:cs typeface="Montserrat"/>
              <a:sym typeface="Montserrat"/>
            </a:endParaRPr>
          </a:p>
        </p:txBody>
      </p:sp>
      <p:sp>
        <p:nvSpPr>
          <p:cNvPr id="2" name="Google Shape;109;g11b41ce093d_0_0">
            <a:extLst>
              <a:ext uri="{FF2B5EF4-FFF2-40B4-BE49-F238E27FC236}">
                <a16:creationId xmlns:a16="http://schemas.microsoft.com/office/drawing/2014/main" id="{E6BD667B-F30D-2623-A917-A6C74F1B3223}"/>
              </a:ext>
            </a:extLst>
          </p:cNvPr>
          <p:cNvSpPr txBox="1"/>
          <p:nvPr/>
        </p:nvSpPr>
        <p:spPr>
          <a:xfrm>
            <a:off x="564597" y="545058"/>
            <a:ext cx="2666758" cy="558239"/>
          </a:xfrm>
          <a:prstGeom prst="rect">
            <a:avLst/>
          </a:prstGeom>
          <a:noFill/>
          <a:ln>
            <a:noFill/>
          </a:ln>
        </p:spPr>
        <p:txBody>
          <a:bodyPr spcFirstLastPara="1" wrap="square" lIns="55440" tIns="55440" rIns="55440" bIns="55440" anchor="t" anchorCtr="0">
            <a:spAutoFit/>
          </a:bodyPr>
          <a:lstStyle/>
          <a:p>
            <a:pPr defTabSz="554492">
              <a:buClr>
                <a:srgbClr val="000000"/>
              </a:buClr>
              <a:buSzPts val="4400"/>
            </a:pPr>
            <a:r>
              <a:rPr lang="lv-LV" sz="2900" b="1" kern="0">
                <a:solidFill>
                  <a:srgbClr val="000000"/>
                </a:solidFill>
                <a:latin typeface="Montserrat"/>
                <a:cs typeface="Arial"/>
                <a:sym typeface="Montserrat"/>
              </a:rPr>
              <a:t>Propaganda</a:t>
            </a:r>
            <a:r>
              <a:rPr lang="en-US" sz="2900" b="1" kern="0">
                <a:solidFill>
                  <a:srgbClr val="000000"/>
                </a:solidFill>
                <a:latin typeface="Montserrat"/>
                <a:cs typeface="Arial"/>
                <a:sym typeface="Montserrat"/>
              </a:rPr>
              <a:t>:</a:t>
            </a:r>
            <a:endParaRPr lang="en-US" sz="2900" b="1" kern="0">
              <a:solidFill>
                <a:srgbClr val="000000"/>
              </a:solidFill>
              <a:latin typeface="Montserrat"/>
              <a:cs typeface="Arial"/>
            </a:endParaRPr>
          </a:p>
        </p:txBody>
      </p:sp>
      <p:sp>
        <p:nvSpPr>
          <p:cNvPr id="3" name="Google Shape;109;g11b41ce093d_0_0">
            <a:extLst>
              <a:ext uri="{FF2B5EF4-FFF2-40B4-BE49-F238E27FC236}">
                <a16:creationId xmlns:a16="http://schemas.microsoft.com/office/drawing/2014/main" id="{115134BE-446B-4109-93FE-63383FB173D6}"/>
              </a:ext>
            </a:extLst>
          </p:cNvPr>
          <p:cNvSpPr txBox="1"/>
          <p:nvPr/>
        </p:nvSpPr>
        <p:spPr>
          <a:xfrm>
            <a:off x="564597" y="1773617"/>
            <a:ext cx="4113281" cy="3497505"/>
          </a:xfrm>
          <a:prstGeom prst="rect">
            <a:avLst/>
          </a:prstGeom>
          <a:noFill/>
          <a:ln>
            <a:noFill/>
          </a:ln>
        </p:spPr>
        <p:txBody>
          <a:bodyPr spcFirstLastPara="1" wrap="square" lIns="55440" tIns="55440" rIns="55440" bIns="55440" anchor="t" anchorCtr="0">
            <a:spAutoFit/>
          </a:bodyPr>
          <a:lstStyle/>
          <a:p>
            <a:pPr defTabSz="554492">
              <a:buClr>
                <a:srgbClr val="000000"/>
              </a:buClr>
            </a:pPr>
            <a:r>
              <a:rPr lang="en-US" sz="2000" kern="0">
                <a:solidFill>
                  <a:srgbClr val="000000"/>
                </a:solidFill>
                <a:latin typeface="Montserrat"/>
                <a:cs typeface="Arial"/>
                <a:sym typeface="Arial"/>
              </a:rPr>
              <a:t>Propaganda is biased information designed to shape public opinion and behavior. Its power depends on the following: </a:t>
            </a:r>
            <a:endParaRPr lang="lv-LV" sz="2000" kern="0">
              <a:solidFill>
                <a:srgbClr val="000000"/>
              </a:solidFill>
              <a:latin typeface="Montserrat"/>
              <a:cs typeface="Arial"/>
            </a:endParaRPr>
          </a:p>
          <a:p>
            <a:pPr defTabSz="554492">
              <a:buClr>
                <a:srgbClr val="000000"/>
              </a:buClr>
            </a:pPr>
            <a:endParaRPr lang="lv-LV" sz="2000" kern="0">
              <a:solidFill>
                <a:srgbClr val="000000"/>
              </a:solidFill>
              <a:latin typeface="Montserrat"/>
              <a:cs typeface="Arial"/>
            </a:endParaRPr>
          </a:p>
          <a:p>
            <a:pPr defTabSz="554492">
              <a:buClr>
                <a:srgbClr val="000000"/>
              </a:buClr>
            </a:pPr>
            <a:r>
              <a:rPr lang="en-US" sz="2000" kern="0">
                <a:solidFill>
                  <a:srgbClr val="000000"/>
                </a:solidFill>
                <a:latin typeface="Montserrat"/>
                <a:cs typeface="Arial"/>
                <a:sym typeface="Arial"/>
              </a:rPr>
              <a:t>○</a:t>
            </a:r>
            <a:r>
              <a:rPr lang="lv-LV" sz="2000" kern="0">
                <a:solidFill>
                  <a:srgbClr val="000000"/>
                </a:solidFill>
                <a:latin typeface="Montserrat"/>
                <a:cs typeface="Arial"/>
                <a:sym typeface="Arial"/>
              </a:rPr>
              <a:t> </a:t>
            </a:r>
            <a:r>
              <a:rPr lang="en-US" sz="2000" kern="0">
                <a:solidFill>
                  <a:srgbClr val="000000"/>
                </a:solidFill>
                <a:latin typeface="Montserrat"/>
                <a:cs typeface="Arial"/>
                <a:sym typeface="Arial"/>
              </a:rPr>
              <a:t>message </a:t>
            </a:r>
            <a:endParaRPr lang="lv-LV" sz="2000" kern="0">
              <a:solidFill>
                <a:srgbClr val="000000"/>
              </a:solidFill>
              <a:latin typeface="Montserrat"/>
              <a:cs typeface="Arial"/>
            </a:endParaRPr>
          </a:p>
          <a:p>
            <a:pPr defTabSz="554492">
              <a:buClr>
                <a:srgbClr val="000000"/>
              </a:buClr>
            </a:pPr>
            <a:r>
              <a:rPr lang="en-US" sz="2000" kern="0">
                <a:solidFill>
                  <a:srgbClr val="000000"/>
                </a:solidFill>
                <a:latin typeface="Montserrat"/>
                <a:cs typeface="Arial"/>
                <a:sym typeface="Arial"/>
              </a:rPr>
              <a:t>○</a:t>
            </a:r>
            <a:r>
              <a:rPr lang="lv-LV" sz="2000" kern="0">
                <a:solidFill>
                  <a:srgbClr val="000000"/>
                </a:solidFill>
                <a:latin typeface="Montserrat"/>
                <a:cs typeface="Arial"/>
                <a:sym typeface="Arial"/>
              </a:rPr>
              <a:t> </a:t>
            </a:r>
            <a:r>
              <a:rPr lang="en-US" sz="2000" kern="0">
                <a:solidFill>
                  <a:srgbClr val="000000"/>
                </a:solidFill>
                <a:latin typeface="Montserrat"/>
                <a:cs typeface="Arial"/>
                <a:sym typeface="Arial"/>
              </a:rPr>
              <a:t>technique </a:t>
            </a:r>
            <a:endParaRPr lang="lv-LV" sz="2000" kern="0">
              <a:solidFill>
                <a:srgbClr val="000000"/>
              </a:solidFill>
              <a:latin typeface="Montserrat"/>
              <a:cs typeface="Arial"/>
            </a:endParaRPr>
          </a:p>
          <a:p>
            <a:pPr defTabSz="554492">
              <a:buClr>
                <a:srgbClr val="000000"/>
              </a:buClr>
            </a:pPr>
            <a:r>
              <a:rPr lang="en-US" sz="2000" kern="0">
                <a:solidFill>
                  <a:srgbClr val="000000"/>
                </a:solidFill>
                <a:latin typeface="Montserrat"/>
                <a:cs typeface="Arial"/>
                <a:sym typeface="Arial"/>
              </a:rPr>
              <a:t>○</a:t>
            </a:r>
            <a:r>
              <a:rPr lang="lv-LV" sz="2000" kern="0">
                <a:solidFill>
                  <a:srgbClr val="000000"/>
                </a:solidFill>
                <a:latin typeface="Montserrat"/>
                <a:cs typeface="Arial"/>
                <a:sym typeface="Arial"/>
              </a:rPr>
              <a:t> </a:t>
            </a:r>
            <a:r>
              <a:rPr lang="en-US" sz="2000" kern="0">
                <a:solidFill>
                  <a:srgbClr val="000000"/>
                </a:solidFill>
                <a:latin typeface="Montserrat"/>
                <a:cs typeface="Arial"/>
                <a:sym typeface="Arial"/>
              </a:rPr>
              <a:t>means of communication </a:t>
            </a:r>
            <a:endParaRPr lang="lv-LV" sz="2000" kern="0">
              <a:solidFill>
                <a:srgbClr val="000000"/>
              </a:solidFill>
              <a:latin typeface="Montserrat"/>
              <a:cs typeface="Arial"/>
            </a:endParaRPr>
          </a:p>
          <a:p>
            <a:pPr defTabSz="554492">
              <a:buClr>
                <a:srgbClr val="000000"/>
              </a:buClr>
            </a:pPr>
            <a:r>
              <a:rPr lang="en-US" sz="2000" kern="0">
                <a:solidFill>
                  <a:srgbClr val="000000"/>
                </a:solidFill>
                <a:latin typeface="Montserrat"/>
                <a:cs typeface="Arial"/>
                <a:sym typeface="Arial"/>
              </a:rPr>
              <a:t>○ environment </a:t>
            </a:r>
            <a:endParaRPr lang="lv-LV" sz="2000" kern="0">
              <a:solidFill>
                <a:srgbClr val="000000"/>
              </a:solidFill>
              <a:latin typeface="Montserrat"/>
              <a:cs typeface="Arial"/>
            </a:endParaRPr>
          </a:p>
          <a:p>
            <a:pPr defTabSz="554492">
              <a:buClr>
                <a:srgbClr val="000000"/>
              </a:buClr>
            </a:pPr>
            <a:r>
              <a:rPr lang="en-US" sz="2000" kern="0">
                <a:solidFill>
                  <a:srgbClr val="000000"/>
                </a:solidFill>
                <a:latin typeface="Montserrat"/>
                <a:cs typeface="Arial"/>
                <a:sym typeface="Arial"/>
              </a:rPr>
              <a:t>○ audience receptivity</a:t>
            </a:r>
            <a:endParaRPr lang="en-US" sz="2000" kern="0">
              <a:solidFill>
                <a:srgbClr val="000000"/>
              </a:solidFill>
              <a:latin typeface="Montserrat"/>
              <a:cs typeface="Arial"/>
            </a:endParaRPr>
          </a:p>
        </p:txBody>
      </p:sp>
      <p:sp>
        <p:nvSpPr>
          <p:cNvPr id="6" name="Google Shape;106;g11b41ce093d_0_0">
            <a:extLst>
              <a:ext uri="{FF2B5EF4-FFF2-40B4-BE49-F238E27FC236}">
                <a16:creationId xmlns:a16="http://schemas.microsoft.com/office/drawing/2014/main" id="{DCDF781F-58A5-371D-EB99-A521CF37197B}"/>
              </a:ext>
            </a:extLst>
          </p:cNvPr>
          <p:cNvSpPr/>
          <p:nvPr/>
        </p:nvSpPr>
        <p:spPr>
          <a:xfrm>
            <a:off x="355335" y="6419494"/>
            <a:ext cx="11207004" cy="344068"/>
          </a:xfrm>
          <a:prstGeom prst="rect">
            <a:avLst/>
          </a:prstGeom>
          <a:noFill/>
          <a:ln>
            <a:noFill/>
          </a:ln>
        </p:spPr>
        <p:txBody>
          <a:bodyPr spcFirstLastPara="1" wrap="square" lIns="55440" tIns="27713" rIns="55440" bIns="27713" anchor="t" anchorCtr="0">
            <a:noAutofit/>
          </a:bodyPr>
          <a:lstStyle/>
          <a:p>
            <a:pPr defTabSz="554492">
              <a:buClr>
                <a:srgbClr val="000000"/>
              </a:buClr>
              <a:buSzPts val="2400"/>
            </a:pPr>
            <a:r>
              <a:rPr lang="en-US" kern="0">
                <a:solidFill>
                  <a:schemeClr val="bg1"/>
                </a:solidFill>
                <a:latin typeface="Futura PT Book"/>
                <a:ea typeface="Arial"/>
                <a:cs typeface="Mongolian Baiti"/>
                <a:sym typeface="Arial"/>
              </a:rPr>
              <a:t>Source: https://www.ushmm.org/m/pdfs/USHMM-Teacher-Guide-State-of-Deception.pdf</a:t>
            </a:r>
            <a:endParaRPr lang="en-US" kern="0">
              <a:solidFill>
                <a:schemeClr val="bg1"/>
              </a:solidFill>
              <a:latin typeface="Futura PT Book"/>
              <a:ea typeface="Arial"/>
              <a:cs typeface="Mongolian Baiti"/>
            </a:endParaRPr>
          </a:p>
        </p:txBody>
      </p:sp>
      <p:sp>
        <p:nvSpPr>
          <p:cNvPr id="4" name="Google Shape;109;g11b41ce093d_0_0">
            <a:extLst>
              <a:ext uri="{FF2B5EF4-FFF2-40B4-BE49-F238E27FC236}">
                <a16:creationId xmlns:a16="http://schemas.microsoft.com/office/drawing/2014/main" id="{672DA1CC-EAFF-18C4-3D64-D555B9868C7D}"/>
              </a:ext>
            </a:extLst>
          </p:cNvPr>
          <p:cNvSpPr txBox="1"/>
          <p:nvPr/>
        </p:nvSpPr>
        <p:spPr>
          <a:xfrm>
            <a:off x="6504912" y="1773617"/>
            <a:ext cx="4113281" cy="3805282"/>
          </a:xfrm>
          <a:prstGeom prst="rect">
            <a:avLst/>
          </a:prstGeom>
          <a:noFill/>
          <a:ln>
            <a:noFill/>
          </a:ln>
        </p:spPr>
        <p:txBody>
          <a:bodyPr spcFirstLastPara="1" wrap="square" lIns="55440" tIns="55440" rIns="55440" bIns="55440" anchor="t" anchorCtr="0">
            <a:spAutoFit/>
          </a:bodyPr>
          <a:lstStyle/>
          <a:p>
            <a:pPr defTabSz="554492">
              <a:buClr>
                <a:srgbClr val="000000"/>
              </a:buClr>
            </a:pPr>
            <a:r>
              <a:rPr lang="en-US" sz="2000" kern="0">
                <a:solidFill>
                  <a:srgbClr val="000000"/>
                </a:solidFill>
                <a:latin typeface="Montserrat"/>
                <a:cs typeface="Arial"/>
                <a:sym typeface="Arial"/>
              </a:rPr>
              <a:t>Propaganda uses one or more common techniques: </a:t>
            </a:r>
            <a:endParaRPr lang="lv-LV" sz="2000" kern="0">
              <a:solidFill>
                <a:srgbClr val="000000"/>
              </a:solidFill>
              <a:latin typeface="Montserrat"/>
              <a:cs typeface="Arial"/>
            </a:endParaRPr>
          </a:p>
          <a:p>
            <a:pPr defTabSz="554492">
              <a:buClr>
                <a:srgbClr val="000000"/>
              </a:buClr>
            </a:pPr>
            <a:r>
              <a:rPr lang="en-US" sz="2000" kern="0">
                <a:solidFill>
                  <a:srgbClr val="000000"/>
                </a:solidFill>
                <a:latin typeface="Montserrat"/>
                <a:cs typeface="Arial"/>
                <a:sym typeface="Arial"/>
              </a:rPr>
              <a:t>○ Uses truths, half-truths, or lies </a:t>
            </a:r>
            <a:endParaRPr lang="lv-LV" sz="2000" kern="0">
              <a:solidFill>
                <a:srgbClr val="000000"/>
              </a:solidFill>
              <a:latin typeface="Montserrat"/>
              <a:cs typeface="Arial"/>
            </a:endParaRPr>
          </a:p>
          <a:p>
            <a:pPr defTabSz="554492">
              <a:buClr>
                <a:srgbClr val="000000"/>
              </a:buClr>
            </a:pPr>
            <a:r>
              <a:rPr lang="en-US" sz="2000" kern="0">
                <a:solidFill>
                  <a:srgbClr val="000000"/>
                </a:solidFill>
                <a:latin typeface="Montserrat"/>
                <a:cs typeface="Arial"/>
                <a:sym typeface="Arial"/>
              </a:rPr>
              <a:t>○ Omits information selectively </a:t>
            </a:r>
            <a:endParaRPr lang="lv-LV" sz="2000" kern="0">
              <a:solidFill>
                <a:srgbClr val="000000"/>
              </a:solidFill>
              <a:latin typeface="Montserrat"/>
              <a:cs typeface="Arial"/>
            </a:endParaRPr>
          </a:p>
          <a:p>
            <a:pPr defTabSz="554492">
              <a:buClr>
                <a:srgbClr val="000000"/>
              </a:buClr>
            </a:pPr>
            <a:r>
              <a:rPr lang="en-US" sz="2000" kern="0">
                <a:solidFill>
                  <a:srgbClr val="000000"/>
                </a:solidFill>
                <a:latin typeface="Montserrat"/>
                <a:cs typeface="Arial"/>
                <a:sym typeface="Arial"/>
              </a:rPr>
              <a:t>○ Simplifies complex issues or ideas </a:t>
            </a:r>
            <a:endParaRPr lang="lv-LV" sz="2000" kern="0">
              <a:solidFill>
                <a:srgbClr val="000000"/>
              </a:solidFill>
              <a:latin typeface="Montserrat"/>
              <a:cs typeface="Arial"/>
            </a:endParaRPr>
          </a:p>
          <a:p>
            <a:pPr defTabSz="554492">
              <a:buClr>
                <a:srgbClr val="000000"/>
              </a:buClr>
            </a:pPr>
            <a:r>
              <a:rPr lang="en-US" sz="2000" kern="0">
                <a:solidFill>
                  <a:srgbClr val="000000"/>
                </a:solidFill>
                <a:latin typeface="Montserrat"/>
                <a:cs typeface="Arial"/>
                <a:sym typeface="Arial"/>
              </a:rPr>
              <a:t>○ Plays on emotions </a:t>
            </a:r>
            <a:endParaRPr lang="lv-LV" sz="2000" kern="0">
              <a:solidFill>
                <a:srgbClr val="000000"/>
              </a:solidFill>
              <a:latin typeface="Montserrat"/>
              <a:cs typeface="Arial"/>
            </a:endParaRPr>
          </a:p>
          <a:p>
            <a:pPr defTabSz="554492">
              <a:buClr>
                <a:srgbClr val="000000"/>
              </a:buClr>
            </a:pPr>
            <a:r>
              <a:rPr lang="en-US" sz="2000" kern="0">
                <a:solidFill>
                  <a:srgbClr val="000000"/>
                </a:solidFill>
                <a:latin typeface="Montserrat"/>
                <a:cs typeface="Arial"/>
                <a:sym typeface="Arial"/>
              </a:rPr>
              <a:t>○ Advertises a cause </a:t>
            </a:r>
            <a:endParaRPr lang="lv-LV" sz="2000" kern="0">
              <a:solidFill>
                <a:srgbClr val="000000"/>
              </a:solidFill>
              <a:latin typeface="Montserrat"/>
              <a:cs typeface="Arial"/>
            </a:endParaRPr>
          </a:p>
          <a:p>
            <a:pPr defTabSz="554492">
              <a:buClr>
                <a:srgbClr val="000000"/>
              </a:buClr>
            </a:pPr>
            <a:r>
              <a:rPr lang="en-US" sz="2000" kern="0">
                <a:solidFill>
                  <a:srgbClr val="000000"/>
                </a:solidFill>
                <a:latin typeface="Montserrat"/>
                <a:cs typeface="Arial"/>
                <a:sym typeface="Arial"/>
              </a:rPr>
              <a:t>○ Attacks opponents </a:t>
            </a:r>
            <a:endParaRPr lang="lv-LV" sz="2000" kern="0">
              <a:solidFill>
                <a:srgbClr val="000000"/>
              </a:solidFill>
              <a:latin typeface="Montserrat"/>
              <a:cs typeface="Arial"/>
            </a:endParaRPr>
          </a:p>
          <a:p>
            <a:pPr defTabSz="554492">
              <a:buClr>
                <a:srgbClr val="000000"/>
              </a:buClr>
            </a:pPr>
            <a:r>
              <a:rPr lang="en-US" sz="2000" kern="0">
                <a:solidFill>
                  <a:srgbClr val="000000"/>
                </a:solidFill>
                <a:latin typeface="Montserrat"/>
                <a:cs typeface="Arial"/>
                <a:sym typeface="Arial"/>
              </a:rPr>
              <a:t>○ Targets desired audiences</a:t>
            </a:r>
            <a:endParaRPr lang="en-US" sz="2000" kern="0">
              <a:solidFill>
                <a:srgbClr val="000000"/>
              </a:solidFill>
              <a:latin typeface="Montserrat"/>
              <a:cs typeface="Arial"/>
            </a:endParaRPr>
          </a:p>
        </p:txBody>
      </p:sp>
    </p:spTree>
    <p:extLst>
      <p:ext uri="{BB962C8B-B14F-4D97-AF65-F5344CB8AC3E}">
        <p14:creationId xmlns:p14="http://schemas.microsoft.com/office/powerpoint/2010/main" val="1651731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Shape 116"/>
        <p:cNvGrpSpPr/>
        <p:nvPr/>
      </p:nvGrpSpPr>
      <p:grpSpPr>
        <a:xfrm>
          <a:off x="0" y="0"/>
          <a:ext cx="0" cy="0"/>
          <a:chOff x="0" y="0"/>
          <a:chExt cx="0" cy="0"/>
        </a:xfrm>
      </p:grpSpPr>
      <p:sp>
        <p:nvSpPr>
          <p:cNvPr id="121" name="Google Shape;121;g11b41ce093d_0_226"/>
          <p:cNvSpPr txBox="1"/>
          <p:nvPr/>
        </p:nvSpPr>
        <p:spPr>
          <a:xfrm>
            <a:off x="689683" y="2740854"/>
            <a:ext cx="4311147" cy="317348"/>
          </a:xfrm>
          <a:prstGeom prst="rect">
            <a:avLst/>
          </a:prstGeom>
          <a:noFill/>
          <a:ln>
            <a:noFill/>
          </a:ln>
        </p:spPr>
        <p:txBody>
          <a:bodyPr spcFirstLastPara="1" wrap="square" lIns="0" tIns="7701" rIns="0" bIns="0" anchor="t" anchorCtr="0">
            <a:spAutoFit/>
          </a:bodyPr>
          <a:lstStyle/>
          <a:p>
            <a:pPr marL="7701" marR="3081" defTabSz="554492">
              <a:lnSpc>
                <a:spcPct val="158500"/>
              </a:lnSpc>
              <a:spcBef>
                <a:spcPts val="143"/>
              </a:spcBef>
              <a:buClr>
                <a:srgbClr val="000000"/>
              </a:buClr>
              <a:buSzPts val="2000"/>
            </a:pPr>
            <a:endParaRPr sz="1213" kern="0">
              <a:solidFill>
                <a:srgbClr val="000000"/>
              </a:solidFill>
              <a:latin typeface="Arial"/>
              <a:ea typeface="Arial"/>
              <a:cs typeface="Arial"/>
              <a:sym typeface="Arial"/>
            </a:endParaRPr>
          </a:p>
        </p:txBody>
      </p:sp>
      <p:sp>
        <p:nvSpPr>
          <p:cNvPr id="2" name="Google Shape;109;g11b41ce093d_0_0">
            <a:extLst>
              <a:ext uri="{FF2B5EF4-FFF2-40B4-BE49-F238E27FC236}">
                <a16:creationId xmlns:a16="http://schemas.microsoft.com/office/drawing/2014/main" id="{E6BD667B-F30D-2623-A917-A6C74F1B3223}"/>
              </a:ext>
            </a:extLst>
          </p:cNvPr>
          <p:cNvSpPr txBox="1"/>
          <p:nvPr/>
        </p:nvSpPr>
        <p:spPr>
          <a:xfrm>
            <a:off x="564597" y="545058"/>
            <a:ext cx="4073664" cy="558239"/>
          </a:xfrm>
          <a:prstGeom prst="rect">
            <a:avLst/>
          </a:prstGeom>
          <a:noFill/>
          <a:ln>
            <a:noFill/>
          </a:ln>
        </p:spPr>
        <p:txBody>
          <a:bodyPr spcFirstLastPara="1" wrap="square" lIns="55440" tIns="55440" rIns="55440" bIns="55440" anchor="t" anchorCtr="0">
            <a:spAutoFit/>
          </a:bodyPr>
          <a:lstStyle/>
          <a:p>
            <a:pPr defTabSz="554492">
              <a:buClr>
                <a:srgbClr val="000000"/>
              </a:buClr>
              <a:buSzPts val="4400"/>
            </a:pPr>
            <a:r>
              <a:rPr lang="lv-LV" sz="2900" b="1" kern="0" err="1">
                <a:solidFill>
                  <a:schemeClr val="bg1"/>
                </a:solidFill>
                <a:latin typeface="Montserrat"/>
                <a:cs typeface="Arial"/>
                <a:sym typeface="Montserrat"/>
              </a:rPr>
              <a:t>Goals</a:t>
            </a:r>
            <a:r>
              <a:rPr lang="en-US" sz="2900" b="1" kern="0">
                <a:solidFill>
                  <a:schemeClr val="bg1"/>
                </a:solidFill>
                <a:latin typeface="Montserrat"/>
                <a:cs typeface="Arial"/>
                <a:sym typeface="Montserrat"/>
              </a:rPr>
              <a:t>:</a:t>
            </a:r>
            <a:endParaRPr lang="en-US" sz="2900" b="1" kern="0">
              <a:solidFill>
                <a:schemeClr val="bg1"/>
              </a:solidFill>
              <a:latin typeface="Montserrat"/>
              <a:cs typeface="Arial"/>
            </a:endParaRPr>
          </a:p>
        </p:txBody>
      </p:sp>
      <p:sp>
        <p:nvSpPr>
          <p:cNvPr id="3" name="Google Shape;109;g11b41ce093d_0_0">
            <a:extLst>
              <a:ext uri="{FF2B5EF4-FFF2-40B4-BE49-F238E27FC236}">
                <a16:creationId xmlns:a16="http://schemas.microsoft.com/office/drawing/2014/main" id="{115134BE-446B-4109-93FE-63383FB173D6}"/>
              </a:ext>
            </a:extLst>
          </p:cNvPr>
          <p:cNvSpPr txBox="1"/>
          <p:nvPr/>
        </p:nvSpPr>
        <p:spPr>
          <a:xfrm>
            <a:off x="564597" y="2895943"/>
            <a:ext cx="9735727" cy="1681623"/>
          </a:xfrm>
          <a:prstGeom prst="rect">
            <a:avLst/>
          </a:prstGeom>
          <a:noFill/>
          <a:ln>
            <a:noFill/>
          </a:ln>
        </p:spPr>
        <p:txBody>
          <a:bodyPr spcFirstLastPara="1" wrap="square" lIns="55440" tIns="55440" rIns="55440" bIns="55440" anchor="t" anchorCtr="0">
            <a:spAutoFit/>
          </a:bodyPr>
          <a:lstStyle/>
          <a:p>
            <a:pPr marL="742950" indent="-742950">
              <a:spcBef>
                <a:spcPts val="1200"/>
              </a:spcBef>
              <a:buAutoNum type="arabicPeriod"/>
            </a:pPr>
            <a:r>
              <a:rPr lang="en-US" sz="2400">
                <a:solidFill>
                  <a:schemeClr val="bg1"/>
                </a:solidFill>
                <a:latin typeface="Montserrat"/>
                <a:ea typeface="Montserrat"/>
              </a:rPr>
              <a:t>Undermine the truth</a:t>
            </a:r>
          </a:p>
          <a:p>
            <a:pPr marL="742950" indent="-742950">
              <a:spcBef>
                <a:spcPts val="1200"/>
              </a:spcBef>
              <a:buAutoNum type="arabicPeriod"/>
            </a:pPr>
            <a:r>
              <a:rPr lang="en-US" sz="2400">
                <a:solidFill>
                  <a:schemeClr val="bg1"/>
                </a:solidFill>
                <a:latin typeface="Montserrat"/>
                <a:ea typeface="Montserrat"/>
              </a:rPr>
              <a:t>Erode public support for Ukraine</a:t>
            </a:r>
          </a:p>
          <a:p>
            <a:pPr marL="742950" indent="-742950">
              <a:spcBef>
                <a:spcPts val="1200"/>
              </a:spcBef>
              <a:buAutoNum type="arabicPeriod"/>
            </a:pPr>
            <a:r>
              <a:rPr lang="en-US" sz="2400">
                <a:solidFill>
                  <a:schemeClr val="bg1"/>
                </a:solidFill>
                <a:latin typeface="Montserrat"/>
                <a:ea typeface="Montserrat"/>
              </a:rPr>
              <a:t>Present Russia as powerful and treated unfairly</a:t>
            </a:r>
          </a:p>
        </p:txBody>
      </p:sp>
    </p:spTree>
    <p:extLst>
      <p:ext uri="{BB962C8B-B14F-4D97-AF65-F5344CB8AC3E}">
        <p14:creationId xmlns:p14="http://schemas.microsoft.com/office/powerpoint/2010/main" val="3975866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Shape 556"/>
        <p:cNvGrpSpPr/>
        <p:nvPr/>
      </p:nvGrpSpPr>
      <p:grpSpPr>
        <a:xfrm>
          <a:off x="0" y="0"/>
          <a:ext cx="0" cy="0"/>
          <a:chOff x="0" y="0"/>
          <a:chExt cx="0" cy="0"/>
        </a:xfrm>
      </p:grpSpPr>
      <p:sp>
        <p:nvSpPr>
          <p:cNvPr id="557" name="Google Shape;557;g157d7739650_0_82"/>
          <p:cNvSpPr txBox="1"/>
          <p:nvPr/>
        </p:nvSpPr>
        <p:spPr>
          <a:xfrm>
            <a:off x="214834" y="227826"/>
            <a:ext cx="10905756" cy="2880232"/>
          </a:xfrm>
          <a:prstGeom prst="rect">
            <a:avLst/>
          </a:prstGeom>
          <a:noFill/>
          <a:ln>
            <a:noFill/>
          </a:ln>
        </p:spPr>
        <p:txBody>
          <a:bodyPr spcFirstLastPara="1" wrap="square" lIns="0" tIns="92794" rIns="0" bIns="0" anchor="t" anchorCtr="0">
            <a:spAutoFit/>
          </a:bodyPr>
          <a:lstStyle/>
          <a:p>
            <a:pPr defTabSz="554492">
              <a:lnSpc>
                <a:spcPct val="115000"/>
              </a:lnSpc>
              <a:spcBef>
                <a:spcPts val="728"/>
              </a:spcBef>
              <a:buClr>
                <a:srgbClr val="000000"/>
              </a:buClr>
              <a:buSzPts val="1100"/>
            </a:pPr>
            <a:endParaRPr sz="1940" kern="0">
              <a:solidFill>
                <a:srgbClr val="000000"/>
              </a:solidFill>
              <a:latin typeface="Arial"/>
              <a:ea typeface="Arial"/>
              <a:cs typeface="Arial"/>
              <a:sym typeface="Arial"/>
            </a:endParaRPr>
          </a:p>
          <a:p>
            <a:pPr defTabSz="554492">
              <a:lnSpc>
                <a:spcPct val="115000"/>
              </a:lnSpc>
              <a:buClr>
                <a:srgbClr val="000000"/>
              </a:buClr>
              <a:buSzPts val="1100"/>
            </a:pPr>
            <a:endParaRPr sz="2062" kern="0">
              <a:solidFill>
                <a:srgbClr val="000000"/>
              </a:solidFill>
              <a:latin typeface="Montserrat"/>
              <a:ea typeface="Montserrat"/>
              <a:cs typeface="Montserrat"/>
              <a:sym typeface="Montserrat"/>
            </a:endParaRPr>
          </a:p>
          <a:p>
            <a:pPr defTabSz="554492">
              <a:lnSpc>
                <a:spcPct val="115000"/>
              </a:lnSpc>
              <a:buClr>
                <a:srgbClr val="000000"/>
              </a:buClr>
              <a:buSzPts val="1100"/>
            </a:pPr>
            <a:endParaRPr sz="2183" kern="0">
              <a:solidFill>
                <a:srgbClr val="000000"/>
              </a:solidFill>
              <a:latin typeface="Montserrat"/>
              <a:ea typeface="Montserrat"/>
              <a:cs typeface="Montserrat"/>
              <a:sym typeface="Montserrat"/>
            </a:endParaRPr>
          </a:p>
          <a:p>
            <a:pPr defTabSz="554492">
              <a:lnSpc>
                <a:spcPct val="115000"/>
              </a:lnSpc>
              <a:spcBef>
                <a:spcPts val="728"/>
              </a:spcBef>
              <a:buClr>
                <a:srgbClr val="000000"/>
              </a:buClr>
              <a:buSzPts val="1100"/>
            </a:pPr>
            <a:endParaRPr sz="1516" b="1" kern="0">
              <a:solidFill>
                <a:srgbClr val="000000"/>
              </a:solidFill>
              <a:latin typeface="Arial"/>
              <a:ea typeface="Arial"/>
              <a:cs typeface="Arial"/>
              <a:sym typeface="Arial"/>
            </a:endParaRPr>
          </a:p>
          <a:p>
            <a:pPr defTabSz="554492">
              <a:lnSpc>
                <a:spcPct val="115000"/>
              </a:lnSpc>
              <a:spcBef>
                <a:spcPts val="728"/>
              </a:spcBef>
              <a:buClr>
                <a:srgbClr val="000000"/>
              </a:buClr>
              <a:buSzPts val="1100"/>
            </a:pPr>
            <a:endParaRPr sz="1940" kern="0">
              <a:solidFill>
                <a:srgbClr val="000000"/>
              </a:solidFill>
              <a:latin typeface="Arial"/>
              <a:ea typeface="Arial"/>
              <a:cs typeface="Arial"/>
              <a:sym typeface="Arial"/>
            </a:endParaRPr>
          </a:p>
          <a:p>
            <a:pPr defTabSz="554492">
              <a:lnSpc>
                <a:spcPct val="115000"/>
              </a:lnSpc>
              <a:buClr>
                <a:srgbClr val="000000"/>
              </a:buClr>
              <a:buSzPts val="1100"/>
            </a:pPr>
            <a:endParaRPr sz="1880" b="1" kern="0">
              <a:solidFill>
                <a:srgbClr val="000000"/>
              </a:solidFill>
              <a:latin typeface="Arial"/>
              <a:ea typeface="Arial"/>
              <a:cs typeface="Arial"/>
              <a:sym typeface="Arial"/>
            </a:endParaRPr>
          </a:p>
          <a:p>
            <a:pPr marR="3466" defTabSz="554492">
              <a:lnSpc>
                <a:spcPct val="85416"/>
              </a:lnSpc>
              <a:spcBef>
                <a:spcPts val="731"/>
              </a:spcBef>
              <a:buClr>
                <a:srgbClr val="000000"/>
              </a:buClr>
              <a:buSzPts val="9600"/>
            </a:pPr>
            <a:endParaRPr sz="2971" kern="0">
              <a:solidFill>
                <a:srgbClr val="000000"/>
              </a:solidFill>
              <a:latin typeface="Arial"/>
              <a:ea typeface="Arial"/>
              <a:cs typeface="Arial"/>
              <a:sym typeface="Arial"/>
            </a:endParaRPr>
          </a:p>
        </p:txBody>
      </p:sp>
      <p:sp>
        <p:nvSpPr>
          <p:cNvPr id="558" name="Google Shape;558;g157d7739650_0_82"/>
          <p:cNvSpPr/>
          <p:nvPr/>
        </p:nvSpPr>
        <p:spPr>
          <a:xfrm>
            <a:off x="660539" y="3924518"/>
            <a:ext cx="5007173" cy="722587"/>
          </a:xfrm>
          <a:prstGeom prst="rect">
            <a:avLst/>
          </a:prstGeom>
          <a:noFill/>
          <a:ln>
            <a:noFill/>
          </a:ln>
        </p:spPr>
        <p:txBody>
          <a:bodyPr spcFirstLastPara="1" wrap="square" lIns="55440" tIns="27713" rIns="55440" bIns="27713" anchor="t" anchorCtr="0">
            <a:noAutofit/>
          </a:bodyPr>
          <a:lstStyle/>
          <a:p>
            <a:pPr marL="7701" marR="3466" defTabSz="554492">
              <a:spcBef>
                <a:spcPts val="731"/>
              </a:spcBef>
              <a:buClr>
                <a:srgbClr val="000000"/>
              </a:buClr>
              <a:buSzPts val="2400"/>
            </a:pPr>
            <a:endParaRPr sz="1455" kern="0">
              <a:solidFill>
                <a:srgbClr val="1E1E1E"/>
              </a:solidFill>
              <a:latin typeface="Arial"/>
              <a:ea typeface="Arial"/>
              <a:cs typeface="Arial"/>
              <a:sym typeface="Arial"/>
            </a:endParaRPr>
          </a:p>
        </p:txBody>
      </p:sp>
      <p:sp>
        <p:nvSpPr>
          <p:cNvPr id="561" name="Google Shape;561;g157d7739650_0_82"/>
          <p:cNvSpPr/>
          <p:nvPr/>
        </p:nvSpPr>
        <p:spPr>
          <a:xfrm>
            <a:off x="9792620" y="6499108"/>
            <a:ext cx="1848310" cy="279975"/>
          </a:xfrm>
          <a:prstGeom prst="rect">
            <a:avLst/>
          </a:prstGeom>
          <a:noFill/>
          <a:ln>
            <a:noFill/>
          </a:ln>
        </p:spPr>
        <p:txBody>
          <a:bodyPr spcFirstLastPara="1" wrap="square" lIns="55440" tIns="27713" rIns="55440" bIns="27713" anchor="t" anchorCtr="0">
            <a:noAutofit/>
          </a:bodyPr>
          <a:lstStyle/>
          <a:p>
            <a:pPr defTabSz="554492">
              <a:buClr>
                <a:srgbClr val="000000"/>
              </a:buClr>
              <a:buSzPts val="2400"/>
            </a:pPr>
            <a:endParaRPr sz="1455" kern="0">
              <a:solidFill>
                <a:srgbClr val="E4EBA5"/>
              </a:solidFill>
              <a:latin typeface="Arial"/>
              <a:ea typeface="Arial"/>
              <a:cs typeface="Arial"/>
              <a:sym typeface="Arial"/>
            </a:endParaRPr>
          </a:p>
        </p:txBody>
      </p:sp>
      <p:sp>
        <p:nvSpPr>
          <p:cNvPr id="563" name="Google Shape;563;g157d7739650_0_82"/>
          <p:cNvSpPr txBox="1"/>
          <p:nvPr/>
        </p:nvSpPr>
        <p:spPr>
          <a:xfrm>
            <a:off x="5667714" y="449783"/>
            <a:ext cx="9262834" cy="569139"/>
          </a:xfrm>
          <a:prstGeom prst="rect">
            <a:avLst/>
          </a:prstGeom>
          <a:noFill/>
          <a:ln>
            <a:noFill/>
          </a:ln>
        </p:spPr>
        <p:txBody>
          <a:bodyPr spcFirstLastPara="1" wrap="square" lIns="55440" tIns="55440" rIns="55440" bIns="55440" anchor="t" anchorCtr="0">
            <a:spAutoFit/>
          </a:bodyPr>
          <a:lstStyle/>
          <a:p>
            <a:pPr defTabSz="554492">
              <a:buClr>
                <a:srgbClr val="000000"/>
              </a:buClr>
              <a:buSzPts val="6200"/>
            </a:pPr>
            <a:endParaRPr sz="2971" b="1" kern="0">
              <a:solidFill>
                <a:srgbClr val="1E1E1E"/>
              </a:solidFill>
              <a:latin typeface="Arial"/>
              <a:ea typeface="Arial"/>
              <a:cs typeface="Arial"/>
              <a:sym typeface="Arial"/>
            </a:endParaRPr>
          </a:p>
        </p:txBody>
      </p:sp>
      <p:sp>
        <p:nvSpPr>
          <p:cNvPr id="4" name="Google Shape;307;g157d7739650_0_12">
            <a:extLst>
              <a:ext uri="{FF2B5EF4-FFF2-40B4-BE49-F238E27FC236}">
                <a16:creationId xmlns:a16="http://schemas.microsoft.com/office/drawing/2014/main" id="{25CB2C49-E88E-F953-409E-BF1798C6ACFD}"/>
              </a:ext>
            </a:extLst>
          </p:cNvPr>
          <p:cNvSpPr txBox="1"/>
          <p:nvPr/>
        </p:nvSpPr>
        <p:spPr>
          <a:xfrm>
            <a:off x="530270" y="268183"/>
            <a:ext cx="10129684" cy="649674"/>
          </a:xfrm>
          <a:prstGeom prst="rect">
            <a:avLst/>
          </a:prstGeom>
          <a:noFill/>
          <a:ln>
            <a:noFill/>
          </a:ln>
        </p:spPr>
        <p:txBody>
          <a:bodyPr spcFirstLastPara="1" wrap="square" lIns="55440" tIns="55440" rIns="55440" bIns="55440" anchor="t" anchorCtr="0">
            <a:spAutoFit/>
          </a:bodyPr>
          <a:lstStyle/>
          <a:p>
            <a:pPr defTabSz="554492">
              <a:spcBef>
                <a:spcPts val="728"/>
              </a:spcBef>
              <a:buClr>
                <a:srgbClr val="000000"/>
              </a:buClr>
            </a:pPr>
            <a:r>
              <a:rPr lang="en-US" sz="2900" b="1" kern="0">
                <a:solidFill>
                  <a:schemeClr val="bg1"/>
                </a:solidFill>
                <a:latin typeface="Montserrat"/>
                <a:cs typeface="Arial"/>
                <a:sym typeface="Montserrat"/>
              </a:rPr>
              <a:t>1. Undermine the truth</a:t>
            </a:r>
            <a:endParaRPr lang="en-US" sz="2900" b="1" kern="0">
              <a:solidFill>
                <a:schemeClr val="bg1"/>
              </a:solidFill>
              <a:latin typeface="Montserrat"/>
              <a:ea typeface="Montserrat"/>
              <a:cs typeface="Arial"/>
            </a:endParaRPr>
          </a:p>
        </p:txBody>
      </p:sp>
      <p:sp>
        <p:nvSpPr>
          <p:cNvPr id="7" name="Google Shape;307;g157d7739650_0_12">
            <a:extLst>
              <a:ext uri="{FF2B5EF4-FFF2-40B4-BE49-F238E27FC236}">
                <a16:creationId xmlns:a16="http://schemas.microsoft.com/office/drawing/2014/main" id="{18E00446-84AA-A5F9-D940-753EAAFF4617}"/>
              </a:ext>
            </a:extLst>
          </p:cNvPr>
          <p:cNvSpPr txBox="1"/>
          <p:nvPr/>
        </p:nvSpPr>
        <p:spPr>
          <a:xfrm>
            <a:off x="527125" y="858269"/>
            <a:ext cx="11655827" cy="465906"/>
          </a:xfrm>
          <a:prstGeom prst="rect">
            <a:avLst/>
          </a:prstGeom>
          <a:noFill/>
          <a:ln>
            <a:noFill/>
          </a:ln>
        </p:spPr>
        <p:txBody>
          <a:bodyPr spcFirstLastPara="1" wrap="square" lIns="55440" tIns="55440" rIns="55440" bIns="55440" anchor="t" anchorCtr="0">
            <a:spAutoFit/>
          </a:bodyPr>
          <a:lstStyle/>
          <a:p>
            <a:pPr defTabSz="554492">
              <a:buClr>
                <a:srgbClr val="000000"/>
              </a:buClr>
            </a:pPr>
            <a:r>
              <a:rPr lang="lv-LV" sz="2300" kern="0" dirty="0" err="1">
                <a:solidFill>
                  <a:schemeClr val="bg1"/>
                </a:solidFill>
                <a:latin typeface="Montserrat"/>
                <a:ea typeface="Montserrat"/>
                <a:cs typeface="Arial"/>
                <a:sym typeface="Arial"/>
              </a:rPr>
              <a:t>Shooting</a:t>
            </a:r>
            <a:r>
              <a:rPr lang="lv-LV" sz="2300" kern="0" dirty="0">
                <a:solidFill>
                  <a:schemeClr val="bg1"/>
                </a:solidFill>
                <a:latin typeface="Montserrat"/>
                <a:ea typeface="Montserrat"/>
                <a:cs typeface="Arial"/>
                <a:sym typeface="Arial"/>
              </a:rPr>
              <a:t> </a:t>
            </a:r>
            <a:r>
              <a:rPr lang="lv-LV" sz="2300" kern="0" dirty="0" err="1">
                <a:solidFill>
                  <a:schemeClr val="bg1"/>
                </a:solidFill>
                <a:latin typeface="Montserrat"/>
                <a:ea typeface="Montserrat"/>
                <a:cs typeface="Arial"/>
                <a:sym typeface="Arial"/>
              </a:rPr>
              <a:t>down</a:t>
            </a:r>
            <a:r>
              <a:rPr lang="lv-LV" sz="2300" kern="0" dirty="0">
                <a:solidFill>
                  <a:schemeClr val="bg1"/>
                </a:solidFill>
                <a:latin typeface="Montserrat"/>
                <a:ea typeface="Montserrat"/>
                <a:cs typeface="Arial"/>
                <a:sym typeface="Arial"/>
              </a:rPr>
              <a:t> a </a:t>
            </a:r>
            <a:r>
              <a:rPr lang="lv-LV" sz="2300" kern="0" dirty="0" err="1">
                <a:solidFill>
                  <a:schemeClr val="bg1"/>
                </a:solidFill>
                <a:latin typeface="Montserrat"/>
                <a:ea typeface="Montserrat"/>
                <a:cs typeface="Arial"/>
                <a:sym typeface="Arial"/>
              </a:rPr>
              <a:t>passenger</a:t>
            </a:r>
            <a:r>
              <a:rPr lang="lv-LV" sz="2300" kern="0" dirty="0">
                <a:solidFill>
                  <a:schemeClr val="bg1"/>
                </a:solidFill>
                <a:latin typeface="Montserrat"/>
                <a:ea typeface="Montserrat"/>
                <a:cs typeface="Arial"/>
                <a:sym typeface="Arial"/>
              </a:rPr>
              <a:t> </a:t>
            </a:r>
            <a:r>
              <a:rPr lang="lv-LV" sz="2300" kern="0" dirty="0" err="1">
                <a:solidFill>
                  <a:schemeClr val="bg1"/>
                </a:solidFill>
                <a:latin typeface="Montserrat"/>
                <a:ea typeface="Montserrat"/>
                <a:cs typeface="Arial"/>
                <a:sym typeface="Arial"/>
              </a:rPr>
              <a:t>plane</a:t>
            </a:r>
            <a:endParaRPr lang="lv-LV" sz="2300" kern="0" dirty="0" err="1">
              <a:solidFill>
                <a:schemeClr val="bg1"/>
              </a:solidFill>
              <a:latin typeface="Montserrat"/>
              <a:cs typeface="Arial"/>
            </a:endParaRPr>
          </a:p>
        </p:txBody>
      </p:sp>
      <p:pic>
        <p:nvPicPr>
          <p:cNvPr id="3" name="Picture 2" descr="Blue and white text on a white background&#10;&#10;Description automatically generated">
            <a:extLst>
              <a:ext uri="{FF2B5EF4-FFF2-40B4-BE49-F238E27FC236}">
                <a16:creationId xmlns:a16="http://schemas.microsoft.com/office/drawing/2014/main" id="{2476E343-BD48-0465-150A-E7C757E08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810" y="1584975"/>
            <a:ext cx="4445228" cy="1104957"/>
          </a:xfrm>
          <a:prstGeom prst="rect">
            <a:avLst/>
          </a:prstGeom>
        </p:spPr>
      </p:pic>
      <p:pic>
        <p:nvPicPr>
          <p:cNvPr id="6" name="Picture 5" descr="A blue and white logo&#10;&#10;Description automatically generated">
            <a:extLst>
              <a:ext uri="{FF2B5EF4-FFF2-40B4-BE49-F238E27FC236}">
                <a16:creationId xmlns:a16="http://schemas.microsoft.com/office/drawing/2014/main" id="{59A91F15-15D7-14E3-0C1A-37EE762534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693" y="1612196"/>
            <a:ext cx="590580" cy="482625"/>
          </a:xfrm>
          <a:prstGeom prst="rect">
            <a:avLst/>
          </a:prstGeom>
        </p:spPr>
      </p:pic>
      <p:pic>
        <p:nvPicPr>
          <p:cNvPr id="10" name="Picture 9" descr="A black text with black letters&#10;&#10;Description automatically generated">
            <a:extLst>
              <a:ext uri="{FF2B5EF4-FFF2-40B4-BE49-F238E27FC236}">
                <a16:creationId xmlns:a16="http://schemas.microsoft.com/office/drawing/2014/main" id="{C667A8BF-276C-9765-A720-5F99844346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974" y="592683"/>
            <a:ext cx="4476980" cy="977950"/>
          </a:xfrm>
          <a:prstGeom prst="rect">
            <a:avLst/>
          </a:prstGeom>
        </p:spPr>
      </p:pic>
      <p:pic>
        <p:nvPicPr>
          <p:cNvPr id="12" name="Picture 11" descr="A white text on a black background&#10;&#10;Description automatically generated">
            <a:extLst>
              <a:ext uri="{FF2B5EF4-FFF2-40B4-BE49-F238E27FC236}">
                <a16:creationId xmlns:a16="http://schemas.microsoft.com/office/drawing/2014/main" id="{DEBDE14C-E9C0-E278-83E7-6138B657FC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2726" y="110323"/>
            <a:ext cx="1962251" cy="381020"/>
          </a:xfrm>
          <a:prstGeom prst="rect">
            <a:avLst/>
          </a:prstGeom>
        </p:spPr>
      </p:pic>
      <p:sp>
        <p:nvSpPr>
          <p:cNvPr id="13" name="Google Shape;307;g157d7739650_0_12">
            <a:extLst>
              <a:ext uri="{FF2B5EF4-FFF2-40B4-BE49-F238E27FC236}">
                <a16:creationId xmlns:a16="http://schemas.microsoft.com/office/drawing/2014/main" id="{B8ACF451-5A1C-D3E0-3254-8455E3F1F996}"/>
              </a:ext>
            </a:extLst>
          </p:cNvPr>
          <p:cNvSpPr txBox="1"/>
          <p:nvPr/>
        </p:nvSpPr>
        <p:spPr>
          <a:xfrm>
            <a:off x="527125" y="2799225"/>
            <a:ext cx="6266093" cy="665961"/>
          </a:xfrm>
          <a:prstGeom prst="rect">
            <a:avLst/>
          </a:prstGeom>
          <a:noFill/>
          <a:ln>
            <a:noFill/>
          </a:ln>
        </p:spPr>
        <p:txBody>
          <a:bodyPr spcFirstLastPara="1" wrap="square" lIns="55440" tIns="55440" rIns="55440" bIns="55440" anchor="t" anchorCtr="0">
            <a:spAutoFit/>
          </a:bodyPr>
          <a:lstStyle/>
          <a:p>
            <a:pPr defTabSz="554492">
              <a:buClr>
                <a:srgbClr val="000000"/>
              </a:buClr>
            </a:pPr>
            <a:r>
              <a:rPr lang="lv-LV" kern="0" dirty="0" err="1">
                <a:solidFill>
                  <a:schemeClr val="bg1"/>
                </a:solidFill>
                <a:latin typeface="Montserrat"/>
                <a:ea typeface="Montserrat"/>
                <a:cs typeface="Arial"/>
                <a:sym typeface="Arial"/>
              </a:rPr>
              <a:t>The</a:t>
            </a:r>
            <a:r>
              <a:rPr lang="lv-LV" kern="0" dirty="0">
                <a:solidFill>
                  <a:schemeClr val="bg1"/>
                </a:solidFill>
                <a:latin typeface="Montserrat"/>
                <a:ea typeface="Montserrat"/>
                <a:cs typeface="Arial"/>
                <a:sym typeface="Arial"/>
              </a:rPr>
              <a:t> </a:t>
            </a:r>
            <a:r>
              <a:rPr lang="lv-LV" kern="0" dirty="0" err="1">
                <a:solidFill>
                  <a:schemeClr val="bg1"/>
                </a:solidFill>
                <a:latin typeface="Montserrat"/>
                <a:ea typeface="Montserrat"/>
                <a:cs typeface="Arial"/>
                <a:sym typeface="Arial"/>
              </a:rPr>
              <a:t>target</a:t>
            </a:r>
            <a:r>
              <a:rPr lang="lv-LV" kern="0" dirty="0">
                <a:solidFill>
                  <a:schemeClr val="bg1"/>
                </a:solidFill>
                <a:latin typeface="Montserrat"/>
                <a:ea typeface="Montserrat"/>
                <a:cs typeface="Arial"/>
                <a:sym typeface="Arial"/>
              </a:rPr>
              <a:t> </a:t>
            </a:r>
            <a:r>
              <a:rPr lang="lv-LV" kern="0" dirty="0" err="1">
                <a:solidFill>
                  <a:schemeClr val="bg1"/>
                </a:solidFill>
                <a:latin typeface="Montserrat"/>
                <a:ea typeface="Montserrat"/>
                <a:cs typeface="Arial"/>
                <a:sym typeface="Arial"/>
              </a:rPr>
              <a:t>of</a:t>
            </a:r>
            <a:r>
              <a:rPr lang="lv-LV" kern="0" dirty="0">
                <a:solidFill>
                  <a:schemeClr val="bg1"/>
                </a:solidFill>
                <a:latin typeface="Montserrat"/>
                <a:ea typeface="Montserrat"/>
                <a:cs typeface="Arial"/>
                <a:sym typeface="Arial"/>
              </a:rPr>
              <a:t> </a:t>
            </a:r>
            <a:r>
              <a:rPr lang="lv-LV" kern="0" dirty="0" err="1">
                <a:solidFill>
                  <a:schemeClr val="bg1"/>
                </a:solidFill>
                <a:latin typeface="Montserrat"/>
                <a:ea typeface="Montserrat"/>
                <a:cs typeface="Arial"/>
                <a:sym typeface="Arial"/>
              </a:rPr>
              <a:t>those</a:t>
            </a:r>
            <a:r>
              <a:rPr lang="lv-LV" kern="0" dirty="0">
                <a:solidFill>
                  <a:schemeClr val="bg1"/>
                </a:solidFill>
                <a:latin typeface="Montserrat"/>
                <a:ea typeface="Montserrat"/>
                <a:cs typeface="Arial"/>
                <a:sym typeface="Arial"/>
              </a:rPr>
              <a:t> </a:t>
            </a:r>
            <a:r>
              <a:rPr lang="lv-LV" kern="0" dirty="0" err="1">
                <a:solidFill>
                  <a:schemeClr val="bg1"/>
                </a:solidFill>
                <a:latin typeface="Montserrat"/>
                <a:ea typeface="Montserrat"/>
                <a:cs typeface="Arial"/>
                <a:sym typeface="Arial"/>
              </a:rPr>
              <a:t>who</a:t>
            </a:r>
            <a:r>
              <a:rPr lang="lv-LV" kern="0" dirty="0">
                <a:solidFill>
                  <a:schemeClr val="bg1"/>
                </a:solidFill>
                <a:latin typeface="Montserrat"/>
                <a:ea typeface="Montserrat"/>
                <a:cs typeface="Arial"/>
                <a:sym typeface="Arial"/>
              </a:rPr>
              <a:t> </a:t>
            </a:r>
            <a:r>
              <a:rPr lang="lv-LV" kern="0" dirty="0" err="1">
                <a:solidFill>
                  <a:schemeClr val="bg1"/>
                </a:solidFill>
                <a:latin typeface="Montserrat"/>
                <a:ea typeface="Montserrat"/>
                <a:cs typeface="Arial"/>
                <a:sym typeface="Arial"/>
              </a:rPr>
              <a:t>shot</a:t>
            </a:r>
            <a:r>
              <a:rPr lang="lv-LV" kern="0" dirty="0">
                <a:solidFill>
                  <a:schemeClr val="bg1"/>
                </a:solidFill>
                <a:latin typeface="Montserrat"/>
                <a:ea typeface="Montserrat"/>
                <a:cs typeface="Arial"/>
                <a:sym typeface="Arial"/>
              </a:rPr>
              <a:t> </a:t>
            </a:r>
            <a:r>
              <a:rPr lang="lv-LV" kern="0" dirty="0" err="1">
                <a:solidFill>
                  <a:schemeClr val="bg1"/>
                </a:solidFill>
                <a:latin typeface="Montserrat"/>
                <a:ea typeface="Montserrat"/>
                <a:cs typeface="Arial"/>
                <a:sym typeface="Arial"/>
              </a:rPr>
              <a:t>down</a:t>
            </a:r>
            <a:r>
              <a:rPr lang="lv-LV" kern="0" dirty="0">
                <a:solidFill>
                  <a:schemeClr val="bg1"/>
                </a:solidFill>
                <a:latin typeface="Montserrat"/>
                <a:ea typeface="Montserrat"/>
                <a:cs typeface="Arial"/>
                <a:sym typeface="Arial"/>
              </a:rPr>
              <a:t> </a:t>
            </a:r>
            <a:r>
              <a:rPr lang="lv-LV" kern="0" dirty="0" err="1">
                <a:solidFill>
                  <a:schemeClr val="bg1"/>
                </a:solidFill>
                <a:latin typeface="Montserrat"/>
                <a:ea typeface="Montserrat"/>
                <a:cs typeface="Arial"/>
                <a:sym typeface="Arial"/>
              </a:rPr>
              <a:t>the</a:t>
            </a:r>
            <a:r>
              <a:rPr lang="lv-LV" kern="0" dirty="0">
                <a:solidFill>
                  <a:schemeClr val="bg1"/>
                </a:solidFill>
                <a:latin typeface="Montserrat"/>
                <a:ea typeface="Montserrat"/>
                <a:cs typeface="Arial"/>
                <a:sym typeface="Arial"/>
              </a:rPr>
              <a:t> </a:t>
            </a:r>
            <a:r>
              <a:rPr lang="lv-LV" kern="0" dirty="0" err="1">
                <a:solidFill>
                  <a:schemeClr val="bg1"/>
                </a:solidFill>
                <a:latin typeface="Montserrat"/>
                <a:ea typeface="Montserrat"/>
                <a:cs typeface="Arial"/>
                <a:sym typeface="Arial"/>
              </a:rPr>
              <a:t>Malaysian</a:t>
            </a:r>
            <a:r>
              <a:rPr lang="lv-LV" kern="0" dirty="0">
                <a:solidFill>
                  <a:schemeClr val="bg1"/>
                </a:solidFill>
                <a:latin typeface="Montserrat"/>
                <a:ea typeface="Montserrat"/>
                <a:cs typeface="Arial"/>
                <a:sym typeface="Arial"/>
              </a:rPr>
              <a:t> Boeing </a:t>
            </a:r>
            <a:r>
              <a:rPr lang="lv-LV" kern="0" dirty="0" err="1">
                <a:solidFill>
                  <a:schemeClr val="bg1"/>
                </a:solidFill>
                <a:latin typeface="Montserrat"/>
                <a:ea typeface="Montserrat"/>
                <a:cs typeface="Arial"/>
                <a:sym typeface="Arial"/>
              </a:rPr>
              <a:t>could</a:t>
            </a:r>
            <a:r>
              <a:rPr lang="lv-LV" kern="0" dirty="0">
                <a:solidFill>
                  <a:schemeClr val="bg1"/>
                </a:solidFill>
                <a:latin typeface="Montserrat"/>
                <a:ea typeface="Montserrat"/>
                <a:cs typeface="Arial"/>
                <a:sym typeface="Arial"/>
              </a:rPr>
              <a:t> </a:t>
            </a:r>
            <a:r>
              <a:rPr lang="lv-LV" kern="0" dirty="0" err="1">
                <a:solidFill>
                  <a:schemeClr val="bg1"/>
                </a:solidFill>
                <a:latin typeface="Montserrat"/>
                <a:ea typeface="Montserrat"/>
                <a:cs typeface="Arial"/>
                <a:sym typeface="Arial"/>
              </a:rPr>
              <a:t>be</a:t>
            </a:r>
            <a:r>
              <a:rPr lang="lv-LV" kern="0" dirty="0">
                <a:solidFill>
                  <a:schemeClr val="bg1"/>
                </a:solidFill>
                <a:latin typeface="Montserrat"/>
                <a:ea typeface="Montserrat"/>
                <a:cs typeface="Arial"/>
                <a:sym typeface="Arial"/>
              </a:rPr>
              <a:t> </a:t>
            </a:r>
            <a:r>
              <a:rPr lang="lv-LV" kern="0" dirty="0" err="1">
                <a:solidFill>
                  <a:schemeClr val="bg1"/>
                </a:solidFill>
                <a:latin typeface="Montserrat"/>
                <a:ea typeface="Montserrat"/>
                <a:cs typeface="Arial"/>
                <a:sym typeface="Arial"/>
              </a:rPr>
              <a:t>the</a:t>
            </a:r>
            <a:r>
              <a:rPr lang="lv-LV" kern="0" dirty="0">
                <a:solidFill>
                  <a:schemeClr val="bg1"/>
                </a:solidFill>
                <a:latin typeface="Montserrat"/>
                <a:ea typeface="Montserrat"/>
                <a:cs typeface="Arial"/>
                <a:sym typeface="Arial"/>
              </a:rPr>
              <a:t> </a:t>
            </a:r>
            <a:r>
              <a:rPr lang="lv-LV" kern="0" dirty="0" err="1">
                <a:solidFill>
                  <a:schemeClr val="bg1"/>
                </a:solidFill>
                <a:latin typeface="Montserrat"/>
                <a:ea typeface="Montserrat"/>
                <a:cs typeface="Arial"/>
                <a:sym typeface="Arial"/>
              </a:rPr>
              <a:t>plane</a:t>
            </a:r>
            <a:r>
              <a:rPr lang="lv-LV" kern="0" dirty="0">
                <a:solidFill>
                  <a:schemeClr val="bg1"/>
                </a:solidFill>
                <a:latin typeface="Montserrat"/>
                <a:ea typeface="Montserrat"/>
                <a:cs typeface="Arial"/>
                <a:sym typeface="Arial"/>
              </a:rPr>
              <a:t> </a:t>
            </a:r>
            <a:r>
              <a:rPr lang="lv-LV" kern="0" dirty="0" err="1">
                <a:solidFill>
                  <a:schemeClr val="bg1"/>
                </a:solidFill>
                <a:latin typeface="Montserrat"/>
                <a:ea typeface="Montserrat"/>
                <a:cs typeface="Arial"/>
                <a:sym typeface="Arial"/>
              </a:rPr>
              <a:t>of</a:t>
            </a:r>
            <a:r>
              <a:rPr lang="lv-LV" kern="0" dirty="0">
                <a:solidFill>
                  <a:schemeClr val="bg1"/>
                </a:solidFill>
                <a:latin typeface="Montserrat"/>
                <a:ea typeface="Montserrat"/>
                <a:cs typeface="Arial"/>
                <a:sym typeface="Arial"/>
              </a:rPr>
              <a:t> </a:t>
            </a:r>
            <a:r>
              <a:rPr lang="lv-LV" kern="0" dirty="0" err="1">
                <a:solidFill>
                  <a:schemeClr val="bg1"/>
                </a:solidFill>
                <a:latin typeface="Montserrat"/>
                <a:ea typeface="Montserrat"/>
                <a:cs typeface="Arial"/>
                <a:sym typeface="Arial"/>
              </a:rPr>
              <a:t>the</a:t>
            </a:r>
            <a:r>
              <a:rPr lang="lv-LV" kern="0" dirty="0">
                <a:solidFill>
                  <a:schemeClr val="bg1"/>
                </a:solidFill>
                <a:latin typeface="Montserrat"/>
                <a:ea typeface="Montserrat"/>
                <a:cs typeface="Arial"/>
                <a:sym typeface="Arial"/>
              </a:rPr>
              <a:t> </a:t>
            </a:r>
            <a:r>
              <a:rPr lang="lv-LV" kern="0" dirty="0" err="1">
                <a:solidFill>
                  <a:schemeClr val="bg1"/>
                </a:solidFill>
                <a:latin typeface="Montserrat"/>
                <a:ea typeface="Montserrat"/>
                <a:cs typeface="Arial"/>
                <a:sym typeface="Arial"/>
              </a:rPr>
              <a:t>President</a:t>
            </a:r>
            <a:r>
              <a:rPr lang="lv-LV" kern="0" dirty="0">
                <a:solidFill>
                  <a:schemeClr val="bg1"/>
                </a:solidFill>
                <a:latin typeface="Montserrat"/>
                <a:ea typeface="Montserrat"/>
                <a:cs typeface="Arial"/>
                <a:sym typeface="Arial"/>
              </a:rPr>
              <a:t> </a:t>
            </a:r>
            <a:r>
              <a:rPr lang="lv-LV" kern="0" dirty="0" err="1">
                <a:solidFill>
                  <a:schemeClr val="bg1"/>
                </a:solidFill>
                <a:latin typeface="Montserrat"/>
                <a:ea typeface="Montserrat"/>
                <a:cs typeface="Arial"/>
                <a:sym typeface="Arial"/>
              </a:rPr>
              <a:t>of</a:t>
            </a:r>
            <a:r>
              <a:rPr lang="lv-LV" kern="0" dirty="0">
                <a:solidFill>
                  <a:schemeClr val="bg1"/>
                </a:solidFill>
                <a:latin typeface="Montserrat"/>
                <a:ea typeface="Montserrat"/>
                <a:cs typeface="Arial"/>
                <a:sym typeface="Arial"/>
              </a:rPr>
              <a:t> </a:t>
            </a:r>
            <a:r>
              <a:rPr lang="lv-LV" kern="0" dirty="0" err="1">
                <a:solidFill>
                  <a:schemeClr val="bg1"/>
                </a:solidFill>
                <a:latin typeface="Montserrat"/>
                <a:ea typeface="Montserrat"/>
                <a:cs typeface="Arial"/>
                <a:sym typeface="Arial"/>
              </a:rPr>
              <a:t>Russia</a:t>
            </a:r>
            <a:endParaRPr lang="lv-LV" kern="0" dirty="0">
              <a:solidFill>
                <a:schemeClr val="bg1"/>
              </a:solidFill>
              <a:latin typeface="Montserrat"/>
              <a:cs typeface="Arial"/>
            </a:endParaRPr>
          </a:p>
        </p:txBody>
      </p:sp>
      <p:sp>
        <p:nvSpPr>
          <p:cNvPr id="14" name="Google Shape;307;g157d7739650_0_12">
            <a:extLst>
              <a:ext uri="{FF2B5EF4-FFF2-40B4-BE49-F238E27FC236}">
                <a16:creationId xmlns:a16="http://schemas.microsoft.com/office/drawing/2014/main" id="{F40E69C0-ED46-7E84-5699-95EAF92D2BD5}"/>
              </a:ext>
            </a:extLst>
          </p:cNvPr>
          <p:cNvSpPr txBox="1"/>
          <p:nvPr/>
        </p:nvSpPr>
        <p:spPr>
          <a:xfrm>
            <a:off x="7565490" y="1571391"/>
            <a:ext cx="4445228" cy="942960"/>
          </a:xfrm>
          <a:prstGeom prst="rect">
            <a:avLst/>
          </a:prstGeom>
          <a:noFill/>
          <a:ln>
            <a:noFill/>
          </a:ln>
        </p:spPr>
        <p:txBody>
          <a:bodyPr spcFirstLastPara="1" wrap="square" lIns="55440" tIns="55440" rIns="55440" bIns="55440" anchor="t" anchorCtr="0">
            <a:spAutoFit/>
          </a:bodyPr>
          <a:lstStyle/>
          <a:p>
            <a:pPr defTabSz="554492">
              <a:buClr>
                <a:srgbClr val="000000"/>
              </a:buClr>
            </a:pPr>
            <a:r>
              <a:rPr lang="lv-LV" kern="0" dirty="0" err="1">
                <a:solidFill>
                  <a:schemeClr val="bg1"/>
                </a:solidFill>
                <a:latin typeface="Montserrat"/>
                <a:ea typeface="Montserrat"/>
                <a:cs typeface="Arial"/>
                <a:sym typeface="Arial"/>
              </a:rPr>
              <a:t>The</a:t>
            </a:r>
            <a:r>
              <a:rPr lang="lv-LV" kern="0" dirty="0">
                <a:solidFill>
                  <a:schemeClr val="bg1"/>
                </a:solidFill>
                <a:latin typeface="Montserrat"/>
                <a:ea typeface="Montserrat"/>
                <a:cs typeface="Arial"/>
                <a:sym typeface="Arial"/>
              </a:rPr>
              <a:t> </a:t>
            </a:r>
            <a:r>
              <a:rPr lang="lv-LV" kern="0" dirty="0" err="1">
                <a:solidFill>
                  <a:schemeClr val="bg1"/>
                </a:solidFill>
                <a:latin typeface="Montserrat"/>
                <a:ea typeface="Montserrat"/>
                <a:cs typeface="Arial"/>
                <a:sym typeface="Arial"/>
              </a:rPr>
              <a:t>Russian</a:t>
            </a:r>
            <a:r>
              <a:rPr lang="lv-LV" kern="0" dirty="0">
                <a:solidFill>
                  <a:schemeClr val="bg1"/>
                </a:solidFill>
                <a:latin typeface="Montserrat"/>
                <a:ea typeface="Montserrat"/>
                <a:cs typeface="Arial"/>
                <a:sym typeface="Arial"/>
              </a:rPr>
              <a:t> </a:t>
            </a:r>
            <a:r>
              <a:rPr lang="lv-LV" kern="0" dirty="0" err="1">
                <a:solidFill>
                  <a:schemeClr val="bg1"/>
                </a:solidFill>
                <a:latin typeface="Montserrat"/>
                <a:ea typeface="Montserrat"/>
                <a:cs typeface="Arial"/>
                <a:sym typeface="Arial"/>
              </a:rPr>
              <a:t>Foreign</a:t>
            </a:r>
            <a:r>
              <a:rPr lang="lv-LV" kern="0" dirty="0">
                <a:solidFill>
                  <a:schemeClr val="bg1"/>
                </a:solidFill>
                <a:latin typeface="Montserrat"/>
                <a:ea typeface="Montserrat"/>
                <a:cs typeface="Arial"/>
                <a:sym typeface="Arial"/>
              </a:rPr>
              <a:t> </a:t>
            </a:r>
            <a:r>
              <a:rPr lang="lv-LV" kern="0" dirty="0" err="1">
                <a:solidFill>
                  <a:schemeClr val="bg1"/>
                </a:solidFill>
                <a:latin typeface="Montserrat"/>
                <a:ea typeface="Montserrat"/>
                <a:cs typeface="Arial"/>
                <a:sym typeface="Arial"/>
              </a:rPr>
              <a:t>Ministry</a:t>
            </a:r>
            <a:r>
              <a:rPr lang="lv-LV" kern="0" dirty="0">
                <a:solidFill>
                  <a:schemeClr val="bg1"/>
                </a:solidFill>
                <a:latin typeface="Montserrat"/>
                <a:ea typeface="Montserrat"/>
                <a:cs typeface="Arial"/>
                <a:sym typeface="Arial"/>
              </a:rPr>
              <a:t> proves: MH17 </a:t>
            </a:r>
            <a:r>
              <a:rPr lang="lv-LV" kern="0" dirty="0" err="1">
                <a:solidFill>
                  <a:schemeClr val="bg1"/>
                </a:solidFill>
                <a:latin typeface="Montserrat"/>
                <a:ea typeface="Montserrat"/>
                <a:cs typeface="Arial"/>
                <a:sym typeface="Arial"/>
              </a:rPr>
              <a:t>was</a:t>
            </a:r>
            <a:r>
              <a:rPr lang="lv-LV" kern="0" dirty="0">
                <a:solidFill>
                  <a:schemeClr val="bg1"/>
                </a:solidFill>
                <a:latin typeface="Montserrat"/>
                <a:ea typeface="Montserrat"/>
                <a:cs typeface="Arial"/>
                <a:sym typeface="Arial"/>
              </a:rPr>
              <a:t> </a:t>
            </a:r>
            <a:r>
              <a:rPr lang="lv-LV" kern="0" dirty="0" err="1">
                <a:solidFill>
                  <a:schemeClr val="bg1"/>
                </a:solidFill>
                <a:latin typeface="Montserrat"/>
                <a:ea typeface="Montserrat"/>
                <a:cs typeface="Arial"/>
                <a:sym typeface="Arial"/>
              </a:rPr>
              <a:t>shot</a:t>
            </a:r>
            <a:r>
              <a:rPr lang="lv-LV" kern="0" dirty="0">
                <a:solidFill>
                  <a:schemeClr val="bg1"/>
                </a:solidFill>
                <a:latin typeface="Montserrat"/>
                <a:ea typeface="Montserrat"/>
                <a:cs typeface="Arial"/>
                <a:sym typeface="Arial"/>
              </a:rPr>
              <a:t> </a:t>
            </a:r>
            <a:r>
              <a:rPr lang="lv-LV" kern="0" dirty="0" err="1">
                <a:solidFill>
                  <a:schemeClr val="bg1"/>
                </a:solidFill>
                <a:latin typeface="Montserrat"/>
                <a:ea typeface="Montserrat"/>
                <a:cs typeface="Arial"/>
                <a:sym typeface="Arial"/>
              </a:rPr>
              <a:t>down</a:t>
            </a:r>
            <a:r>
              <a:rPr lang="lv-LV" kern="0" dirty="0">
                <a:solidFill>
                  <a:schemeClr val="bg1"/>
                </a:solidFill>
                <a:latin typeface="Montserrat"/>
                <a:ea typeface="Montserrat"/>
                <a:cs typeface="Arial"/>
                <a:sym typeface="Arial"/>
              </a:rPr>
              <a:t> </a:t>
            </a:r>
            <a:r>
              <a:rPr lang="lv-LV" kern="0" dirty="0" err="1">
                <a:solidFill>
                  <a:schemeClr val="bg1"/>
                </a:solidFill>
                <a:latin typeface="Montserrat"/>
                <a:ea typeface="Montserrat"/>
                <a:cs typeface="Arial"/>
                <a:sym typeface="Arial"/>
              </a:rPr>
              <a:t>with</a:t>
            </a:r>
            <a:r>
              <a:rPr lang="lv-LV" kern="0" dirty="0">
                <a:solidFill>
                  <a:schemeClr val="bg1"/>
                </a:solidFill>
                <a:latin typeface="Montserrat"/>
                <a:ea typeface="Montserrat"/>
                <a:cs typeface="Arial"/>
                <a:sym typeface="Arial"/>
              </a:rPr>
              <a:t> a </a:t>
            </a:r>
            <a:r>
              <a:rPr lang="lv-LV" kern="0" dirty="0" err="1">
                <a:solidFill>
                  <a:schemeClr val="bg1"/>
                </a:solidFill>
                <a:latin typeface="Montserrat"/>
                <a:ea typeface="Montserrat"/>
                <a:cs typeface="Arial"/>
                <a:sym typeface="Arial"/>
              </a:rPr>
              <a:t>Ukrainian</a:t>
            </a:r>
            <a:r>
              <a:rPr lang="lv-LV" kern="0" dirty="0">
                <a:solidFill>
                  <a:schemeClr val="bg1"/>
                </a:solidFill>
                <a:latin typeface="Montserrat"/>
                <a:ea typeface="Montserrat"/>
                <a:cs typeface="Arial"/>
                <a:sym typeface="Arial"/>
              </a:rPr>
              <a:t> </a:t>
            </a:r>
            <a:r>
              <a:rPr lang="lv-LV" kern="0" dirty="0" err="1">
                <a:solidFill>
                  <a:schemeClr val="bg1"/>
                </a:solidFill>
                <a:latin typeface="Montserrat"/>
                <a:ea typeface="Montserrat"/>
                <a:cs typeface="Arial"/>
                <a:sym typeface="Arial"/>
              </a:rPr>
              <a:t>missile</a:t>
            </a:r>
            <a:endParaRPr lang="lv-LV" kern="0" dirty="0">
              <a:solidFill>
                <a:schemeClr val="bg1"/>
              </a:solidFill>
              <a:latin typeface="Montserrat"/>
              <a:cs typeface="Arial"/>
            </a:endParaRPr>
          </a:p>
        </p:txBody>
      </p:sp>
      <p:pic>
        <p:nvPicPr>
          <p:cNvPr id="16" name="Picture 15">
            <a:extLst>
              <a:ext uri="{FF2B5EF4-FFF2-40B4-BE49-F238E27FC236}">
                <a16:creationId xmlns:a16="http://schemas.microsoft.com/office/drawing/2014/main" id="{591F7A41-5D0E-9DD4-F4DB-DA238CD7DF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733" y="5376425"/>
            <a:ext cx="8462302" cy="722587"/>
          </a:xfrm>
          <a:prstGeom prst="rect">
            <a:avLst/>
          </a:prstGeom>
        </p:spPr>
      </p:pic>
      <p:pic>
        <p:nvPicPr>
          <p:cNvPr id="18" name="Picture 17" descr="A blue sign with white text&#10;&#10;Description automatically generated">
            <a:extLst>
              <a:ext uri="{FF2B5EF4-FFF2-40B4-BE49-F238E27FC236}">
                <a16:creationId xmlns:a16="http://schemas.microsoft.com/office/drawing/2014/main" id="{E77AB943-DCFF-5963-7186-3940CFDA87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7469" y="4952539"/>
            <a:ext cx="1591818" cy="672964"/>
          </a:xfrm>
          <a:prstGeom prst="rect">
            <a:avLst/>
          </a:prstGeom>
        </p:spPr>
      </p:pic>
      <p:sp>
        <p:nvSpPr>
          <p:cNvPr id="19" name="Google Shape;307;g157d7739650_0_12">
            <a:extLst>
              <a:ext uri="{FF2B5EF4-FFF2-40B4-BE49-F238E27FC236}">
                <a16:creationId xmlns:a16="http://schemas.microsoft.com/office/drawing/2014/main" id="{BAD88327-E831-5772-F9FC-DF1A9D0866C8}"/>
              </a:ext>
            </a:extLst>
          </p:cNvPr>
          <p:cNvSpPr txBox="1"/>
          <p:nvPr/>
        </p:nvSpPr>
        <p:spPr>
          <a:xfrm>
            <a:off x="344733" y="6049216"/>
            <a:ext cx="10008730" cy="388962"/>
          </a:xfrm>
          <a:prstGeom prst="rect">
            <a:avLst/>
          </a:prstGeom>
          <a:noFill/>
          <a:ln>
            <a:noFill/>
          </a:ln>
        </p:spPr>
        <p:txBody>
          <a:bodyPr spcFirstLastPara="1" wrap="square" lIns="55440" tIns="55440" rIns="55440" bIns="55440" anchor="t" anchorCtr="0">
            <a:spAutoFit/>
          </a:bodyPr>
          <a:lstStyle/>
          <a:p>
            <a:pPr defTabSz="554492">
              <a:buClr>
                <a:srgbClr val="000000"/>
              </a:buClr>
            </a:pPr>
            <a:r>
              <a:rPr lang="lv-LV" kern="0" err="1">
                <a:solidFill>
                  <a:schemeClr val="bg1"/>
                </a:solidFill>
                <a:latin typeface="Montserrat"/>
                <a:ea typeface="Montserrat"/>
                <a:cs typeface="Arial"/>
                <a:sym typeface="Arial"/>
              </a:rPr>
              <a:t>Ukrainian</a:t>
            </a:r>
            <a:r>
              <a:rPr lang="lv-LV" kern="0">
                <a:solidFill>
                  <a:schemeClr val="bg1"/>
                </a:solidFill>
                <a:latin typeface="Montserrat"/>
                <a:ea typeface="Montserrat"/>
                <a:cs typeface="Arial"/>
                <a:sym typeface="Arial"/>
              </a:rPr>
              <a:t> </a:t>
            </a:r>
            <a:r>
              <a:rPr lang="lv-LV" kern="0" err="1">
                <a:solidFill>
                  <a:schemeClr val="bg1"/>
                </a:solidFill>
                <a:latin typeface="Montserrat"/>
                <a:ea typeface="Montserrat"/>
                <a:cs typeface="Arial"/>
                <a:sym typeface="Arial"/>
              </a:rPr>
              <a:t>dispatchers</a:t>
            </a:r>
            <a:r>
              <a:rPr lang="lv-LV" kern="0">
                <a:solidFill>
                  <a:schemeClr val="bg1"/>
                </a:solidFill>
                <a:latin typeface="Montserrat"/>
                <a:ea typeface="Montserrat"/>
                <a:cs typeface="Arial"/>
                <a:sym typeface="Arial"/>
              </a:rPr>
              <a:t> </a:t>
            </a:r>
            <a:r>
              <a:rPr lang="lv-LV" kern="0" err="1">
                <a:solidFill>
                  <a:schemeClr val="bg1"/>
                </a:solidFill>
                <a:latin typeface="Montserrat"/>
                <a:ea typeface="Montserrat"/>
                <a:cs typeface="Arial"/>
                <a:sym typeface="Arial"/>
              </a:rPr>
              <a:t>forced</a:t>
            </a:r>
            <a:r>
              <a:rPr lang="lv-LV" kern="0">
                <a:solidFill>
                  <a:schemeClr val="bg1"/>
                </a:solidFill>
                <a:latin typeface="Montserrat"/>
                <a:ea typeface="Montserrat"/>
                <a:cs typeface="Arial"/>
                <a:sym typeface="Arial"/>
              </a:rPr>
              <a:t> </a:t>
            </a:r>
            <a:r>
              <a:rPr lang="lv-LV" kern="0" err="1">
                <a:solidFill>
                  <a:schemeClr val="bg1"/>
                </a:solidFill>
                <a:latin typeface="Montserrat"/>
                <a:ea typeface="Montserrat"/>
                <a:cs typeface="Arial"/>
                <a:sym typeface="Arial"/>
              </a:rPr>
              <a:t>the</a:t>
            </a:r>
            <a:r>
              <a:rPr lang="lv-LV" kern="0">
                <a:solidFill>
                  <a:schemeClr val="bg1"/>
                </a:solidFill>
                <a:latin typeface="Montserrat"/>
                <a:ea typeface="Montserrat"/>
                <a:cs typeface="Arial"/>
                <a:sym typeface="Arial"/>
              </a:rPr>
              <a:t> </a:t>
            </a:r>
            <a:r>
              <a:rPr lang="lv-LV" kern="0" err="1">
                <a:solidFill>
                  <a:schemeClr val="bg1"/>
                </a:solidFill>
                <a:latin typeface="Montserrat"/>
                <a:ea typeface="Montserrat"/>
                <a:cs typeface="Arial"/>
                <a:sym typeface="Arial"/>
              </a:rPr>
              <a:t>downed</a:t>
            </a:r>
            <a:r>
              <a:rPr lang="lv-LV" kern="0">
                <a:solidFill>
                  <a:schemeClr val="bg1"/>
                </a:solidFill>
                <a:latin typeface="Montserrat"/>
                <a:ea typeface="Montserrat"/>
                <a:cs typeface="Arial"/>
                <a:sym typeface="Arial"/>
              </a:rPr>
              <a:t> </a:t>
            </a:r>
            <a:r>
              <a:rPr lang="lv-LV" kern="0" err="1">
                <a:solidFill>
                  <a:schemeClr val="bg1"/>
                </a:solidFill>
                <a:latin typeface="Montserrat"/>
                <a:ea typeface="Montserrat"/>
                <a:cs typeface="Arial"/>
                <a:sym typeface="Arial"/>
              </a:rPr>
              <a:t>airliner</a:t>
            </a:r>
            <a:r>
              <a:rPr lang="lv-LV" kern="0">
                <a:solidFill>
                  <a:schemeClr val="bg1"/>
                </a:solidFill>
                <a:latin typeface="Montserrat"/>
                <a:ea typeface="Montserrat"/>
                <a:cs typeface="Arial"/>
                <a:sym typeface="Arial"/>
              </a:rPr>
              <a:t> to </a:t>
            </a:r>
            <a:r>
              <a:rPr lang="lv-LV" kern="0" err="1">
                <a:solidFill>
                  <a:schemeClr val="bg1"/>
                </a:solidFill>
                <a:latin typeface="Montserrat"/>
                <a:ea typeface="Montserrat"/>
                <a:cs typeface="Arial"/>
                <a:sym typeface="Arial"/>
              </a:rPr>
              <a:t>descend</a:t>
            </a:r>
            <a:endParaRPr lang="lv-LV" kern="0">
              <a:solidFill>
                <a:schemeClr val="bg1"/>
              </a:solidFill>
              <a:latin typeface="Montserrat"/>
              <a:cs typeface="Arial"/>
            </a:endParaRPr>
          </a:p>
        </p:txBody>
      </p:sp>
      <p:pic>
        <p:nvPicPr>
          <p:cNvPr id="21" name="Picture 20">
            <a:extLst>
              <a:ext uri="{FF2B5EF4-FFF2-40B4-BE49-F238E27FC236}">
                <a16:creationId xmlns:a16="http://schemas.microsoft.com/office/drawing/2014/main" id="{885122D4-C1B8-742F-1D17-FD890077B0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26214" y="3942478"/>
            <a:ext cx="6571740" cy="661307"/>
          </a:xfrm>
          <a:prstGeom prst="rect">
            <a:avLst/>
          </a:prstGeom>
        </p:spPr>
      </p:pic>
      <p:pic>
        <p:nvPicPr>
          <p:cNvPr id="23" name="Picture 22" descr="A black background with white letters&#10;&#10;Description automatically generated">
            <a:extLst>
              <a:ext uri="{FF2B5EF4-FFF2-40B4-BE49-F238E27FC236}">
                <a16:creationId xmlns:a16="http://schemas.microsoft.com/office/drawing/2014/main" id="{71A77A59-569E-86D6-8C94-DB7FF7FFBC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33908" y="3977820"/>
            <a:ext cx="2552831" cy="615982"/>
          </a:xfrm>
          <a:prstGeom prst="rect">
            <a:avLst/>
          </a:prstGeom>
        </p:spPr>
      </p:pic>
      <p:pic>
        <p:nvPicPr>
          <p:cNvPr id="25" name="Picture 24">
            <a:extLst>
              <a:ext uri="{FF2B5EF4-FFF2-40B4-BE49-F238E27FC236}">
                <a16:creationId xmlns:a16="http://schemas.microsoft.com/office/drawing/2014/main" id="{526AB5FB-D252-D1A1-F80E-B259307E0DE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05075" y="4658807"/>
            <a:ext cx="8268125" cy="508026"/>
          </a:xfrm>
          <a:prstGeom prst="rect">
            <a:avLst/>
          </a:prstGeom>
        </p:spPr>
      </p:pic>
    </p:spTree>
    <p:extLst>
      <p:ext uri="{BB962C8B-B14F-4D97-AF65-F5344CB8AC3E}">
        <p14:creationId xmlns:p14="http://schemas.microsoft.com/office/powerpoint/2010/main" val="2797937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49c4de8-714a-4d9a-88a7-b286d1a87f85">
      <Terms xmlns="http://schemas.microsoft.com/office/infopath/2007/PartnerControls"/>
    </lcf76f155ced4ddcb4097134ff3c332f>
    <TaxCatchAll xmlns="ce8b8449-7073-4f43-8a1a-984ca5569f2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FAB63E5A833F4CBA145286B4E7934D" ma:contentTypeVersion="18" ma:contentTypeDescription="Create a new document." ma:contentTypeScope="" ma:versionID="a63f4b1d4c9197d513b222fb1bbb3e02">
  <xsd:schema xmlns:xsd="http://www.w3.org/2001/XMLSchema" xmlns:xs="http://www.w3.org/2001/XMLSchema" xmlns:p="http://schemas.microsoft.com/office/2006/metadata/properties" xmlns:ns2="e49c4de8-714a-4d9a-88a7-b286d1a87f85" xmlns:ns3="ce8b8449-7073-4f43-8a1a-984ca5569f20" targetNamespace="http://schemas.microsoft.com/office/2006/metadata/properties" ma:root="true" ma:fieldsID="a599a93e3dfd13c75e2b36f344b719ce" ns2:_="" ns3:_="">
    <xsd:import namespace="e49c4de8-714a-4d9a-88a7-b286d1a87f85"/>
    <xsd:import namespace="ce8b8449-7073-4f43-8a1a-984ca5569f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c4de8-714a-4d9a-88a7-b286d1a87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952b0e-87b1-4651-bd97-4ae9bbb31ca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8b8449-7073-4f43-8a1a-984ca5569f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a77cbba-f6d6-4c84-9d71-813b9b40d7fe}" ma:internalName="TaxCatchAll" ma:showField="CatchAllData" ma:web="ce8b8449-7073-4f43-8a1a-984ca5569f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B00F15-4317-409D-BEE4-BA7B3D762BFB}">
  <ds:schemaRefs>
    <ds:schemaRef ds:uri="http://schemas.microsoft.com/sharepoint/v3/contenttype/forms"/>
  </ds:schemaRefs>
</ds:datastoreItem>
</file>

<file path=customXml/itemProps2.xml><?xml version="1.0" encoding="utf-8"?>
<ds:datastoreItem xmlns:ds="http://schemas.openxmlformats.org/officeDocument/2006/customXml" ds:itemID="{4C613E50-6B0F-4E03-87FA-676A6B72FB2C}">
  <ds:schemaRefs>
    <ds:schemaRef ds:uri="http://schemas.microsoft.com/office/2006/metadata/properties"/>
    <ds:schemaRef ds:uri="http://schemas.microsoft.com/office/infopath/2007/PartnerControls"/>
    <ds:schemaRef ds:uri="e49c4de8-714a-4d9a-88a7-b286d1a87f85"/>
    <ds:schemaRef ds:uri="ce8b8449-7073-4f43-8a1a-984ca5569f20"/>
  </ds:schemaRefs>
</ds:datastoreItem>
</file>

<file path=customXml/itemProps3.xml><?xml version="1.0" encoding="utf-8"?>
<ds:datastoreItem xmlns:ds="http://schemas.openxmlformats.org/officeDocument/2006/customXml" ds:itemID="{FBA17C26-AA30-4609-96DE-07A2B6953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c4de8-714a-4d9a-88a7-b286d1a87f85"/>
    <ds:schemaRef ds:uri="ce8b8449-7073-4f43-8a1a-984ca5569f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4329</Words>
  <Application>Microsoft Office PowerPoint</Application>
  <PresentationFormat>Widescreen</PresentationFormat>
  <Paragraphs>267</Paragraphs>
  <Slides>24</Slides>
  <Notes>24</Notes>
  <HiddenSlides>0</HiddenSlides>
  <MMClips>3</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Calibri Light</vt:lpstr>
      <vt:lpstr>Courier New</vt:lpstr>
      <vt:lpstr>Futura PT Book</vt:lpstr>
      <vt:lpstr>Montserrat</vt:lpstr>
      <vt:lpstr>Office Theme</vt:lpstr>
      <vt:lpstr>1_Office Theme</vt:lpstr>
      <vt:lpstr>PowerPoint Presentation</vt:lpstr>
      <vt:lpstr>Goals of the lesson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Sabine Berzina</cp:lastModifiedBy>
  <cp:revision>157</cp:revision>
  <dcterms:created xsi:type="dcterms:W3CDTF">2023-09-11T15:15:45Z</dcterms:created>
  <dcterms:modified xsi:type="dcterms:W3CDTF">2023-10-20T06:06:16Z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0x01010065FAB63E5A833F4CBA145286B4E7934D</vt:lpwstr>
  </property>
  <property fmtid="{D5CDD505-2E9C-101B-9397-08002B2CF9AE}" pid="3" name="MediaServiceImageTags">
    <vt:lpwstr/>
  </property>
</Properties>
</file>