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9" r:id="rId5"/>
  </p:sldMasterIdLst>
  <p:notesMasterIdLst>
    <p:notesMasterId r:id="rId30"/>
  </p:notesMasterIdLst>
  <p:sldIdLst>
    <p:sldId id="281" r:id="rId6"/>
    <p:sldId id="280" r:id="rId7"/>
    <p:sldId id="279" r:id="rId8"/>
    <p:sldId id="278" r:id="rId9"/>
    <p:sldId id="277" r:id="rId10"/>
    <p:sldId id="276" r:id="rId11"/>
    <p:sldId id="275" r:id="rId12"/>
    <p:sldId id="273" r:id="rId13"/>
    <p:sldId id="272" r:id="rId14"/>
    <p:sldId id="271" r:id="rId15"/>
    <p:sldId id="265" r:id="rId16"/>
    <p:sldId id="264" r:id="rId17"/>
    <p:sldId id="270" r:id="rId18"/>
    <p:sldId id="263" r:id="rId19"/>
    <p:sldId id="262" r:id="rId20"/>
    <p:sldId id="261" r:id="rId21"/>
    <p:sldId id="260" r:id="rId22"/>
    <p:sldId id="259" r:id="rId23"/>
    <p:sldId id="258" r:id="rId24"/>
    <p:sldId id="257" r:id="rId25"/>
    <p:sldId id="256" r:id="rId26"/>
    <p:sldId id="274" r:id="rId27"/>
    <p:sldId id="269" r:id="rId28"/>
    <p:sldId id="2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B2830D-D6E4-1E60-57D6-453489105170}" name="Stanley Currier" initials="SC" userId="S::scurrier@irex.org::62b8aaa8-5ce6-4197-b882-9703622d5d75" providerId="AD"/>
  <p188:author id="{C3B9231A-2F08-A246-A70D-5CB4064A73B2}" name="Irena Reina" initials="IR" userId="S::IReina@irex.org::513fe397-464f-443e-b6b1-2b6e554dcf9e" providerId="AD"/>
  <p188:author id="{F685BC36-1C3B-AD9A-7F2F-2999C2461828}" name="Simon Mairson" initials="SM" userId="S::smairson@irex.org::49690d3b-dded-4850-9339-edb01c0de429" providerId="AD"/>
  <p188:author id="{35ACB350-6DB3-8862-5836-C7BA8F03BB4C}" name="Jocelyn Young" initials="JY" userId="S::jyoung@irex.org::295ca828-6883-4edf-b72a-8230f6c24266" providerId="AD"/>
  <p188:author id="{44900C5D-7F2D-0F05-8F82-2572EE419B8B}" name="Sabine Berzina" initials="SB" userId="S::sberzina@irex.org::1466796a-f43a-429c-85bf-4ebf8b660949" providerId="AD"/>
  <p188:author id="{8F87F27F-6C16-6C16-E3AD-134A8075D407}" name="Sabine Berzina" initials="SB" userId="S::SBerzina@irex.org::1466796a-f43a-429c-85bf-4ebf8b660949" providerId="AD"/>
  <p188:author id="{B470DA82-5B28-D5E3-4880-DA9A9FF87F28}" name="Annija Petrova" initials="AP" userId="S::ap12069@edu.lu.lv::ffb27c5c-c7cf-483d-86a8-4429b41b65ec" providerId="AD"/>
  <p188:author id="{24B8C1A4-9867-465E-FF9E-F70F9409771A}" name="Anželika Litvinoviča" initials="AL" userId="S::anzelikalitvinovica_gmail.com#ext#@irexorg.onmicrosoft.com::0a5c1bab-89ac-452d-8e1d-94b7d2758dc5" providerId="AD"/>
  <p188:author id="{480688CB-650A-432F-8744-15C40A7A7D36}" name="Kate Chelebi" initials="KC" userId="7ffcb68681decd7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1FC2A-0892-422E-A681-CD3E2042AA08}" v="4" dt="2023-10-16T09:31:48.085"/>
    <p1510:client id="{AD7CAC03-3180-FFF8-E437-3BD476EE9820}" v="4" dt="2023-10-16T08:39:11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83" autoAdjust="0"/>
  </p:normalViewPr>
  <p:slideViewPr>
    <p:cSldViewPr snapToGrid="0">
      <p:cViewPr varScale="1">
        <p:scale>
          <a:sx n="51" d="100"/>
          <a:sy n="51" d="100"/>
        </p:scale>
        <p:origin x="12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ne Berzina" userId="S::sberzina@irex.org::1466796a-f43a-429c-85bf-4ebf8b660949" providerId="AD" clId="Web-{1B2301D5-2CB3-7C15-9C51-750A4559339B}"/>
    <pc:docChg chg="modSld">
      <pc:chgData name="Sabine Berzina" userId="S::sberzina@irex.org::1466796a-f43a-429c-85bf-4ebf8b660949" providerId="AD" clId="Web-{1B2301D5-2CB3-7C15-9C51-750A4559339B}" dt="2023-10-12T12:57:37.162" v="1"/>
      <pc:docMkLst>
        <pc:docMk/>
      </pc:docMkLst>
      <pc:sldChg chg="modNotes">
        <pc:chgData name="Sabine Berzina" userId="S::sberzina@irex.org::1466796a-f43a-429c-85bf-4ebf8b660949" providerId="AD" clId="Web-{1B2301D5-2CB3-7C15-9C51-750A4559339B}" dt="2023-10-12T12:57:37.162" v="1"/>
        <pc:sldMkLst>
          <pc:docMk/>
          <pc:sldMk cId="1651731963" sldId="275"/>
        </pc:sldMkLst>
      </pc:sldChg>
    </pc:docChg>
  </pc:docChgLst>
  <pc:docChgLst>
    <pc:chgData name="Sabine Berzina" userId="S::sberzina@irex.org::1466796a-f43a-429c-85bf-4ebf8b660949" providerId="AD" clId="Web-{98A16F71-95E8-7EAB-1A42-250D440CFDC0}"/>
    <pc:docChg chg="modSld">
      <pc:chgData name="Sabine Berzina" userId="S::sberzina@irex.org::1466796a-f43a-429c-85bf-4ebf8b660949" providerId="AD" clId="Web-{98A16F71-95E8-7EAB-1A42-250D440CFDC0}" dt="2023-10-12T08:54:41.515" v="19" actId="14100"/>
      <pc:docMkLst>
        <pc:docMk/>
      </pc:docMkLst>
      <pc:sldChg chg="addSp delSp modSp delAnim modNotes">
        <pc:chgData name="Sabine Berzina" userId="S::sberzina@irex.org::1466796a-f43a-429c-85bf-4ebf8b660949" providerId="AD" clId="Web-{98A16F71-95E8-7EAB-1A42-250D440CFDC0}" dt="2023-10-12T08:54:41.515" v="19" actId="14100"/>
        <pc:sldMkLst>
          <pc:docMk/>
          <pc:sldMk cId="147149480" sldId="271"/>
        </pc:sldMkLst>
        <pc:picChg chg="del">
          <ac:chgData name="Sabine Berzina" userId="S::sberzina@irex.org::1466796a-f43a-429c-85bf-4ebf8b660949" providerId="AD" clId="Web-{98A16F71-95E8-7EAB-1A42-250D440CFDC0}" dt="2023-10-12T08:54:02.280" v="12"/>
          <ac:picMkLst>
            <pc:docMk/>
            <pc:sldMk cId="147149480" sldId="271"/>
            <ac:picMk id="2" creationId="{88E2A471-4397-61CA-B386-1A53E0F0EAA8}"/>
          </ac:picMkLst>
        </pc:picChg>
        <pc:picChg chg="add mod">
          <ac:chgData name="Sabine Berzina" userId="S::sberzina@irex.org::1466796a-f43a-429c-85bf-4ebf8b660949" providerId="AD" clId="Web-{98A16F71-95E8-7EAB-1A42-250D440CFDC0}" dt="2023-10-12T08:54:41.515" v="19" actId="14100"/>
          <ac:picMkLst>
            <pc:docMk/>
            <pc:sldMk cId="147149480" sldId="271"/>
            <ac:picMk id="4" creationId="{2EB5BF40-A6BE-7BC2-3C9E-160939C982FE}"/>
          </ac:picMkLst>
        </pc:picChg>
      </pc:sldChg>
      <pc:sldChg chg="addSp delSp modSp delAnim modNotes">
        <pc:chgData name="Sabine Berzina" userId="S::sberzina@irex.org::1466796a-f43a-429c-85bf-4ebf8b660949" providerId="AD" clId="Web-{98A16F71-95E8-7EAB-1A42-250D440CFDC0}" dt="2023-10-12T08:53:40.248" v="9" actId="14100"/>
        <pc:sldMkLst>
          <pc:docMk/>
          <pc:sldMk cId="2148968547" sldId="277"/>
        </pc:sldMkLst>
        <pc:spChg chg="del">
          <ac:chgData name="Sabine Berzina" userId="S::sberzina@irex.org::1466796a-f43a-429c-85bf-4ebf8b660949" providerId="AD" clId="Web-{98A16F71-95E8-7EAB-1A42-250D440CFDC0}" dt="2023-10-12T08:53:33.920" v="7"/>
          <ac:spMkLst>
            <pc:docMk/>
            <pc:sldMk cId="2148968547" sldId="277"/>
            <ac:spMk id="123" creationId="{00000000-0000-0000-0000-000000000000}"/>
          </ac:spMkLst>
        </pc:spChg>
        <pc:picChg chg="add mod">
          <ac:chgData name="Sabine Berzina" userId="S::sberzina@irex.org::1466796a-f43a-429c-85bf-4ebf8b660949" providerId="AD" clId="Web-{98A16F71-95E8-7EAB-1A42-250D440CFDC0}" dt="2023-10-12T08:53:40.248" v="9" actId="14100"/>
          <ac:picMkLst>
            <pc:docMk/>
            <pc:sldMk cId="2148968547" sldId="277"/>
            <ac:picMk id="2" creationId="{E958FC7E-2481-B666-63DE-751815D4A5B8}"/>
          </ac:picMkLst>
        </pc:picChg>
        <pc:picChg chg="del">
          <ac:chgData name="Sabine Berzina" userId="S::sberzina@irex.org::1466796a-f43a-429c-85bf-4ebf8b660949" providerId="AD" clId="Web-{98A16F71-95E8-7EAB-1A42-250D440CFDC0}" dt="2023-10-12T08:53:07.778" v="1"/>
          <ac:picMkLst>
            <pc:docMk/>
            <pc:sldMk cId="2148968547" sldId="277"/>
            <ac:picMk id="3" creationId="{7F973389-177D-990E-C517-EC4F9042DCF0}"/>
          </ac:picMkLst>
        </pc:picChg>
      </pc:sldChg>
    </pc:docChg>
  </pc:docChgLst>
  <pc:docChgLst>
    <pc:chgData name="Sabine Berzina" userId="1466796a-f43a-429c-85bf-4ebf8b660949" providerId="ADAL" clId="{4C81FC2A-0892-422E-A681-CD3E2042AA08}"/>
    <pc:docChg chg="undo custSel modSld">
      <pc:chgData name="Sabine Berzina" userId="1466796a-f43a-429c-85bf-4ebf8b660949" providerId="ADAL" clId="{4C81FC2A-0892-422E-A681-CD3E2042AA08}" dt="2023-10-16T09:31:48.085" v="28"/>
      <pc:docMkLst>
        <pc:docMk/>
      </pc:docMkLst>
      <pc:sldChg chg="addSp delSp modSp mod modNotesTx">
        <pc:chgData name="Sabine Berzina" userId="1466796a-f43a-429c-85bf-4ebf8b660949" providerId="ADAL" clId="{4C81FC2A-0892-422E-A681-CD3E2042AA08}" dt="2023-10-16T09:16:26.783" v="25" actId="1076"/>
        <pc:sldMkLst>
          <pc:docMk/>
          <pc:sldMk cId="3754770077" sldId="257"/>
        </pc:sldMkLst>
        <pc:picChg chg="del">
          <ac:chgData name="Sabine Berzina" userId="1466796a-f43a-429c-85bf-4ebf8b660949" providerId="ADAL" clId="{4C81FC2A-0892-422E-A681-CD3E2042AA08}" dt="2023-10-16T09:13:57.397" v="14" actId="478"/>
          <ac:picMkLst>
            <pc:docMk/>
            <pc:sldMk cId="3754770077" sldId="257"/>
            <ac:picMk id="5" creationId="{5CCB3702-8707-83F9-1275-BE7AEC146E6D}"/>
          </ac:picMkLst>
        </pc:picChg>
        <pc:picChg chg="add mod">
          <ac:chgData name="Sabine Berzina" userId="1466796a-f43a-429c-85bf-4ebf8b660949" providerId="ADAL" clId="{4C81FC2A-0892-422E-A681-CD3E2042AA08}" dt="2023-10-16T09:16:26.783" v="25" actId="1076"/>
          <ac:picMkLst>
            <pc:docMk/>
            <pc:sldMk cId="3754770077" sldId="257"/>
            <ac:picMk id="6" creationId="{89BA2E85-DF8F-C205-D173-0321F3379A76}"/>
          </ac:picMkLst>
        </pc:picChg>
      </pc:sldChg>
      <pc:sldChg chg="modSp mod">
        <pc:chgData name="Sabine Berzina" userId="1466796a-f43a-429c-85bf-4ebf8b660949" providerId="ADAL" clId="{4C81FC2A-0892-422E-A681-CD3E2042AA08}" dt="2023-10-16T09:12:35.199" v="10" actId="1076"/>
        <pc:sldMkLst>
          <pc:docMk/>
          <pc:sldMk cId="521295348" sldId="258"/>
        </pc:sldMkLst>
        <pc:spChg chg="mod">
          <ac:chgData name="Sabine Berzina" userId="1466796a-f43a-429c-85bf-4ebf8b660949" providerId="ADAL" clId="{4C81FC2A-0892-422E-A681-CD3E2042AA08}" dt="2023-10-16T09:12:35.199" v="10" actId="1076"/>
          <ac:spMkLst>
            <pc:docMk/>
            <pc:sldMk cId="521295348" sldId="258"/>
            <ac:spMk id="6" creationId="{7681E168-381A-3F0D-8C6D-90F4CB7EB053}"/>
          </ac:spMkLst>
        </pc:spChg>
      </pc:sldChg>
      <pc:sldChg chg="modAnim delCm">
        <pc:chgData name="Sabine Berzina" userId="1466796a-f43a-429c-85bf-4ebf8b660949" providerId="ADAL" clId="{4C81FC2A-0892-422E-A681-CD3E2042AA08}" dt="2023-10-16T09:31:48.085" v="28"/>
        <pc:sldMkLst>
          <pc:docMk/>
          <pc:sldMk cId="3039918212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1466796a-f43a-429c-85bf-4ebf8b660949" providerId="ADAL" clId="{4C81FC2A-0892-422E-A681-CD3E2042AA08}" dt="2023-10-16T09:10:36.389" v="9"/>
              <pc2:cmMkLst xmlns:pc2="http://schemas.microsoft.com/office/powerpoint/2019/9/main/command">
                <pc:docMk/>
                <pc:sldMk cId="3039918212" sldId="260"/>
                <pc2:cmMk id="{BBB3920D-D13A-4637-9DAB-3AA5A5F212FB}"/>
              </pc2:cmMkLst>
            </pc226:cmChg>
            <pc226:cmChg xmlns:pc226="http://schemas.microsoft.com/office/powerpoint/2022/06/main/command" chg="del">
              <pc226:chgData name="Sabine Berzina" userId="1466796a-f43a-429c-85bf-4ebf8b660949" providerId="ADAL" clId="{4C81FC2A-0892-422E-A681-CD3E2042AA08}" dt="2023-10-16T09:10:35.448" v="8"/>
              <pc2:cmMkLst xmlns:pc2="http://schemas.microsoft.com/office/powerpoint/2019/9/main/command">
                <pc:docMk/>
                <pc:sldMk cId="3039918212" sldId="260"/>
                <pc2:cmMk id="{C5EA3282-FB11-4906-98EC-743A373FB686}"/>
              </pc2:cmMkLst>
            </pc226:cmChg>
          </p:ext>
        </pc:extLst>
      </pc:sldChg>
      <pc:sldChg chg="modNotesTx">
        <pc:chgData name="Sabine Berzina" userId="1466796a-f43a-429c-85bf-4ebf8b660949" providerId="ADAL" clId="{4C81FC2A-0892-422E-A681-CD3E2042AA08}" dt="2023-10-16T09:10:20.252" v="7" actId="20577"/>
        <pc:sldMkLst>
          <pc:docMk/>
          <pc:sldMk cId="4038341603" sldId="263"/>
        </pc:sldMkLst>
      </pc:sldChg>
      <pc:sldChg chg="modSp mod">
        <pc:chgData name="Sabine Berzina" userId="1466796a-f43a-429c-85bf-4ebf8b660949" providerId="ADAL" clId="{4C81FC2A-0892-422E-A681-CD3E2042AA08}" dt="2023-10-16T09:10:08.920" v="6" actId="1076"/>
        <pc:sldMkLst>
          <pc:docMk/>
          <pc:sldMk cId="3023764285" sldId="270"/>
        </pc:sldMkLst>
        <pc:spChg chg="mod">
          <ac:chgData name="Sabine Berzina" userId="1466796a-f43a-429c-85bf-4ebf8b660949" providerId="ADAL" clId="{4C81FC2A-0892-422E-A681-CD3E2042AA08}" dt="2023-10-16T09:10:02.775" v="4" actId="14100"/>
          <ac:spMkLst>
            <pc:docMk/>
            <pc:sldMk cId="3023764285" sldId="270"/>
            <ac:spMk id="7" creationId="{23FB7E6D-8495-B8FF-61C1-A520B50200E7}"/>
          </ac:spMkLst>
        </pc:spChg>
        <pc:picChg chg="mod">
          <ac:chgData name="Sabine Berzina" userId="1466796a-f43a-429c-85bf-4ebf8b660949" providerId="ADAL" clId="{4C81FC2A-0892-422E-A681-CD3E2042AA08}" dt="2023-10-16T09:09:47.291" v="1" actId="14100"/>
          <ac:picMkLst>
            <pc:docMk/>
            <pc:sldMk cId="3023764285" sldId="270"/>
            <ac:picMk id="2" creationId="{45B58196-D88F-1990-9137-FC1BC2894E88}"/>
          </ac:picMkLst>
        </pc:picChg>
        <pc:picChg chg="mod">
          <ac:chgData name="Sabine Berzina" userId="1466796a-f43a-429c-85bf-4ebf8b660949" providerId="ADAL" clId="{4C81FC2A-0892-422E-A681-CD3E2042AA08}" dt="2023-10-16T09:10:06.199" v="5" actId="1076"/>
          <ac:picMkLst>
            <pc:docMk/>
            <pc:sldMk cId="3023764285" sldId="270"/>
            <ac:picMk id="6" creationId="{300B125F-E4A4-1C5D-4888-6288DF38EE68}"/>
          </ac:picMkLst>
        </pc:picChg>
        <pc:picChg chg="mod">
          <ac:chgData name="Sabine Berzina" userId="1466796a-f43a-429c-85bf-4ebf8b660949" providerId="ADAL" clId="{4C81FC2A-0892-422E-A681-CD3E2042AA08}" dt="2023-10-16T09:10:08.920" v="6" actId="1076"/>
          <ac:picMkLst>
            <pc:docMk/>
            <pc:sldMk cId="3023764285" sldId="270"/>
            <ac:picMk id="8" creationId="{EBFA1B84-F41E-0289-C48C-B4F4B2E99E26}"/>
          </ac:picMkLst>
        </pc:picChg>
      </pc:sldChg>
      <pc:sldChg chg="modAnim">
        <pc:chgData name="Sabine Berzina" userId="1466796a-f43a-429c-85bf-4ebf8b660949" providerId="ADAL" clId="{4C81FC2A-0892-422E-A681-CD3E2042AA08}" dt="2023-10-16T09:31:36.590" v="27"/>
        <pc:sldMkLst>
          <pc:docMk/>
          <pc:sldMk cId="147149480" sldId="271"/>
        </pc:sldMkLst>
      </pc:sldChg>
      <pc:sldChg chg="modAnim">
        <pc:chgData name="Sabine Berzina" userId="1466796a-f43a-429c-85bf-4ebf8b660949" providerId="ADAL" clId="{4C81FC2A-0892-422E-A681-CD3E2042AA08}" dt="2023-10-16T09:31:25.055" v="26"/>
        <pc:sldMkLst>
          <pc:docMk/>
          <pc:sldMk cId="2148968547" sldId="277"/>
        </pc:sldMkLst>
      </pc:sldChg>
      <pc:sldChg chg="modNotesTx">
        <pc:chgData name="Sabine Berzina" userId="1466796a-f43a-429c-85bf-4ebf8b660949" providerId="ADAL" clId="{4C81FC2A-0892-422E-A681-CD3E2042AA08}" dt="2023-10-16T09:00:37.601" v="0" actId="20577"/>
        <pc:sldMkLst>
          <pc:docMk/>
          <pc:sldMk cId="3230666583" sldId="278"/>
        </pc:sldMkLst>
      </pc:sldChg>
    </pc:docChg>
  </pc:docChgLst>
  <pc:docChgLst>
    <pc:chgData name="Anželika Litvinoviča" userId="S::anzelikalitvinovica_gmail.com#ext#@irexorg.onmicrosoft.com::0a5c1bab-89ac-452d-8e1d-94b7d2758dc5" providerId="AD" clId="Web-{A422CE6C-75B8-46A6-A9C3-13D1FF37CF35}"/>
    <pc:docChg chg="modSld sldOrd">
      <pc:chgData name="Anželika Litvinoviča" userId="S::anzelikalitvinovica_gmail.com#ext#@irexorg.onmicrosoft.com::0a5c1bab-89ac-452d-8e1d-94b7d2758dc5" providerId="AD" clId="Web-{A422CE6C-75B8-46A6-A9C3-13D1FF37CF35}" dt="2023-10-10T11:40:51.560" v="11" actId="20577"/>
      <pc:docMkLst>
        <pc:docMk/>
      </pc:docMkLst>
      <pc:sldChg chg="modNotes">
        <pc:chgData name="Anželika Litvinoviča" userId="S::anzelikalitvinovica_gmail.com#ext#@irexorg.onmicrosoft.com::0a5c1bab-89ac-452d-8e1d-94b7d2758dc5" providerId="AD" clId="Web-{A422CE6C-75B8-46A6-A9C3-13D1FF37CF35}" dt="2023-10-10T11:31:33.997" v="6"/>
        <pc:sldMkLst>
          <pc:docMk/>
          <pc:sldMk cId="3016591019" sldId="261"/>
        </pc:sldMkLst>
      </pc:sldChg>
      <pc:sldChg chg="ord">
        <pc:chgData name="Anželika Litvinoviča" userId="S::anzelikalitvinovica_gmail.com#ext#@irexorg.onmicrosoft.com::0a5c1bab-89ac-452d-8e1d-94b7d2758dc5" providerId="AD" clId="Web-{A422CE6C-75B8-46A6-A9C3-13D1FF37CF35}" dt="2023-10-10T11:39:27.339" v="7"/>
        <pc:sldMkLst>
          <pc:docMk/>
          <pc:sldMk cId="3023764285" sldId="270"/>
        </pc:sldMkLst>
      </pc:sldChg>
      <pc:sldChg chg="modSp">
        <pc:chgData name="Anželika Litvinoviča" userId="S::anzelikalitvinovica_gmail.com#ext#@irexorg.onmicrosoft.com::0a5c1bab-89ac-452d-8e1d-94b7d2758dc5" providerId="AD" clId="Web-{A422CE6C-75B8-46A6-A9C3-13D1FF37CF35}" dt="2023-10-10T11:40:51.560" v="11" actId="20577"/>
        <pc:sldMkLst>
          <pc:docMk/>
          <pc:sldMk cId="147149480" sldId="271"/>
        </pc:sldMkLst>
        <pc:spChg chg="mod">
          <ac:chgData name="Anželika Litvinoviča" userId="S::anzelikalitvinovica_gmail.com#ext#@irexorg.onmicrosoft.com::0a5c1bab-89ac-452d-8e1d-94b7d2758dc5" providerId="AD" clId="Web-{A422CE6C-75B8-46A6-A9C3-13D1FF37CF35}" dt="2023-10-10T11:40:51.560" v="11" actId="20577"/>
          <ac:spMkLst>
            <pc:docMk/>
            <pc:sldMk cId="147149480" sldId="271"/>
            <ac:spMk id="3" creationId="{E56C3D16-4878-C4DC-4CE3-7EE1B0DA16D2}"/>
          </ac:spMkLst>
        </pc:spChg>
      </pc:sldChg>
      <pc:sldChg chg="modNotes">
        <pc:chgData name="Anželika Litvinoviča" userId="S::anzelikalitvinovica_gmail.com#ext#@irexorg.onmicrosoft.com::0a5c1bab-89ac-452d-8e1d-94b7d2758dc5" providerId="AD" clId="Web-{A422CE6C-75B8-46A6-A9C3-13D1FF37CF35}" dt="2023-10-10T11:05:33.329" v="3"/>
        <pc:sldMkLst>
          <pc:docMk/>
          <pc:sldMk cId="1651731963" sldId="275"/>
        </pc:sldMkLst>
      </pc:sldChg>
    </pc:docChg>
  </pc:docChgLst>
  <pc:docChgLst>
    <pc:chgData name="Sabine Berzina" userId="S::sberzina@irex.org::1466796a-f43a-429c-85bf-4ebf8b660949" providerId="AD" clId="Web-{0BE96B39-95F9-FBC6-C481-655842EA6F89}"/>
    <pc:docChg chg="modSld">
      <pc:chgData name="Sabine Berzina" userId="S::sberzina@irex.org::1466796a-f43a-429c-85bf-4ebf8b660949" providerId="AD" clId="Web-{0BE96B39-95F9-FBC6-C481-655842EA6F89}" dt="2023-10-10T06:22:04.350" v="56"/>
      <pc:docMkLst>
        <pc:docMk/>
      </pc:docMkLst>
      <pc:sldChg chg="delCm">
        <pc:chgData name="Sabine Berzina" userId="S::sberzina@irex.org::1466796a-f43a-429c-85bf-4ebf8b660949" providerId="AD" clId="Web-{0BE96B39-95F9-FBC6-C481-655842EA6F89}" dt="2023-10-10T06:20:26.831" v="48"/>
        <pc:sldMkLst>
          <pc:docMk/>
          <pc:sldMk cId="3016591019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0:26.831" v="48"/>
              <pc2:cmMkLst xmlns:pc2="http://schemas.microsoft.com/office/powerpoint/2019/9/main/command">
                <pc:docMk/>
                <pc:sldMk cId="3016591019" sldId="261"/>
                <pc2:cmMk id="{66364940-FE66-4CF1-95C3-A2705F4C345A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0:24.315" v="47"/>
              <pc2:cmMkLst xmlns:pc2="http://schemas.microsoft.com/office/powerpoint/2019/9/main/command">
                <pc:docMk/>
                <pc:sldMk cId="3016591019" sldId="261"/>
                <pc2:cmMk id="{0FF6816D-1569-47ED-8715-17E421A195B1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9:28.751" v="46"/>
        <pc:sldMkLst>
          <pc:docMk/>
          <pc:sldMk cId="3679781505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9:28.751" v="46"/>
              <pc2:cmMkLst xmlns:pc2="http://schemas.microsoft.com/office/powerpoint/2019/9/main/command">
                <pc:docMk/>
                <pc:sldMk cId="3679781505" sldId="262"/>
                <pc2:cmMk id="{15CA4888-9885-43B1-BA73-A87DFE203353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9:14.844" v="45"/>
        <pc:sldMkLst>
          <pc:docMk/>
          <pc:sldMk cId="4043757585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9:11.813" v="44"/>
              <pc2:cmMkLst xmlns:pc2="http://schemas.microsoft.com/office/powerpoint/2019/9/main/command">
                <pc:docMk/>
                <pc:sldMk cId="4043757585" sldId="264"/>
                <pc2:cmMk id="{44E7317C-CA1E-4F98-B1AA-2F477AAB97DD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9:14.844" v="45"/>
              <pc2:cmMkLst xmlns:pc2="http://schemas.microsoft.com/office/powerpoint/2019/9/main/command">
                <pc:docMk/>
                <pc:sldMk cId="4043757585" sldId="264"/>
                <pc2:cmMk id="{6EC36EDD-4EBC-4CEF-97EB-7E903962DF1E}"/>
              </pc2:cmMkLst>
            </pc226:cmChg>
          </p:ext>
        </pc:extLst>
      </pc:sldChg>
      <pc:sldChg chg="delCm modNotes">
        <pc:chgData name="Sabine Berzina" userId="S::sberzina@irex.org::1466796a-f43a-429c-85bf-4ebf8b660949" providerId="AD" clId="Web-{0BE96B39-95F9-FBC6-C481-655842EA6F89}" dt="2023-10-10T06:19:05.907" v="43"/>
        <pc:sldMkLst>
          <pc:docMk/>
          <pc:sldMk cId="4276726914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8:48.500" v="41"/>
              <pc2:cmMkLst xmlns:pc2="http://schemas.microsoft.com/office/powerpoint/2019/9/main/command">
                <pc:docMk/>
                <pc:sldMk cId="4276726914" sldId="265"/>
                <pc2:cmMk id="{804E7C3A-CE38-420C-9076-E0AB2ACCBF37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8:54.437" v="42"/>
              <pc2:cmMkLst xmlns:pc2="http://schemas.microsoft.com/office/powerpoint/2019/9/main/command">
                <pc:docMk/>
                <pc:sldMk cId="4276726914" sldId="265"/>
                <pc2:cmMk id="{674422DC-8EF9-4575-B756-8AADCFB8FCF8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22:04.350" v="56"/>
        <pc:sldMkLst>
          <pc:docMk/>
          <pc:sldMk cId="167145842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2:04.350" v="56"/>
              <pc2:cmMkLst xmlns:pc2="http://schemas.microsoft.com/office/powerpoint/2019/9/main/command">
                <pc:docMk/>
                <pc:sldMk cId="167145842" sldId="266"/>
                <pc2:cmMk id="{97684012-4A4E-4DFC-A7E0-75E782A8E2D3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2:01.334" v="55"/>
              <pc2:cmMkLst xmlns:pc2="http://schemas.microsoft.com/office/powerpoint/2019/9/main/command">
                <pc:docMk/>
                <pc:sldMk cId="167145842" sldId="266"/>
                <pc2:cmMk id="{3422C2FF-3F42-4B41-BF77-71D0F60D3C15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21:51.850" v="54"/>
        <pc:sldMkLst>
          <pc:docMk/>
          <pc:sldMk cId="46761312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1:44.318" v="52"/>
              <pc2:cmMkLst xmlns:pc2="http://schemas.microsoft.com/office/powerpoint/2019/9/main/command">
                <pc:docMk/>
                <pc:sldMk cId="467613123" sldId="269"/>
                <pc2:cmMk id="{D22B6A80-54DB-4D40-8F49-CE69AE801F4B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1:51.850" v="54"/>
              <pc2:cmMkLst xmlns:pc2="http://schemas.microsoft.com/office/powerpoint/2019/9/main/command">
                <pc:docMk/>
                <pc:sldMk cId="467613123" sldId="269"/>
                <pc2:cmMk id="{1C4C09E8-D661-481A-BA29-16E29FB5223A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1:49.240" v="53"/>
              <pc2:cmMkLst xmlns:pc2="http://schemas.microsoft.com/office/powerpoint/2019/9/main/command">
                <pc:docMk/>
                <pc:sldMk cId="467613123" sldId="269"/>
                <pc2:cmMk id="{F5CB72FB-DD81-4270-99B7-63E0C1F0A865}"/>
              </pc2:cmMkLst>
            </pc226:cmChg>
          </p:ext>
        </pc:extLst>
      </pc:sldChg>
      <pc:sldChg chg="modSp">
        <pc:chgData name="Sabine Berzina" userId="S::sberzina@irex.org::1466796a-f43a-429c-85bf-4ebf8b660949" providerId="AD" clId="Web-{0BE96B39-95F9-FBC6-C481-655842EA6F89}" dt="2023-10-10T06:18:35.031" v="40" actId="1076"/>
        <pc:sldMkLst>
          <pc:docMk/>
          <pc:sldMk cId="3023764285" sldId="270"/>
        </pc:sldMkLst>
        <pc:spChg chg="mod">
          <ac:chgData name="Sabine Berzina" userId="S::sberzina@irex.org::1466796a-f43a-429c-85bf-4ebf8b660949" providerId="AD" clId="Web-{0BE96B39-95F9-FBC6-C481-655842EA6F89}" dt="2023-10-10T06:18:35.031" v="40" actId="1076"/>
          <ac:spMkLst>
            <pc:docMk/>
            <pc:sldMk cId="3023764285" sldId="270"/>
            <ac:spMk id="5" creationId="{06BEF7A5-A0C3-C993-AC1D-22D72E70152B}"/>
          </ac:spMkLst>
        </pc:spChg>
        <pc:spChg chg="mod">
          <ac:chgData name="Sabine Berzina" userId="S::sberzina@irex.org::1466796a-f43a-429c-85bf-4ebf8b660949" providerId="AD" clId="Web-{0BE96B39-95F9-FBC6-C481-655842EA6F89}" dt="2023-10-10T06:18:12.608" v="38" actId="1076"/>
          <ac:spMkLst>
            <pc:docMk/>
            <pc:sldMk cId="3023764285" sldId="270"/>
            <ac:spMk id="7" creationId="{23FB7E6D-8495-B8FF-61C1-A520B50200E7}"/>
          </ac:spMkLst>
        </pc:spChg>
        <pc:spChg chg="mod">
          <ac:chgData name="Sabine Berzina" userId="S::sberzina@irex.org::1466796a-f43a-429c-85bf-4ebf8b660949" providerId="AD" clId="Web-{0BE96B39-95F9-FBC6-C481-655842EA6F89}" dt="2023-10-10T06:18:03.733" v="36" actId="1076"/>
          <ac:spMkLst>
            <pc:docMk/>
            <pc:sldMk cId="3023764285" sldId="270"/>
            <ac:spMk id="11" creationId="{DBE5D9ED-2AAA-0015-1C80-89867C54B1BB}"/>
          </ac:spMkLst>
        </pc:spChg>
        <pc:picChg chg="mod">
          <ac:chgData name="Sabine Berzina" userId="S::sberzina@irex.org::1466796a-f43a-429c-85bf-4ebf8b660949" providerId="AD" clId="Web-{0BE96B39-95F9-FBC6-C481-655842EA6F89}" dt="2023-10-10T06:17:56.576" v="34" actId="1076"/>
          <ac:picMkLst>
            <pc:docMk/>
            <pc:sldMk cId="3023764285" sldId="270"/>
            <ac:picMk id="2" creationId="{45B58196-D88F-1990-9137-FC1BC2894E88}"/>
          </ac:picMkLst>
        </pc:picChg>
        <pc:picChg chg="mod">
          <ac:chgData name="Sabine Berzina" userId="S::sberzina@irex.org::1466796a-f43a-429c-85bf-4ebf8b660949" providerId="AD" clId="Web-{0BE96B39-95F9-FBC6-C481-655842EA6F89}" dt="2023-10-10T06:18:20.171" v="39" actId="1076"/>
          <ac:picMkLst>
            <pc:docMk/>
            <pc:sldMk cId="3023764285" sldId="270"/>
            <ac:picMk id="6" creationId="{300B125F-E4A4-1C5D-4888-6288DF38EE68}"/>
          </ac:picMkLst>
        </pc:picChg>
      </pc:sldChg>
      <pc:sldChg chg="delCm modNotes">
        <pc:chgData name="Sabine Berzina" userId="S::sberzina@irex.org::1466796a-f43a-429c-85bf-4ebf8b660949" providerId="AD" clId="Web-{0BE96B39-95F9-FBC6-C481-655842EA6F89}" dt="2023-10-10T06:17:22.263" v="32"/>
        <pc:sldMkLst>
          <pc:docMk/>
          <pc:sldMk cId="2797937365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7:19.294" v="30"/>
              <pc2:cmMkLst xmlns:pc2="http://schemas.microsoft.com/office/powerpoint/2019/9/main/command">
                <pc:docMk/>
                <pc:sldMk cId="2797937365" sldId="272"/>
                <pc2:cmMk id="{6799B202-1060-40FD-9E48-C5F6B4C11FE0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7:17.137" v="29"/>
              <pc2:cmMkLst xmlns:pc2="http://schemas.microsoft.com/office/powerpoint/2019/9/main/command">
                <pc:docMk/>
                <pc:sldMk cId="2797937365" sldId="272"/>
                <pc2:cmMk id="{6810B811-E336-40A6-9269-C6E1504828A8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6:41.730" v="26"/>
              <pc2:cmMkLst xmlns:pc2="http://schemas.microsoft.com/office/powerpoint/2019/9/main/command">
                <pc:docMk/>
                <pc:sldMk cId="2797937365" sldId="272"/>
                <pc2:cmMk id="{22829E66-A8F5-4FA9-B022-AD60727EF81E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7:21.137" v="31"/>
              <pc2:cmMkLst xmlns:pc2="http://schemas.microsoft.com/office/powerpoint/2019/9/main/command">
                <pc:docMk/>
                <pc:sldMk cId="2797937365" sldId="272"/>
                <pc2:cmMk id="{460D118C-0034-4DDA-AEB4-69DBC93E2D9C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6:30.901" v="25"/>
        <pc:sldMkLst>
          <pc:docMk/>
          <pc:sldMk cId="3975866074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6:30.901" v="25"/>
              <pc2:cmMkLst xmlns:pc2="http://schemas.microsoft.com/office/powerpoint/2019/9/main/command">
                <pc:docMk/>
                <pc:sldMk cId="3975866074" sldId="273"/>
                <pc2:cmMk id="{5C107EF1-D8FB-410A-9798-A5CD8CB90A30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21:30.833" v="51"/>
        <pc:sldMkLst>
          <pc:docMk/>
          <pc:sldMk cId="3266077645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0:47.582" v="49"/>
              <pc2:cmMkLst xmlns:pc2="http://schemas.microsoft.com/office/powerpoint/2019/9/main/command">
                <pc:docMk/>
                <pc:sldMk cId="3266077645" sldId="274"/>
                <pc2:cmMk id="{AD35D870-54D7-4196-A77E-BB05A2FBCD4F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1:30.833" v="51"/>
              <pc2:cmMkLst xmlns:pc2="http://schemas.microsoft.com/office/powerpoint/2019/9/main/command">
                <pc:docMk/>
                <pc:sldMk cId="3266077645" sldId="274"/>
                <pc2:cmMk id="{9A1B327C-8295-48A4-902D-C953D51A2CD6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20:58.442" v="50"/>
              <pc2:cmMkLst xmlns:pc2="http://schemas.microsoft.com/office/powerpoint/2019/9/main/command">
                <pc:docMk/>
                <pc:sldMk cId="3266077645" sldId="274"/>
                <pc2:cmMk id="{663C6FC8-BA8B-4DAE-969F-5A2297E99A4D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6:14.963" v="24"/>
        <pc:sldMkLst>
          <pc:docMk/>
          <pc:sldMk cId="1651731963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48.353" v="17"/>
              <pc2:cmMkLst xmlns:pc2="http://schemas.microsoft.com/office/powerpoint/2019/9/main/command">
                <pc:docMk/>
                <pc:sldMk cId="1651731963" sldId="275"/>
                <pc2:cmMk id="{7BC7022D-0115-461C-B9A1-B7B83F6A8510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44.869" v="16"/>
              <pc2:cmMkLst xmlns:pc2="http://schemas.microsoft.com/office/powerpoint/2019/9/main/command">
                <pc:docMk/>
                <pc:sldMk cId="1651731963" sldId="275"/>
                <pc2:cmMk id="{39967B55-B3D9-45F7-81E5-CF3F40520867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58.010" v="19"/>
              <pc2:cmMkLst xmlns:pc2="http://schemas.microsoft.com/office/powerpoint/2019/9/main/command">
                <pc:docMk/>
                <pc:sldMk cId="1651731963" sldId="275"/>
                <pc2:cmMk id="{17B3A870-2C8D-45A3-8F1C-601FD83FE5C9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6:14.963" v="24"/>
              <pc2:cmMkLst xmlns:pc2="http://schemas.microsoft.com/office/powerpoint/2019/9/main/command">
                <pc:docMk/>
                <pc:sldMk cId="1651731963" sldId="275"/>
                <pc2:cmMk id="{573DEF7C-FD45-40A4-A1D4-50C44D6D1E8F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42.009" v="15"/>
              <pc2:cmMkLst xmlns:pc2="http://schemas.microsoft.com/office/powerpoint/2019/9/main/command">
                <pc:docMk/>
                <pc:sldMk cId="1651731963" sldId="275"/>
                <pc2:cmMk id="{80F99194-3776-48FC-81B4-EBDC16A9FC6E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6:01.119" v="20"/>
              <pc2:cmMkLst xmlns:pc2="http://schemas.microsoft.com/office/powerpoint/2019/9/main/command">
                <pc:docMk/>
                <pc:sldMk cId="1651731963" sldId="275"/>
                <pc2:cmMk id="{3556ADAF-99AA-4593-8EB4-821BF880434F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6:08.885" v="22"/>
              <pc2:cmMkLst xmlns:pc2="http://schemas.microsoft.com/office/powerpoint/2019/9/main/command">
                <pc:docMk/>
                <pc:sldMk cId="1651731963" sldId="275"/>
                <pc2:cmMk id="{A7F90ABC-91F3-4195-BC58-335CCE5BAB64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53.135" v="18"/>
              <pc2:cmMkLst xmlns:pc2="http://schemas.microsoft.com/office/powerpoint/2019/9/main/command">
                <pc:docMk/>
                <pc:sldMk cId="1651731963" sldId="275"/>
                <pc2:cmMk id="{368A87BF-AEE2-4D59-8113-2008D24073DE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39.009" v="14"/>
              <pc2:cmMkLst xmlns:pc2="http://schemas.microsoft.com/office/powerpoint/2019/9/main/command">
                <pc:docMk/>
                <pc:sldMk cId="1651731963" sldId="275"/>
                <pc2:cmMk id="{313119D4-ABF2-42C9-8301-876D8ED0C9E8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6:04.151" v="21"/>
              <pc2:cmMkLst xmlns:pc2="http://schemas.microsoft.com/office/powerpoint/2019/9/main/command">
                <pc:docMk/>
                <pc:sldMk cId="1651731963" sldId="275"/>
                <pc2:cmMk id="{3CC70BEB-AFBB-4D1D-B689-7A9B4488E8AE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6:12.651" v="23"/>
              <pc2:cmMkLst xmlns:pc2="http://schemas.microsoft.com/office/powerpoint/2019/9/main/command">
                <pc:docMk/>
                <pc:sldMk cId="1651731963" sldId="275"/>
                <pc2:cmMk id="{2357E6FC-CC7C-46CE-8636-22B0D72D0C98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5:24.337" v="13"/>
        <pc:sldMkLst>
          <pc:docMk/>
          <pc:sldMk cId="80819891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19.883" v="12"/>
              <pc2:cmMkLst xmlns:pc2="http://schemas.microsoft.com/office/powerpoint/2019/9/main/command">
                <pc:docMk/>
                <pc:sldMk cId="80819891" sldId="276"/>
                <pc2:cmMk id="{5FEFD033-F347-431D-998C-A59815736747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5:24.337" v="13"/>
              <pc2:cmMkLst xmlns:pc2="http://schemas.microsoft.com/office/powerpoint/2019/9/main/command">
                <pc:docMk/>
                <pc:sldMk cId="80819891" sldId="276"/>
                <pc2:cmMk id="{E08E8B59-F573-442A-87BC-B5A0397377F9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4:52.773" v="11"/>
        <pc:sldMkLst>
          <pc:docMk/>
          <pc:sldMk cId="3230666583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4:48.773" v="10"/>
              <pc2:cmMkLst xmlns:pc2="http://schemas.microsoft.com/office/powerpoint/2019/9/main/command">
                <pc:docMk/>
                <pc:sldMk cId="3230666583" sldId="278"/>
                <pc2:cmMk id="{0975BD0E-9B90-4940-B071-B161071D6EFC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4:16.866" v="5"/>
              <pc2:cmMkLst xmlns:pc2="http://schemas.microsoft.com/office/powerpoint/2019/9/main/command">
                <pc:docMk/>
                <pc:sldMk cId="3230666583" sldId="278"/>
                <pc2:cmMk id="{3498C957-2143-42F3-8C1E-FB4E20E36857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4:44.632" v="9"/>
              <pc2:cmMkLst xmlns:pc2="http://schemas.microsoft.com/office/powerpoint/2019/9/main/command">
                <pc:docMk/>
                <pc:sldMk cId="3230666583" sldId="278"/>
                <pc2:cmMk id="{0D436F5B-46CB-4C13-872E-0BC7FF1A3325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4:23.882" v="6"/>
              <pc2:cmMkLst xmlns:pc2="http://schemas.microsoft.com/office/powerpoint/2019/9/main/command">
                <pc:docMk/>
                <pc:sldMk cId="3230666583" sldId="278"/>
                <pc2:cmMk id="{7394F08E-E302-463D-8798-558629B07A00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4:52.773" v="11"/>
              <pc2:cmMkLst xmlns:pc2="http://schemas.microsoft.com/office/powerpoint/2019/9/main/command">
                <pc:docMk/>
                <pc:sldMk cId="3230666583" sldId="278"/>
                <pc2:cmMk id="{0142EEAF-9BCC-40D8-A4F2-EE9AF9796231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4:29.397" v="8"/>
              <pc2:cmMkLst xmlns:pc2="http://schemas.microsoft.com/office/powerpoint/2019/9/main/command">
                <pc:docMk/>
                <pc:sldMk cId="3230666583" sldId="278"/>
                <pc2:cmMk id="{ED1B6FC9-1878-47E2-BAE1-5405B4C4E6E6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4:27.022" v="7"/>
              <pc2:cmMkLst xmlns:pc2="http://schemas.microsoft.com/office/powerpoint/2019/9/main/command">
                <pc:docMk/>
                <pc:sldMk cId="3230666583" sldId="278"/>
                <pc2:cmMk id="{9B1F81DE-D3E2-4BED-BEA1-1B48C34DB709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3:51.287" v="4"/>
        <pc:sldMkLst>
          <pc:docMk/>
          <pc:sldMk cId="2549648676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3:48.459" v="3"/>
              <pc2:cmMkLst xmlns:pc2="http://schemas.microsoft.com/office/powerpoint/2019/9/main/command">
                <pc:docMk/>
                <pc:sldMk cId="2549648676" sldId="279"/>
                <pc2:cmMk id="{996224A7-5B19-43B4-BD02-C09F99B057C4}"/>
              </pc2:cmMkLst>
            </pc226:cmChg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3:51.287" v="4"/>
              <pc2:cmMkLst xmlns:pc2="http://schemas.microsoft.com/office/powerpoint/2019/9/main/command">
                <pc:docMk/>
                <pc:sldMk cId="2549648676" sldId="279"/>
                <pc2:cmMk id="{8C4829E0-5B34-486E-85FD-D9E745A99A8F}"/>
              </pc2:cmMkLst>
            </pc226:cmChg>
          </p:ext>
        </pc:extLst>
      </pc:sldChg>
      <pc:sldChg chg="delCm">
        <pc:chgData name="Sabine Berzina" userId="S::sberzina@irex.org::1466796a-f43a-429c-85bf-4ebf8b660949" providerId="AD" clId="Web-{0BE96B39-95F9-FBC6-C481-655842EA6F89}" dt="2023-10-10T06:13:21.536" v="2"/>
        <pc:sldMkLst>
          <pc:docMk/>
          <pc:sldMk cId="4018929259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ine Berzina" userId="S::sberzina@irex.org::1466796a-f43a-429c-85bf-4ebf8b660949" providerId="AD" clId="Web-{0BE96B39-95F9-FBC6-C481-655842EA6F89}" dt="2023-10-10T06:13:21.536" v="2"/>
              <pc2:cmMkLst xmlns:pc2="http://schemas.microsoft.com/office/powerpoint/2019/9/main/command">
                <pc:docMk/>
                <pc:sldMk cId="4018929259" sldId="280"/>
                <pc2:cmMk id="{0AFB4702-F271-4433-9D3E-EA738FBF086B}"/>
              </pc2:cmMkLst>
            </pc226:cmChg>
          </p:ext>
        </pc:extLst>
      </pc:sldChg>
      <pc:sldChg chg="delCm modCm">
        <pc:chgData name="Sabine Berzina" userId="S::sberzina@irex.org::1466796a-f43a-429c-85bf-4ebf8b660949" providerId="AD" clId="Web-{0BE96B39-95F9-FBC6-C481-655842EA6F89}" dt="2023-10-10T06:12:47.660" v="1"/>
        <pc:sldMkLst>
          <pc:docMk/>
          <pc:sldMk cId="559460118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bine Berzina" userId="S::sberzina@irex.org::1466796a-f43a-429c-85bf-4ebf8b660949" providerId="AD" clId="Web-{0BE96B39-95F9-FBC6-C481-655842EA6F89}" dt="2023-10-10T06:12:47.660" v="1"/>
              <pc2:cmMkLst xmlns:pc2="http://schemas.microsoft.com/office/powerpoint/2019/9/main/command">
                <pc:docMk/>
                <pc:sldMk cId="559460118" sldId="281"/>
                <pc2:cmMk id="{2A1E4DA0-76E7-45EB-B446-4B5E762F28AB}"/>
              </pc2:cmMkLst>
            </pc226:cmChg>
          </p:ext>
        </pc:extLst>
      </pc:sldChg>
    </pc:docChg>
  </pc:docChgLst>
  <pc:docChgLst>
    <pc:chgData name="Irena Reina" userId="S::ireina@irex.org::513fe397-464f-443e-b6b1-2b6e554dcf9e" providerId="AD" clId="Web-{15948DBE-43A9-9967-AFFC-29C45FC9B1AF}"/>
    <pc:docChg chg="modSld sldOrd">
      <pc:chgData name="Irena Reina" userId="S::ireina@irex.org::513fe397-464f-443e-b6b1-2b6e554dcf9e" providerId="AD" clId="Web-{15948DBE-43A9-9967-AFFC-29C45FC9B1AF}" dt="2023-10-12T12:55:41.677" v="2"/>
      <pc:docMkLst>
        <pc:docMk/>
      </pc:docMkLst>
      <pc:sldChg chg="modNotes">
        <pc:chgData name="Irena Reina" userId="S::ireina@irex.org::513fe397-464f-443e-b6b1-2b6e554dcf9e" providerId="AD" clId="Web-{15948DBE-43A9-9967-AFFC-29C45FC9B1AF}" dt="2023-10-12T12:55:41.677" v="2"/>
        <pc:sldMkLst>
          <pc:docMk/>
          <pc:sldMk cId="3679781505" sldId="262"/>
        </pc:sldMkLst>
      </pc:sldChg>
      <pc:sldChg chg="ord">
        <pc:chgData name="Irena Reina" userId="S::ireina@irex.org::513fe397-464f-443e-b6b1-2b6e554dcf9e" providerId="AD" clId="Web-{15948DBE-43A9-9967-AFFC-29C45FC9B1AF}" dt="2023-10-12T12:42:45.413" v="0"/>
        <pc:sldMkLst>
          <pc:docMk/>
          <pc:sldMk cId="3023764285" sldId="270"/>
        </pc:sldMkLst>
      </pc:sldChg>
    </pc:docChg>
  </pc:docChgLst>
  <pc:docChgLst>
    <pc:chgData name="Sabine Berzina" userId="S::sberzina@irex.org::1466796a-f43a-429c-85bf-4ebf8b660949" providerId="AD" clId="Web-{D66C8F69-42EF-9930-7347-430A2775480D}"/>
    <pc:docChg chg="modSld">
      <pc:chgData name="Sabine Berzina" userId="S::sberzina@irex.org::1466796a-f43a-429c-85bf-4ebf8b660949" providerId="AD" clId="Web-{D66C8F69-42EF-9930-7347-430A2775480D}" dt="2023-10-10T06:58:04.774" v="4"/>
      <pc:docMkLst>
        <pc:docMk/>
      </pc:docMkLst>
      <pc:sldChg chg="addSp delSp modSp">
        <pc:chgData name="Sabine Berzina" userId="S::sberzina@irex.org::1466796a-f43a-429c-85bf-4ebf8b660949" providerId="AD" clId="Web-{D66C8F69-42EF-9930-7347-430A2775480D}" dt="2023-10-10T06:58:04.774" v="4"/>
        <pc:sldMkLst>
          <pc:docMk/>
          <pc:sldMk cId="559460118" sldId="281"/>
        </pc:sldMkLst>
        <pc:spChg chg="del">
          <ac:chgData name="Sabine Berzina" userId="S::sberzina@irex.org::1466796a-f43a-429c-85bf-4ebf8b660949" providerId="AD" clId="Web-{D66C8F69-42EF-9930-7347-430A2775480D}" dt="2023-10-10T06:57:38.695" v="0"/>
          <ac:spMkLst>
            <pc:docMk/>
            <pc:sldMk cId="559460118" sldId="281"/>
            <ac:spMk id="2" creationId="{190AF940-6A35-BCF3-BB7D-3BA6D290FAFD}"/>
          </ac:spMkLst>
        </pc:spChg>
        <pc:spChg chg="del">
          <ac:chgData name="Sabine Berzina" userId="S::sberzina@irex.org::1466796a-f43a-429c-85bf-4ebf8b660949" providerId="AD" clId="Web-{D66C8F69-42EF-9930-7347-430A2775480D}" dt="2023-10-10T06:57:42.086" v="1"/>
          <ac:spMkLst>
            <pc:docMk/>
            <pc:sldMk cId="559460118" sldId="281"/>
            <ac:spMk id="3" creationId="{48C9B187-6C3D-77A6-6091-6E54D51FE58C}"/>
          </ac:spMkLst>
        </pc:spChg>
        <pc:spChg chg="del">
          <ac:chgData name="Sabine Berzina" userId="S::sberzina@irex.org::1466796a-f43a-429c-85bf-4ebf8b660949" providerId="AD" clId="Web-{D66C8F69-42EF-9930-7347-430A2775480D}" dt="2023-10-10T06:58:04.774" v="4"/>
          <ac:spMkLst>
            <pc:docMk/>
            <pc:sldMk cId="559460118" sldId="281"/>
            <ac:spMk id="8" creationId="{42A4FC2C-047E-45A5-965D-8E1E3BF09BC6}"/>
          </ac:spMkLst>
        </pc:spChg>
        <pc:spChg chg="add">
          <ac:chgData name="Sabine Berzina" userId="S::sberzina@irex.org::1466796a-f43a-429c-85bf-4ebf8b660949" providerId="AD" clId="Web-{D66C8F69-42EF-9930-7347-430A2775480D}" dt="2023-10-10T06:58:04.774" v="4"/>
          <ac:spMkLst>
            <pc:docMk/>
            <pc:sldMk cId="559460118" sldId="281"/>
            <ac:spMk id="13" creationId="{42A4FC2C-047E-45A5-965D-8E1E3BF09BC6}"/>
          </ac:spMkLst>
        </pc:spChg>
        <pc:picChg chg="del">
          <ac:chgData name="Sabine Berzina" userId="S::sberzina@irex.org::1466796a-f43a-429c-85bf-4ebf8b660949" providerId="AD" clId="Web-{D66C8F69-42EF-9930-7347-430A2775480D}" dt="2023-10-10T06:57:43.289" v="2"/>
          <ac:picMkLst>
            <pc:docMk/>
            <pc:sldMk cId="559460118" sldId="281"/>
            <ac:picMk id="4" creationId="{B45EC1A0-926B-508B-FE82-74ABE6BE2C76}"/>
          </ac:picMkLst>
        </pc:picChg>
        <pc:picChg chg="add mod">
          <ac:chgData name="Sabine Berzina" userId="S::sberzina@irex.org::1466796a-f43a-429c-85bf-4ebf8b660949" providerId="AD" clId="Web-{D66C8F69-42EF-9930-7347-430A2775480D}" dt="2023-10-10T06:58:04.774" v="4"/>
          <ac:picMkLst>
            <pc:docMk/>
            <pc:sldMk cId="559460118" sldId="281"/>
            <ac:picMk id="5" creationId="{39ECEAC5-C3D7-B496-3BC0-2D5FF4FB279C}"/>
          </ac:picMkLst>
        </pc:picChg>
      </pc:sldChg>
    </pc:docChg>
  </pc:docChgLst>
  <pc:docChgLst>
    <pc:chgData name="Sabine Berzina" userId="S::sberzina@irex.org::1466796a-f43a-429c-85bf-4ebf8b660949" providerId="AD" clId="Web-{AD7CAC03-3180-FFF8-E437-3BD476EE9820}"/>
    <pc:docChg chg="addSld delSld modSld sldOrd">
      <pc:chgData name="Sabine Berzina" userId="S::sberzina@irex.org::1466796a-f43a-429c-85bf-4ebf8b660949" providerId="AD" clId="Web-{AD7CAC03-3180-FFF8-E437-3BD476EE9820}" dt="2023-10-16T08:39:11.846" v="3"/>
      <pc:docMkLst>
        <pc:docMk/>
      </pc:docMkLst>
      <pc:sldChg chg="delSp add del ord replId">
        <pc:chgData name="Sabine Berzina" userId="S::sberzina@irex.org::1466796a-f43a-429c-85bf-4ebf8b660949" providerId="AD" clId="Web-{AD7CAC03-3180-FFF8-E437-3BD476EE9820}" dt="2023-10-16T08:39:11.846" v="3"/>
        <pc:sldMkLst>
          <pc:docMk/>
          <pc:sldMk cId="2054533716" sldId="282"/>
        </pc:sldMkLst>
        <pc:spChg chg="del">
          <ac:chgData name="Sabine Berzina" userId="S::sberzina@irex.org::1466796a-f43a-429c-85bf-4ebf8b660949" providerId="AD" clId="Web-{AD7CAC03-3180-FFF8-E437-3BD476EE9820}" dt="2023-10-16T08:38:39.751" v="2"/>
          <ac:spMkLst>
            <pc:docMk/>
            <pc:sldMk cId="2054533716" sldId="282"/>
            <ac:spMk id="3" creationId="{115134BE-446B-4109-93FE-63383FB173D6}"/>
          </ac:spMkLst>
        </pc:spChg>
      </pc:sldChg>
    </pc:docChg>
  </pc:docChgLst>
  <pc:docChgLst>
    <pc:chgData name="Irena Reina" userId="S::ireina@irex.org::513fe397-464f-443e-b6b1-2b6e554dcf9e" providerId="AD" clId="Web-{D18A2D9E-4769-367F-D65E-28A35E410350}"/>
    <pc:docChg chg="modSld">
      <pc:chgData name="Irena Reina" userId="S::ireina@irex.org::513fe397-464f-443e-b6b1-2b6e554dcf9e" providerId="AD" clId="Web-{D18A2D9E-4769-367F-D65E-28A35E410350}" dt="2023-10-13T09:56:35.196" v="1"/>
      <pc:docMkLst>
        <pc:docMk/>
      </pc:docMkLst>
      <pc:sldChg chg="modNotes">
        <pc:chgData name="Irena Reina" userId="S::ireina@irex.org::513fe397-464f-443e-b6b1-2b6e554dcf9e" providerId="AD" clId="Web-{D18A2D9E-4769-367F-D65E-28A35E410350}" dt="2023-10-13T09:56:35.196" v="1"/>
        <pc:sldMkLst>
          <pc:docMk/>
          <pc:sldMk cId="3975866074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B47C8-3E6F-4B15-9B5A-93270C819201}" type="datetimeFigureOut"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F1098-4556-45F4-ABCD-32941AFFC7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В течение следующих двух уроков мы узнаем о глобальной информационной войне России против Украины. На этом первом уроке мы сосредоточимся </a:t>
            </a:r>
            <a:r>
              <a:rPr lang="lv-LV" sz="1800" kern="10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на</a:t>
            </a: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lv-LV" sz="1800" kern="10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пропаганде</a:t>
            </a:r>
            <a:r>
              <a:rPr lang="ru-RU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об</a:t>
            </a: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lv-LV" sz="1800" kern="10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Украин</a:t>
            </a:r>
            <a:r>
              <a:rPr lang="ru-RU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е</a:t>
            </a: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в западных странах, а также рассмотрим более </a:t>
            </a:r>
            <a:r>
              <a:rPr lang="ru-RU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локальные</a:t>
            </a: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примеры – пропаганду, направленную против людей в странах Балтии и Латвии.</a:t>
            </a:r>
            <a:endParaRPr lang="en-GB" sz="1800" kern="10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03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Подобные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лживые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сообщения происходят чаще, чем только в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этом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случае. Тоже самое произошло, когда Россия пыталась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назвать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причину вторжения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в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Украину. Послушаем, что говорит Мария Сагайдак, руководитель отдела стратегических коммуникаций Центра стратегических коммуникаций и информационной безопасности.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kern="100" dirty="0"/>
              <a:t>https://youtu.be/eM8GoUTd6cc</a:t>
            </a:r>
            <a:endParaRPr lang="lv-LV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Мария Сагайдак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Руководитель отдела стратегических коммуникаций Центра стратегических коммуникаций и информационной безопасности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Украина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23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Кремлевская пропаганда часто использует в качестве оружия вероятность того, что пользователи социальных сетей примут онлайн-изображения за чистую монету. Например, видео, снятое мужчиной в замусоренном,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исписанным граффити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поезде, стало вирусным в немецких социальных сетях. Видео, сопровождаемое подписью о том, что мусор оставили украинские беженцы, широко распростран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илось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но позже было опровергнуто независимыми фактчекерами из немецкой некоммерческой организации Correctiv. На самом деле виновниками были футбольные фанаты, а позже выяснилось, что поезд не использовался для перевозки украинских беженцев.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Аналогичные заявления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добирались до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латвийских пользователей социальных сетей, в том числе неправдивые истории о том, как украинцы начинали драки и иным образом вели себя агрессивно и не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культурно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https://correctiv.org/faktencheck/2022/03/23/nein-dieser-zug-wurde-nicht-von-gefluechteten-aus-der-ukraine-verunreinigt/ https://rebaltica.lv/2022/05/nav-pieradijumu-ka-rigas-satiksmes-kontrolierim-butu-uzbrucis-ukrainis/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ru-RU" dirty="0"/>
              <a:t>Другие примеры</a:t>
            </a:r>
            <a:r>
              <a:rPr lang="en-US" dirty="0"/>
              <a:t>: </a:t>
            </a:r>
          </a:p>
          <a:p>
            <a:pPr>
              <a:defRPr/>
            </a:pPr>
            <a:r>
              <a:rPr lang="en-US" dirty="0"/>
              <a:t>https://rebaltica.lv/2022/03/ar-veciem-video-censas-nomelnot-ukrainu-beglus/ </a:t>
            </a:r>
          </a:p>
          <a:p>
            <a:pPr>
              <a:defRPr/>
            </a:pPr>
            <a:r>
              <a:rPr lang="en-US" dirty="0"/>
              <a:t>https://rebaltica.lv/2022/12/vaciesi-vairs-negrib-palidzet-ukrainai-vai-latvijas-mediji-parpublice-krievijas-propagandu/ </a:t>
            </a:r>
          </a:p>
          <a:p>
            <a:pPr>
              <a:defRPr/>
            </a:pPr>
            <a:r>
              <a:rPr lang="en-US" dirty="0"/>
              <a:t>https://rebaltica.lv/2022/03/donbasa-berni-un-nepateicigie-ukrainu-begli-vienadie-vestijumi-rada-aizdomas-par-kampanu/ </a:t>
            </a:r>
          </a:p>
          <a:p>
            <a:pPr>
              <a:defRPr/>
            </a:pPr>
            <a:r>
              <a:rPr lang="en-US" dirty="0"/>
              <a:t>https://rebaltica.lv/2022/03/agresivais-virietis-nav-beglis-no-ukrainas-bet-gan-jaunietis-no-plavniekiem/ </a:t>
            </a:r>
          </a:p>
          <a:p>
            <a:pPr>
              <a:defRPr/>
            </a:pPr>
            <a:r>
              <a:rPr lang="en-US" dirty="0"/>
              <a:t>https://rebaltica.lv/2022/03/ne-ukraini-nav-piekavusi-zivju-fabrikas-darbinieci-vecmilgravi/ </a:t>
            </a:r>
            <a:endParaRPr lang="en-US" dirty="0">
              <a:cs typeface="Calibri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1715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Другая версия, нацеленная на Латвию, заключается в том, что Латвия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не преуспевает 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в экономическом отношении и поддержка Украины является большим бременем для страны. В статьях говорится, что Латвия оказывает большую поддержку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Украине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но беженцы создают большую нагрузку на страну, не стремятся найти работу и не изучают латышский язык. Уровень жизни лат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вийцев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падает, а медицинское обслуживани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е ухудшается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Стоит вспомнить то, что мы обсуждали об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обстановке 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и восприимчивости аудитории, чтобы пропаганда выглядела разумной и заслуживающей внимания – поскольку в стране наблюдается высокая инфляция,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то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лег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ко сопоставить себя с этой информацией и поверить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тогда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цель пропаганды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достигнута, найден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козел отпущения.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endParaRPr lang="lv-LV" dirty="0">
              <a:solidFill>
                <a:srgbClr val="333333"/>
              </a:solidFill>
              <a:cs typeface="Calibri"/>
            </a:endParaRPr>
          </a:p>
          <a:p>
            <a:r>
              <a:rPr lang="lv-LV" dirty="0">
                <a:solidFill>
                  <a:srgbClr val="333333"/>
                </a:solidFill>
              </a:rPr>
              <a:t>https://web.archive.org/web/20230511163716/www.rubaltic.ru/article/ekonomika-i-biznes/20230407-zatyanut-poyasa-latviya-sponsiruet-vsu-v-usloviyakh-gigantskogo-defitsita-byudzheta/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lv-LV" dirty="0">
                <a:solidFill>
                  <a:srgbClr val="333333"/>
                </a:solidFill>
              </a:rPr>
              <a:t>https://web.archive.org/web/20230424165752/baltnews.com/V_Latvii/20230424/1025943469/Meditsina-prikazala-dolgo-zhit-appetity-NATO-pokhoronili-sferu-zdravookhraneniya-Latvii.html </a:t>
            </a:r>
            <a:endParaRPr lang="en-US" dirty="0">
              <a:cs typeface="Calibri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416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За последнее десятилетие Кремль много работал над дискредитацией имиджа Украины среди ее западных партнеров. Например, войну на Донбассе многие эксперты назвали украинским «кризисом», отвлекая внимание от реальной проблемы — оккупации Россией этих территорий. Украину также изображали как несостоявшееся государство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–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обедневшую и коррумпированную марионетку своих западных союзников. Тот факт, что страна находится в состоянии войны уже восемь лет, часто преуменьшается или даже игнорируется, поскольку война преподносится как внутр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игосударственная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проблема, а не как проблема, созданная Кремлем из-за границы. Украинцев также изображают экстремистами или коррумпированными людьми, чтобы подчеркнуть, что они не достойны поддержки.</a:t>
            </a:r>
            <a:endParaRPr lang="ru-RU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dirty="0"/>
              <a:t>https://www.france24.com/en/tv-shows/truth-or-fake/20220322-photos-of-nazi-symbols-in-ukraine-are-shared-out-of-context%20%E2%80%8B%20 </a:t>
            </a:r>
          </a:p>
          <a:p>
            <a:r>
              <a:rPr lang="en-US" dirty="0"/>
              <a:t>https://www.tvnet.lv/7664477/faktomats-vai-krievijas-apgalvojumiem-par-nacismu-ukraina-ir-pamats</a:t>
            </a:r>
            <a:endParaRPr lang="en-US" dirty="0">
              <a:cs typeface="Calibri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3045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Следующая большая группа сообщений касается России – с одной стороны, она изображена как могущественная и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устрашающая страна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а с другой – как реальная жертва.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В течение многих лет кремлевская пропаганда использовала свой ядерный потенциал в качестве тактики разжигания страха, чтобы продвинуть идею о том, что западные страны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своей поддержк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ой 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Украины провоцируют эскалацию Третьей мировой войны. Государственные пропагандистские телешоу в России регулярно обсуждают надвигающ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уюся возможность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Третьей мировой войны и оружие, которым обладает Россия.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https://www.reuters.com/article/ukraine-crisis-russia-kiselyov-idUSL6N0MD0P920140316</a:t>
            </a:r>
            <a:endParaRPr lang="en-US" dirty="0">
              <a:cs typeface="Calibri"/>
            </a:endParaRPr>
          </a:p>
          <a:p>
            <a:r>
              <a:rPr lang="en-US" dirty="0"/>
              <a:t>https://archive.ph/MYFRg </a:t>
            </a:r>
          </a:p>
          <a:p>
            <a:r>
              <a:rPr lang="en-US" dirty="0"/>
              <a:t>https://web.archive.org/web/20230817161702/www.baltnews.com/nato-v-pribaltike/20230108/1025809277/Pribaltika--odnorazovyy-material-kotoryy-nuzhen-Zapadu-chtoby-obeskrovit-Rossiyu.html </a:t>
            </a:r>
            <a:endParaRPr lang="en-US" dirty="0">
              <a:cs typeface="Calibri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8551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Подчеркивая преследование русских за границей, Кремль пытается переключить внимание с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преступлений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в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Украине, меняя моральную парадигму на ту, в которой Запад и косвенно Украина являются агрессорами. Кремлевские пропагандисты представляют западные правительства, школы, банки и медицинские учреждения как субъект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дискриминирующи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русских.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У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тверждения, что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Клиника Мюнхенского университета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(LMU) больше не хочет лечить российских граждан, что Deutsche Bank и Postbank ввели санкции против всех своих российских клиентов или даже что русских детей выгнали из немецких школ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, были </a:t>
            </a:r>
            <a:r>
              <a:rPr lang="ru-RU" sz="1800" kern="100" dirty="0">
                <a:latin typeface="Calibri"/>
                <a:ea typeface="Yu Mincho"/>
                <a:cs typeface="Calibri"/>
              </a:rPr>
              <a:t>опровергнуты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. Эти фейки нацелены именно на Германию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,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из-за большого количества (около 2,5-3 миллионов) русских иммигрантов,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которые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проживаю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т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в стране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 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многие из которых плохо владеют немецким языком.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https://correctiv.org/faktencheck/2022/03/07/doch-das-klinikum-muenchen-behandelt-russische-patienten/ </a:t>
            </a:r>
            <a:endParaRPr lang="en-US" dirty="0">
              <a:cs typeface="Calibri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656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a typeface="Yu Mincho"/>
              </a:rPr>
              <a:t>Мы также хотим дать вам несколько практических советов, а не просто информацию о том</a:t>
            </a:r>
            <a:r>
              <a:rPr lang="lv-LV" sz="1800" kern="100" dirty="0">
                <a:effectLst/>
                <a:ea typeface="Yu Mincho"/>
              </a:rPr>
              <a:t>, </a:t>
            </a:r>
            <a:r>
              <a:rPr lang="lv-LV" sz="1800" kern="100" dirty="0">
                <a:ea typeface="Yu Mincho"/>
              </a:rPr>
              <a:t>что </a:t>
            </a:r>
            <a:r>
              <a:rPr lang="ru-RU" sz="1800" kern="100" dirty="0">
                <a:ea typeface="Yu Mincho"/>
              </a:rPr>
              <a:t>вокруг много неправды</a:t>
            </a:r>
            <a:r>
              <a:rPr lang="lv-LV" sz="1800" kern="100" dirty="0">
                <a:ea typeface="Yu Mincho"/>
              </a:rPr>
              <a:t>. Вот несколько вопросов</a:t>
            </a:r>
            <a:r>
              <a:rPr lang="lv-LV" sz="1800" kern="100" dirty="0">
                <a:effectLst/>
                <a:ea typeface="Yu Mincho"/>
              </a:rPr>
              <a:t>, </a:t>
            </a:r>
            <a:r>
              <a:rPr lang="lv-LV" sz="1800" kern="100" dirty="0">
                <a:ea typeface="Yu Mincho"/>
              </a:rPr>
              <a:t>которые следует задать себе</a:t>
            </a:r>
            <a:r>
              <a:rPr lang="lv-LV" sz="1800" kern="100" dirty="0">
                <a:effectLst/>
                <a:ea typeface="Yu Mincho"/>
              </a:rPr>
              <a:t>, </a:t>
            </a:r>
            <a:r>
              <a:rPr lang="lv-LV" sz="1800" kern="100" dirty="0">
                <a:ea typeface="Yu Mincho"/>
              </a:rPr>
              <a:t>чтобы проверить информацию.</a:t>
            </a:r>
            <a:endParaRPr lang="ru-RU" sz="1800" kern="100" dirty="0">
              <a:ea typeface="Yu Minch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a typeface="Yu Minch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b="1" kern="100" dirty="0">
                <a:ea typeface="Yu Mincho"/>
              </a:rPr>
              <a:t>Кто </a:t>
            </a:r>
            <a:r>
              <a:rPr lang="ru-RU" sz="1800" b="1" kern="100" dirty="0">
                <a:ea typeface="Yu Mincho"/>
              </a:rPr>
              <a:t>высказал</a:t>
            </a:r>
            <a:r>
              <a:rPr lang="lv-LV" sz="1800" b="1" kern="100" dirty="0">
                <a:ea typeface="Yu Mincho"/>
              </a:rPr>
              <a:t> </a:t>
            </a:r>
            <a:r>
              <a:rPr lang="ru-RU" sz="1800" b="1" kern="100" dirty="0">
                <a:ea typeface="Yu Mincho"/>
              </a:rPr>
              <a:t>утверждение</a:t>
            </a:r>
            <a:r>
              <a:rPr lang="lv-LV" sz="1800" b="1" kern="100" dirty="0">
                <a:ea typeface="Yu Mincho"/>
              </a:rPr>
              <a:t>? Есть ли у них </a:t>
            </a:r>
            <a:r>
              <a:rPr lang="ru-RU" sz="1800" b="1" kern="100" dirty="0">
                <a:ea typeface="Yu Mincho"/>
              </a:rPr>
              <a:t>опыт</a:t>
            </a:r>
            <a:r>
              <a:rPr lang="lv-LV" sz="1800" b="1" kern="100" dirty="0">
                <a:ea typeface="Yu Mincho"/>
              </a:rPr>
              <a:t> </a:t>
            </a:r>
            <a:r>
              <a:rPr lang="lv-LV" sz="1800" b="1" kern="100" dirty="0">
                <a:effectLst/>
                <a:ea typeface="Yu Mincho"/>
              </a:rPr>
              <a:t>и</a:t>
            </a:r>
            <a:r>
              <a:rPr lang="lv-LV" sz="1800" b="1" kern="100" dirty="0">
                <a:ea typeface="Yu Mincho"/>
              </a:rPr>
              <a:t> информация</a:t>
            </a:r>
            <a:r>
              <a:rPr lang="lv-LV" sz="1800" b="1" kern="100" dirty="0">
                <a:effectLst/>
                <a:ea typeface="Yu Mincho"/>
              </a:rPr>
              <a:t>, </a:t>
            </a:r>
            <a:r>
              <a:rPr lang="lv-LV" sz="1800" b="1" kern="100" dirty="0">
                <a:ea typeface="Yu Mincho"/>
              </a:rPr>
              <a:t>чтобы знать это?</a:t>
            </a:r>
            <a:endParaRPr lang="en-GB" sz="1800" kern="100" dirty="0">
              <a:ea typeface="Yu Minch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a typeface="Yu Mincho"/>
              </a:rPr>
              <a:t>Погуглите автора </a:t>
            </a:r>
            <a:r>
              <a:rPr lang="ru-RU" sz="1800" kern="100" dirty="0">
                <a:ea typeface="Yu Mincho"/>
              </a:rPr>
              <a:t>утверждения</a:t>
            </a:r>
            <a:r>
              <a:rPr lang="lv-LV" sz="1800" kern="100" dirty="0">
                <a:effectLst/>
                <a:ea typeface="Yu Mincho"/>
              </a:rPr>
              <a:t>, </a:t>
            </a:r>
            <a:r>
              <a:rPr lang="lv-LV" sz="1800" kern="100" dirty="0">
                <a:ea typeface="Yu Mincho"/>
              </a:rPr>
              <a:t>организацию </a:t>
            </a:r>
            <a:r>
              <a:rPr lang="lv-LV" sz="1800" kern="100" dirty="0">
                <a:effectLst/>
                <a:ea typeface="Yu Mincho"/>
              </a:rPr>
              <a:t>и </a:t>
            </a:r>
            <a:r>
              <a:rPr lang="lv-LV" sz="1800" kern="100" dirty="0">
                <a:ea typeface="Yu Mincho"/>
              </a:rPr>
              <a:t>СМИ</a:t>
            </a:r>
            <a:r>
              <a:rPr lang="lv-LV" sz="1800" kern="100" dirty="0">
                <a:effectLst/>
                <a:ea typeface="Yu Mincho"/>
              </a:rPr>
              <a:t>.</a:t>
            </a:r>
            <a:r>
              <a:rPr lang="lv-LV" sz="1800" kern="100" dirty="0">
                <a:ea typeface="Yu Mincho"/>
              </a:rPr>
              <a:t> Кто они? </a:t>
            </a:r>
            <a:r>
              <a:rPr lang="lv-LV" sz="1800" kern="100" dirty="0">
                <a:effectLst/>
                <a:ea typeface="Yu Mincho"/>
              </a:rPr>
              <a:t>У</a:t>
            </a:r>
            <a:r>
              <a:rPr lang="lv-LV" sz="1800" kern="100" dirty="0">
                <a:ea typeface="Yu Mincho"/>
              </a:rPr>
              <a:t> них хорошая репутация? Проведите небольшое расследование их биографии!</a:t>
            </a:r>
            <a:endParaRPr lang="ru-RU" sz="1800" kern="100" dirty="0">
              <a:ea typeface="Yu Minch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a typeface="Yu Minch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b="1" kern="100" dirty="0">
                <a:ea typeface="Yu Mincho"/>
              </a:rPr>
              <a:t>Какие доказательства и источники они предоставили в подтверждение своего утверждения? Действительно ли источник говорит то</a:t>
            </a:r>
            <a:r>
              <a:rPr lang="lv-LV" sz="1800" b="1" kern="100" dirty="0">
                <a:effectLst/>
                <a:ea typeface="Yu Mincho"/>
              </a:rPr>
              <a:t>, что </a:t>
            </a:r>
            <a:r>
              <a:rPr lang="lv-LV" sz="1800" b="1" kern="100" dirty="0">
                <a:ea typeface="Yu Mincho"/>
              </a:rPr>
              <a:t>он</a:t>
            </a:r>
            <a:r>
              <a:rPr lang="ru-RU" sz="1800" b="1" kern="100" dirty="0">
                <a:effectLst/>
                <a:ea typeface="Yu Mincho"/>
              </a:rPr>
              <a:t>и</a:t>
            </a:r>
            <a:r>
              <a:rPr lang="lv-LV" sz="1800" b="1" kern="100" dirty="0">
                <a:effectLst/>
                <a:ea typeface="Yu Mincho"/>
              </a:rPr>
              <a:t> </a:t>
            </a:r>
            <a:r>
              <a:rPr lang="lv-LV" sz="1800" b="1" kern="100" dirty="0">
                <a:ea typeface="Yu Mincho"/>
              </a:rPr>
              <a:t>утвержда</a:t>
            </a:r>
            <a:r>
              <a:rPr lang="ru-RU" sz="1800" b="1" kern="100" dirty="0">
                <a:ea typeface="Yu Mincho"/>
              </a:rPr>
              <a:t>ю</a:t>
            </a:r>
            <a:r>
              <a:rPr lang="lv-LV" sz="1800" b="1" kern="100" dirty="0">
                <a:ea typeface="Yu Mincho"/>
              </a:rPr>
              <a:t>т?</a:t>
            </a:r>
            <a:endParaRPr lang="en-GB" sz="1800" kern="100" dirty="0">
              <a:ea typeface="Yu Minch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a typeface="Yu Mincho"/>
              </a:rPr>
              <a:t>Внимание - е</a:t>
            </a:r>
            <a:r>
              <a:rPr lang="lv-LV" sz="1800" kern="100" dirty="0">
                <a:ea typeface="Yu Mincho"/>
              </a:rPr>
              <a:t>сли нет источника </a:t>
            </a:r>
            <a:r>
              <a:rPr lang="ru-RU" sz="1800" kern="100" dirty="0">
                <a:ea typeface="Yu Mincho"/>
              </a:rPr>
              <a:t>утверждения</a:t>
            </a:r>
            <a:r>
              <a:rPr lang="lv-LV" sz="1800" kern="100" dirty="0">
                <a:effectLst/>
                <a:ea typeface="Yu Mincho"/>
              </a:rPr>
              <a:t>, </a:t>
            </a:r>
            <a:r>
              <a:rPr lang="lv-LV" sz="1800" kern="100" dirty="0">
                <a:ea typeface="Yu Mincho"/>
              </a:rPr>
              <a:t>это </a:t>
            </a:r>
            <a:r>
              <a:rPr lang="ru-RU" sz="1800" kern="100" dirty="0">
                <a:ea typeface="Yu Mincho"/>
              </a:rPr>
              <a:t>уже подозрительно</a:t>
            </a:r>
            <a:r>
              <a:rPr lang="lv-LV" sz="1800" kern="100" dirty="0">
                <a:ea typeface="Yu Mincho"/>
              </a:rPr>
              <a:t>! Если указан источник</a:t>
            </a:r>
            <a:r>
              <a:rPr lang="lv-LV" sz="1800" kern="100" dirty="0">
                <a:effectLst/>
                <a:ea typeface="Yu Mincho"/>
              </a:rPr>
              <a:t>,</a:t>
            </a:r>
            <a:r>
              <a:rPr lang="lv-LV" sz="1800" kern="100" dirty="0">
                <a:ea typeface="Yu Mincho"/>
              </a:rPr>
              <a:t> проверьте </a:t>
            </a:r>
            <a:r>
              <a:rPr lang="lv-LV" sz="1800" kern="100" dirty="0">
                <a:effectLst/>
                <a:ea typeface="Yu Mincho"/>
              </a:rPr>
              <a:t>и</a:t>
            </a:r>
            <a:r>
              <a:rPr lang="lv-LV" sz="1800" kern="100" dirty="0">
                <a:ea typeface="Yu Mincho"/>
              </a:rPr>
              <a:t> его</a:t>
            </a:r>
            <a:r>
              <a:rPr lang="lv-LV" sz="1800" kern="100" dirty="0">
                <a:effectLst/>
                <a:ea typeface="Yu Mincho"/>
              </a:rPr>
              <a:t>.</a:t>
            </a:r>
            <a:endParaRPr lang="ru-RU" sz="1800" kern="100" dirty="0">
              <a:effectLst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b="1" kern="100" dirty="0">
                <a:latin typeface="Calibri" panose="020F0502020204030204" pitchFamily="34" charset="0"/>
                <a:ea typeface="Yu Mincho" panose="02020400000000000000" pitchFamily="18" charset="-128"/>
                <a:cs typeface="Calibri"/>
              </a:rPr>
              <a:t>Что говорят другие источники?</a:t>
            </a:r>
            <a:endParaRPr lang="en-GB" sz="1800" kern="100" dirty="0">
              <a:latin typeface="Calibri" panose="020F0502020204030204" pitchFamily="34" charset="0"/>
              <a:ea typeface="Yu Mincho" panose="02020400000000000000" pitchFamily="18" charset="-128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Поищите в</a:t>
            </a:r>
            <a:r>
              <a:rPr lang="lv-LV" sz="1800" kern="100" dirty="0">
                <a:latin typeface="Calibri"/>
                <a:ea typeface="Yu Mincho"/>
                <a:cs typeface="Calibri"/>
              </a:rPr>
              <a:t> Google</a:t>
            </a:r>
            <a:r>
              <a:rPr lang="ru-RU" sz="1800" kern="100" dirty="0">
                <a:latin typeface="Calibri"/>
                <a:ea typeface="Yu Mincho"/>
                <a:cs typeface="Calibri"/>
              </a:rPr>
              <a:t> ключевые слова</a:t>
            </a:r>
            <a:r>
              <a:rPr lang="lv-LV" sz="1800" kern="100" dirty="0">
                <a:latin typeface="Calibri"/>
                <a:ea typeface="Yu Mincho"/>
                <a:cs typeface="Calibri"/>
              </a:rPr>
              <a:t>, связанные с </a:t>
            </a:r>
            <a:r>
              <a:rPr lang="ru-RU" sz="1800" kern="100" dirty="0">
                <a:latin typeface="Calibri"/>
                <a:ea typeface="Yu Mincho"/>
                <a:cs typeface="Calibri"/>
              </a:rPr>
              <a:t>утверждением</a:t>
            </a:r>
            <a:r>
              <a:rPr lang="lv-LV" sz="1800" kern="100" dirty="0">
                <a:latin typeface="Calibri"/>
                <a:ea typeface="Yu Mincho"/>
                <a:cs typeface="Calibri"/>
              </a:rPr>
              <a:t>. Есть ли надежные источники информации, говорящие тоже самое?</a:t>
            </a:r>
            <a:endParaRPr lang="ru-RU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latin typeface="Calibri" panose="020F0502020204030204" pitchFamily="34" charset="0"/>
              <a:ea typeface="Yu Mincho" panose="02020400000000000000" pitchFamily="18" charset="-128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latin typeface="Calibri" panose="020F0502020204030204" pitchFamily="34" charset="0"/>
                <a:ea typeface="Yu Mincho" panose="02020400000000000000" pitchFamily="18" charset="-128"/>
                <a:cs typeface="Calibri"/>
              </a:rPr>
              <a:t>Знаете ли вы о других приемах проверки информации, которыми хотели бы поделиться с </a:t>
            </a:r>
            <a:r>
              <a:rPr lang="ru-RU" sz="1800" kern="100" dirty="0">
                <a:latin typeface="Calibri" panose="020F0502020204030204" pitchFamily="34" charset="0"/>
                <a:ea typeface="Yu Mincho" panose="02020400000000000000" pitchFamily="18" charset="-128"/>
                <a:cs typeface="Calibri"/>
              </a:rPr>
              <a:t>остальными</a:t>
            </a:r>
            <a:r>
              <a:rPr lang="lv-LV" sz="1800" kern="100" dirty="0">
                <a:latin typeface="Calibri" panose="020F0502020204030204" pitchFamily="34" charset="0"/>
                <a:ea typeface="Yu Mincho" panose="02020400000000000000" pitchFamily="18" charset="-128"/>
                <a:cs typeface="Calibri"/>
              </a:rPr>
              <a:t>?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20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Покажите участникам видео и во время его воспроизведения объясните, что это видео использовалось в социальных сетях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для утверждения, будто на нем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показыва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ю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т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актеров кризисных ситуаций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снимающих военные кадры в Украине. 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Спросите, какую из ранее обсуждавшихся тактик проверки фактов они бы использовали для проверки этого видео. Предложите им подумать о ключевых словах для поиска. Рекомендуемые действия можно найти на следующих двух слайдах.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endParaRPr lang="lv-LV" dirty="0"/>
          </a:p>
          <a:p>
            <a:r>
              <a:rPr lang="en-US" dirty="0"/>
              <a:t>https://youtu.be/X-gwn1698S4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https://www.factcheck.org/2022/03/video-shows-climate-protest-in-austria-not-crisis-actors-in-ukraine/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21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Сообщите участникам, что они могут попытаться найти слова, которые </a:t>
            </a:r>
            <a:r>
              <a:rPr lang="lv-LV" sz="1800" kern="10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видны</a:t>
            </a: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ru-RU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на</a:t>
            </a: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видео, хотя</a:t>
            </a:r>
            <a:r>
              <a:rPr lang="ru-RU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зачастую</a:t>
            </a: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им придется попытаться сгенерировать ключевые слова, характеризующие видео, изображение или текст, которые они проверяют.</a:t>
            </a:r>
            <a:endParaRPr lang="en-GB" sz="1800" kern="10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10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Найдя видео с таким же названием, важно проверить, совпадают ли видео. После этого вы можете перевести название видео и посмотреть источник, выложивший его – это репортаж австрийского канала о климатическом протесте, а не об Украине.</a:t>
            </a:r>
            <a:endParaRPr lang="en-GB" sz="1800" kern="10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solidFill>
                  <a:srgbClr val="0563C1"/>
                </a:solidFill>
                <a:cs typeface="Calibri"/>
              </a:rPr>
              <a:t>На первом уроке мы поговорим о разных видах манипулятивной информации и узнаем, что такое пропаганда. Затем мы рассмотрим методы пропаганды, которые используются чаще всего. Мы также рассмотрим конкретные пропагандистские сообщения, распространяемые Россией о войне в Украине, и изучим некоторые простые методы проверки информации.</a:t>
            </a:r>
            <a:endParaRPr lang="en-US">
              <a:solidFill>
                <a:srgbClr val="0563C1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92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В заключении предложите участникам углубить свои навыки проверки информации, пройдя курс, в котором описаны необходимые для этого  инструменты и методы. </a:t>
            </a:r>
            <a:r>
              <a:rPr lang="en-US" i="0" dirty="0"/>
              <a:t>https://ej.uz/factcheckingRU</a:t>
            </a:r>
            <a:endParaRPr lang="lv-LV" i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65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C335-EB9B-49B1-83E3-B68A7ABBFE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9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d9d0762af_0_348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i="1" dirty="0"/>
              <a:t>Если вы хотите включить дополнительную информацию о методах пропаганды, о которых говорилось в начале урока, вы можете использовать этот пример, обнаруженный Украинским центром по борьбе с дезинформацией.</a:t>
            </a:r>
          </a:p>
          <a:p>
            <a:endParaRPr lang="ru-RU" i="0" dirty="0"/>
          </a:p>
          <a:p>
            <a:r>
              <a:rPr lang="ru-RU" i="0" dirty="0"/>
              <a:t>Телеграм-канал «Записки ветеранов» с более чем 25 тысячами подписчиков на момент его последней активности делился инструкциями о том, как создавать фейки и распространять ложную информацию в Украине. Вы можете видеть, что советы по распространению фейков во многом соответствуют тому, что исследователи считают обычными методами пропаганды.</a:t>
            </a:r>
            <a:endParaRPr lang="en-US" i="0" dirty="0">
              <a:cs typeface="Calibri"/>
            </a:endParaRPr>
          </a:p>
        </p:txBody>
      </p:sp>
      <p:sp>
        <p:nvSpPr>
          <p:cNvPr id="208" name="Google Shape;208;g11d9d0762af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i="1" dirty="0">
                <a:cs typeface="Calibri"/>
              </a:rPr>
              <a:t>Если вы хотите включить больше примеров из СМИ, связанных с ослаблением общественной поддержки Украины, вы также можете обсудить их. Это некоторые заголовки фактчекеров, которые исследовали ложные утверждения. В их число входит разрешение Украины продавать органы, распятие мальчика, а также медицинские эксперименты над людьми, в том числе над детьми, которых отняли у родителей. Эти истории были популярны в социальных сетях среди пользователей в Латвии. Когда журналисты проверяют эти истории, они оказываются ложными.</a:t>
            </a:r>
          </a:p>
          <a:p>
            <a:endParaRPr lang="ru-RU" i="1" dirty="0">
              <a:cs typeface="Calibri"/>
            </a:endParaRPr>
          </a:p>
          <a:p>
            <a:r>
              <a:rPr lang="en-US" dirty="0"/>
              <a:t>https://rebaltica.lv/2023/06/ukraina-nav-atlauts-pardot-organus/ </a:t>
            </a:r>
            <a:endParaRPr lang="en-US" dirty="0">
              <a:cs typeface="Calibri"/>
            </a:endParaRPr>
          </a:p>
          <a:p>
            <a:r>
              <a:rPr lang="en-US" dirty="0"/>
              <a:t>https://rebaltica.lv/2022/06/stasts-par-ukraina-krusta-sisto-puisenu-bez-pieradijumiem/ </a:t>
            </a:r>
          </a:p>
          <a:p>
            <a:r>
              <a:rPr lang="en-US" dirty="0"/>
              <a:t>https://www.delfi.lv/atmaskots/koncentracijas-nometnes-medicinas-eksperimenti-un-atnemti-berni-ka-krievijas-propaganda-melo-par-ukrainu-begliem.d?id=54888120 </a:t>
            </a:r>
            <a:endParaRPr lang="en-US" dirty="0">
              <a:cs typeface="Calibri"/>
            </a:endParaRPr>
          </a:p>
          <a:p>
            <a:r>
              <a:rPr lang="en-US" dirty="0"/>
              <a:t>https://www.bbc.com/news/world-europe-66113460</a:t>
            </a:r>
            <a:endParaRPr lang="en-US" dirty="0">
              <a:cs typeface="Calibri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4950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Еще один посыл, который предполагает, что Украина на самом деле не должна получать поддержку, заключается в том, что большая часть военных кадров, которые мы видим, являются фальшивыми.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В апреле Украина обвинила выведенные российские войска в убийстве более 450 мирных жителей в небольшом го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р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оде Буча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под Киевом. Кремль опроверг это, назвав это «гнусной провокацией» и заявив, что доказательства были инсценированы украинским правительством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при помощи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актер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ов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Пророссийские пользователи социальных сетей распространили эту версию, ссылаясь на видео, на котором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кажется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что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один из трупов поднимает руку. Само Министерство обороны России 3 апреля разместило видео на своем официальном Telegram-канале, заявив, что видно, как один из трупов двигает рукой, а другой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встает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в зеркале заднего вида. Несколько пользователей в соцсетях отметили, что изображенный труп не двигался (это была всего лишь капля дождя на лобовом стекле автомобиля, в котором было снято видео), а журналисты AFP подтвердили, что тело на видео и есть то же самое, что они сфотографировали во время посещения Бучи 2 апреля.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Подобные истории также стали популярными в социальных сетях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в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Латвии. Одним из примеров является съемка рекламы,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которую за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сня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л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прохожи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й, а после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р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азме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стил видео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в TikTok, с утверждением, что там снима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лись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фейковые кадры о войне в Украине. В качестве предполагаемого доказательства использовался украинский флаг, висящий на соседнем доме. Режиссер съемки рассказал, что они просто снимали рекламный ролик, который не имеет никакого отношения к Украине.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cs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https://factcheck.afp.com/doc.afp.com.327R8KF</a:t>
            </a:r>
            <a:endParaRPr lang="en-US" dirty="0"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https://rebaltica.lv/2022/03/ukrainas-kars-piesaista-melu-izplatitajus-un-krapniekus-tiktok/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169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b41ce093d_0_22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ru-RU" sz="1800" b="0">
                <a:effectLst/>
                <a:latin typeface="Calibri"/>
                <a:ea typeface="Calibri"/>
                <a:cs typeface="Calibri"/>
              </a:rPr>
              <a:t>Для начала я хотел(а) бы спросить вас: какое определение вы бы дали дезинформации? А что такое пропаганда? Как вы думаете, есть ли разница между этими терминами? А как насчет ошибочной информации?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ru-RU" sz="1800" b="0">
              <a:effectLst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ru-RU" sz="1800" b="0" i="1">
                <a:effectLst/>
                <a:latin typeface="Calibri"/>
                <a:ea typeface="Calibri"/>
                <a:cs typeface="Calibri"/>
              </a:rPr>
              <a:t>[Позвольте ответить нескольким ученикам, 2 мин.]</a:t>
            </a:r>
            <a:endParaRPr lang="en-US" sz="1800" b="1" i="1"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115" name="Google Shape;115;g11b41ce09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863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b41ce093d_0_22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Теперь мы рассмотрим определения этих терминов.</a:t>
            </a:r>
            <a:endParaRPr lang="lv-LV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Дезинформация — это ложная информация, которая преднамеренно создается или распространяется с явной целью причинить вред.  Авторы дезинформации обычно имеют политические, финансовые, психологические или социальные интересы.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Ошибочная информация</a:t>
            </a: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или мисинформация</a:t>
            </a: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это информация, которая является ложной, но не направлена на причинение вреда. Например, люди, которые не знают, что какая-то информация не соответствует действительности, пытаясь быть полезными, могут распространять ее в социальных сетях. 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Пропаганда – это распространение правдивой или ложной информации, с целью убеждения аудитории, но она часто имеет политический подтекст и обычно связана с информацией, которую создают правительства. В случае с информационной войной Кремля в Украине пропаганда часто совпадает с дезинформацией.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Отметим, что эти определения и термины вызывают бурные споры даже среди экспертов.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Спросите учащихся, что общего между дезинформацией и пропагандой (ответ: намерение убедить или ввести в заблуждение). Мисинформацию распространяют люди, которые верят, что это правда).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rgbClr val="1E1E1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15" name="Google Shape;115;g11b41ce09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8570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b41ce093d_0_22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None/>
              <a:tabLst/>
              <a:defRPr/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Теперь мы послушаем Алену Романюк, украинского фактчекера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/</a:t>
            </a: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по проверке фактов, основателя НотаЕнота. После этого я задам вам несколько вопросов о том, что она говорит.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buClr>
                <a:schemeClr val="dk1"/>
              </a:buClr>
              <a:buSzPts val="1100"/>
            </a:pPr>
            <a:endParaRPr lang="lv-LV" dirty="0">
              <a:solidFill>
                <a:srgbClr val="1E1E1E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900"/>
              </a:spcBef>
            </a:pPr>
            <a:r>
              <a:rPr lang="lv-LV" dirty="0">
                <a:solidFill>
                  <a:srgbClr val="1E1E1E"/>
                </a:solidFill>
              </a:rPr>
              <a:t>https://youtu.be/efSOVTeBdF0</a:t>
            </a:r>
            <a:endParaRPr lang="lv-LV" dirty="0"/>
          </a:p>
        </p:txBody>
      </p:sp>
      <p:sp>
        <p:nvSpPr>
          <p:cNvPr id="115" name="Google Shape;115;g11b41ce09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088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b41ce093d_0_22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1E1E1E"/>
                </a:solidFill>
                <a:latin typeface="Montserrat"/>
                <a:ea typeface="Montserrat"/>
                <a:cs typeface="Montserrat"/>
              </a:rPr>
              <a:t>Какие виды ложной информации, упомянутые ранее (ошибочная информация, пропаганда, дезинформация), упомянул эксперт?</a:t>
            </a: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v-LV" sz="1100">
              <a:solidFill>
                <a:srgbClr val="1E1E1E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i="1">
                <a:solidFill>
                  <a:srgbClr val="1E1E1E"/>
                </a:solidFill>
                <a:latin typeface="Montserrat"/>
                <a:ea typeface="Montserrat"/>
                <a:cs typeface="Montserrat"/>
              </a:rPr>
              <a:t>Ответ: Пропаганда биолабораторий в Украине для оправдания войны, </a:t>
            </a:r>
            <a:r>
              <a:rPr lang="ru-RU" sz="1100" i="1" err="1">
                <a:solidFill>
                  <a:srgbClr val="1E1E1E"/>
                </a:solidFill>
                <a:latin typeface="Montserrat"/>
                <a:ea typeface="Montserrat"/>
                <a:cs typeface="Montserrat"/>
              </a:rPr>
              <a:t>мисинформация</a:t>
            </a:r>
            <a:r>
              <a:rPr lang="ru-RU" sz="1100" i="1">
                <a:solidFill>
                  <a:srgbClr val="1E1E1E"/>
                </a:solidFill>
                <a:latin typeface="Montserrat"/>
                <a:ea typeface="Montserrat"/>
                <a:cs typeface="Montserrat"/>
              </a:rPr>
              <a:t> о вирусе, которую люди распространяли в </a:t>
            </a:r>
            <a:r>
              <a:rPr lang="ru-RU" sz="1100" i="1" err="1">
                <a:solidFill>
                  <a:srgbClr val="1E1E1E"/>
                </a:solidFill>
                <a:latin typeface="Montserrat"/>
                <a:ea typeface="Montserrat"/>
                <a:cs typeface="Montserrat"/>
              </a:rPr>
              <a:t>WhatsApp</a:t>
            </a:r>
            <a:r>
              <a:rPr lang="ru-RU" sz="1100" i="1">
                <a:solidFill>
                  <a:srgbClr val="1E1E1E"/>
                </a:solidFill>
                <a:latin typeface="Montserrat"/>
                <a:ea typeface="Montserrat"/>
                <a:cs typeface="Montserrat"/>
              </a:rPr>
              <a:t>.</a:t>
            </a:r>
            <a:endParaRPr lang="en-US" sz="1100" i="1">
              <a:solidFill>
                <a:srgbClr val="1E1E1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15" name="Google Shape;115;g11b41ce09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588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b41ce093d_0_22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Раздайте участникам распечатку этого слайда!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Поскольку сегодня мы в основном сосредоточены на пропаганде, мы обсудим ее более подробно, прежде чем перейти к конкретным примерам.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Пропаганда – это предвзятая информация, предназначенная для формирования общественного мнения и поведения.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Сила пропаганды зависит от: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r>
              <a:rPr lang="ru-RU" sz="1800" kern="100" dirty="0">
                <a:latin typeface="Calibri"/>
                <a:ea typeface="Yu Mincho"/>
                <a:cs typeface="Calibri"/>
              </a:rPr>
              <a:t>○ </a:t>
            </a:r>
            <a:r>
              <a:rPr lang="ru-RU" sz="1800" kern="0" dirty="0">
                <a:latin typeface="Montserrat"/>
                <a:ea typeface="Yu Mincho"/>
                <a:cs typeface="Calibri"/>
              </a:rPr>
              <a:t>сообщения</a:t>
            </a:r>
            <a:r>
              <a:rPr lang="lv-LV" sz="1800" kern="0" dirty="0">
                <a:latin typeface="Montserrat"/>
                <a:ea typeface="Yu Mincho"/>
                <a:cs typeface="Calibri"/>
              </a:rPr>
              <a:t>/</a:t>
            </a:r>
            <a:r>
              <a:rPr lang="ru-RU" sz="1800" kern="0" dirty="0">
                <a:latin typeface="Montserrat"/>
                <a:ea typeface="Yu Mincho"/>
                <a:cs typeface="Calibri"/>
              </a:rPr>
              <a:t>посыла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метода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средств коммуникации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</a:t>
            </a:r>
            <a:r>
              <a:rPr lang="ru-RU" kern="100" dirty="0"/>
              <a:t>обстановки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восприимчивости аудитории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 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Мы должны учитывать обстановку, потому что события в стране могут помочь пропаганде звучать более правдоподобно. Например, когда российские пропагандистские СМИ говорят о бывших советских государствах как о </a:t>
            </a:r>
            <a:r>
              <a:rPr lang="ru-RU" sz="1800" dirty="0">
                <a:latin typeface="Segoe UI"/>
                <a:ea typeface="Yu Mincho"/>
                <a:cs typeface="Segoe UI"/>
              </a:rPr>
              <a:t>несостоявшихся </a:t>
            </a:r>
            <a:r>
              <a:rPr lang="ru-RU" sz="1800" kern="100" dirty="0">
                <a:latin typeface="Calibri"/>
                <a:ea typeface="Yu Mincho"/>
                <a:cs typeface="Calibri"/>
              </a:rPr>
              <a:t>государствах, это будет легче распространять, когда в стране экономический кризис, люди обозлены, им тяжело и они расстроены. Тогда и восприимчивость аудитории будет выше. Последние два пункта необходимы для успеха пропаганды. То, что люди переживают в какое-то конкретное время, делает их более восприимчивыми к определенным сообщениям. Пропаганда работает только тогда, когда аудитория уже восприимчива к информации.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 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Также стоит обратить внимание на определенные приемы, которые делают пропаганду более интересной, привлекательной, ее легче понять и принять, если человек восприимчив.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Использует правду, полуправду или ложь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Выборочно опускает информацию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Упрощает сложные вопросы или идеи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Играет на эмоциях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</a:t>
            </a:r>
            <a:r>
              <a:rPr lang="ru-RU" sz="1800" kern="0" dirty="0">
                <a:latin typeface="Montserrat"/>
                <a:ea typeface="Yu Mincho"/>
                <a:cs typeface="Calibri"/>
              </a:rPr>
              <a:t>Старается популяризовать некую идею или движение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Атакует оппонентов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○ Нацеливается на желаемую аудиторию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 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latin typeface="Calibri"/>
                <a:ea typeface="Yu Mincho"/>
                <a:cs typeface="Calibri"/>
              </a:rPr>
              <a:t>Вы можете использовать предоставленную вам распечатку этого слайда, чтобы следить за информацией по конкретным сообщениям и заметить используемые методы.</a:t>
            </a:r>
            <a:endParaRPr lang="en-GB" sz="1800" kern="100" dirty="0">
              <a:latin typeface="Calibri"/>
              <a:ea typeface="Yu Mincho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115" name="Google Shape;115;g11b41ce09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36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b41ce093d_0_22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Сотрудники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IREX в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Украине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выделили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три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большие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группы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сообщений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,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используемых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в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контексте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войны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когда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их цель -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западные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страны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: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сообщения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которые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подрывают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правду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и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сбивают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с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толку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людей</a:t>
            </a:r>
            <a:r>
              <a:rPr lang="lv-LV" sz="1800" kern="100" dirty="0">
                <a:latin typeface="Calibri"/>
                <a:ea typeface="Yu Mincho"/>
                <a:cs typeface="Calibri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сообщения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которые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ослабляют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общественную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поддержку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Украины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и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создают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впечатление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что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эта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страна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не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достойна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поддержки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что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они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заслужили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нападение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и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что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война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не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является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несправедливой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.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Сообщения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которые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представляют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Россию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как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могущественную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страну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страну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которой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не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следует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бросать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вызов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, и в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то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же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время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часто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являющуюся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жертвой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.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 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Мы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рассмотрим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конкретные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истории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, рассказываемые для передачи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эт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их сообщений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.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 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Для д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ополнительно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го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lv-LV" sz="1800" kern="100" dirty="0" err="1">
                <a:effectLst/>
                <a:latin typeface="Calibri"/>
                <a:ea typeface="Yu Mincho"/>
                <a:cs typeface="Calibri"/>
              </a:rPr>
              <a:t>чтени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: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https://www.bbc.com/news/world-europe-66113460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https://www.delfi.lv/atmaskots/taisnigums-krievijas-gaume-jeb-ka-krievija-megina-attaisnot-aneksiju.d?id=54826888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v-LV" sz="1100" dirty="0">
              <a:solidFill>
                <a:srgbClr val="1E1E1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15" name="Google Shape;115;g11b41ce09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0425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7d7739650_0_8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Сначала мы рассмотрим конкретные примеры того, как кремлевская пропаганда пыталась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исказить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правду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Кремль часто делает множество противоречивых и непоследовательных заявлений, чтобы запутать аудиторию относительно реальности оспариваемых событий. Одним из таких примеров является множество объяснений, предложенных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на тему причины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крушения рейса </a:t>
            </a:r>
            <a:r>
              <a:rPr lang="en-GB" sz="1800" kern="100" dirty="0">
                <a:effectLst/>
                <a:latin typeface="Calibri"/>
                <a:ea typeface="Yu Mincho"/>
                <a:cs typeface="Calibri"/>
              </a:rPr>
              <a:t>MH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17, пассажирского самолета, сбитого над восточной Украиной в 2014 году, в результате чего погибло почти 300 мирных жителей. Здесь мы видим множество противоречивых примеров.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Таких как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: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а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така была направлена на самолет президента России,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хотя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это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также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был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и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авиалайнер, который украинские диспетчеры заставили с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низиться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. Кремль заявил, что самолет сбила украинская ракета,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а также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что это была израильская ракета, а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еще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что это был украинский истребитель, а не ракета. Суд в Нидерландах установил, что самолет 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сбили 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ракетой дв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ое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россиян и украинск</a:t>
            </a:r>
            <a:r>
              <a:rPr lang="ru-RU" sz="1800" kern="100" dirty="0">
                <a:effectLst/>
                <a:latin typeface="Calibri"/>
                <a:ea typeface="Yu Mincho"/>
                <a:cs typeface="Calibri"/>
              </a:rPr>
              <a:t>ий</a:t>
            </a:r>
            <a:r>
              <a:rPr lang="lv-LV" sz="1800" kern="100" dirty="0">
                <a:effectLst/>
                <a:latin typeface="Calibri"/>
                <a:ea typeface="Yu Mincho"/>
                <a:cs typeface="Calibri"/>
              </a:rPr>
              <a:t> сепаратист.</a:t>
            </a:r>
            <a:endParaRPr lang="en-GB" sz="1800" kern="100" dirty="0">
              <a:effectLst/>
              <a:latin typeface="Calibri"/>
              <a:ea typeface="Yu Mincho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Для подробного чтения:</a:t>
            </a:r>
            <a:r>
              <a:rPr lang="lv-LV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о решении суда для получения дополнительной информации</a:t>
            </a:r>
            <a:endParaRPr lang="lv-LV" dirty="0"/>
          </a:p>
          <a:p>
            <a:pPr>
              <a:defRPr/>
            </a:pPr>
            <a:r>
              <a:rPr lang="lv-LV" dirty="0"/>
              <a:t>https://www.bbc.com/russian/news-63653496</a:t>
            </a:r>
            <a:endParaRPr lang="lv-LV" dirty="0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r>
              <a:rPr lang="lv-LV" dirty="0"/>
              <a:t>https://edition.cnn.com/2022/11/17/europe/mh17-trial-verdict-intl/index.html 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lv-LV" dirty="0">
              <a:cs typeface="Calibri" panose="020F0502020204030204"/>
            </a:endParaRPr>
          </a:p>
          <a:p>
            <a:pPr>
              <a:defRPr/>
            </a:pPr>
            <a:r>
              <a:rPr lang="lv-LV" dirty="0"/>
              <a:t>https://archive.ph/kHKF9 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lv-LV" dirty="0"/>
              <a:t>https://archive.ph/9rUdA 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lv-LV" dirty="0"/>
              <a:t>https://archive.ph/Avd1z https://archive.ph/2015.07.16-231051/http://www.rt.com/news/310039-mh17-israeli-missile-version/ </a:t>
            </a:r>
            <a:endParaRPr lang="en-US" dirty="0"/>
          </a:p>
          <a:p>
            <a:pPr>
              <a:defRPr/>
            </a:pPr>
            <a:r>
              <a:rPr lang="lv-LV" dirty="0"/>
              <a:t>http://web.archive.org/web/20140806180616/http://www.rt.com/news/174412-malaysia-plane-russia-ukraine </a:t>
            </a:r>
            <a:endParaRPr lang="en-US" dirty="0">
              <a:cs typeface="Calibri"/>
            </a:endParaRPr>
          </a:p>
        </p:txBody>
      </p:sp>
      <p:sp>
        <p:nvSpPr>
          <p:cNvPr id="555" name="Google Shape;555;g157d7739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974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BEF09-B81F-7566-9ED4-59759164B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83DF3-424D-AFC9-59C5-6982373EC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E3A95-BB96-4774-6993-5E0FE5AC1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E672B-6DE4-2B3D-FEB0-B811A888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3CB52-F971-9DBF-1195-7B1DC7B1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66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68D1-2820-076B-7D71-29909266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6E496-BA5C-B105-B600-58816F119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05F7B-32AC-FE30-2F95-3C0C6E51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323E8-0B58-EC62-0ABB-A91CACE1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B0D5-8ED2-B827-B25D-38B77CF7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7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C0045E-F9CC-290E-3F55-0773E0A1F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B9465-2600-6BA4-CB30-CE4F52C62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D625-5EBE-B74E-3F97-2A3C465E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7803-696A-787D-0BBA-1B46CD98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865CD-3016-655A-DE03-4AE259EB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8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609600" y="732316"/>
            <a:ext cx="4485932" cy="65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45" b="1" i="0">
                <a:solidFill>
                  <a:srgbClr val="006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992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609600" y="732316"/>
            <a:ext cx="4485932" cy="65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45" b="1" i="0">
                <a:solidFill>
                  <a:srgbClr val="006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53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11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609600" y="732316"/>
            <a:ext cx="4485932" cy="65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45" b="1" i="0">
                <a:solidFill>
                  <a:srgbClr val="006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4767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305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B533-FA9F-71ED-07FD-A72219461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663355"/>
            <a:ext cx="9144000" cy="184660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AE752-8595-E030-1ECA-0979149F4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3693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28D8D-FE19-43CB-5B03-3E8CA1B8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167972"/>
          </a:xfrm>
        </p:spPr>
        <p:txBody>
          <a:bodyPr/>
          <a:lstStyle/>
          <a:p>
            <a:fld id="{766EBD05-E7D2-47F9-BB75-0E97E4B0224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07ED9-C93E-4985-D7EA-FA117878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1679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3474-90C5-106E-47B4-85C62632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1" y="6377941"/>
            <a:ext cx="2804160" cy="167972"/>
          </a:xfrm>
        </p:spPr>
        <p:txBody>
          <a:bodyPr/>
          <a:lstStyle/>
          <a:p>
            <a:fld id="{B69D9296-E12D-4BCA-A207-5CA0BCD5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8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DED44-ACD4-AB6A-18A9-8B118F67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C9E02-5E91-F54D-ECC2-815AEF579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76B86-7CF9-96DC-F383-80C94C70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E08CC-D911-35C2-457B-3E682CA2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51C8C-F100-0A59-0A81-74C1666D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AB73-DE82-4222-ECFC-4CC4EE79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77674-3DAE-F906-C5B6-E0A6D9374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DA50-0373-6D2F-05A5-AD5576B5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1BB2C-1C49-F7DC-9384-AF1F3F8F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6DBB9-0233-38CF-F259-83FD3FC8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A7D6-FD61-6C42-86C8-D24359AF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A59C-1062-1F3F-E320-91F57CE5E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672CA-3C32-87BB-6C79-05A007479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4A055-24C4-1C22-DA56-D30329CC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6E4E9-4A9A-E7B8-9BD6-D7A63626C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F22BB-0418-3DF6-6BA2-17785932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D963-02DA-1448-A36C-B4028E68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AC469-DF17-9946-FBA7-0C30F3361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B50A1-401B-3DED-1E91-06CD2F8D8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6F6C4-F42D-6A53-A33C-6FD30EEE4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E1758-0BEC-7CC4-FFFC-A155B95ED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338AE-0CB9-DB9B-6A94-752B9804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5FE19-B6F9-347B-523E-B36F996D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29168F-E034-6372-B2C6-3148E10F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7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3AD8-05AA-AD1F-CB49-5CC6BDB0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D63580-2FFB-6A4E-F725-DB1CAFDF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ABC62-AB51-77C0-FD7F-4E4A995F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2426-4712-8925-6B18-F557605E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72FD2C-EA4C-DF62-A5F4-38147610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D37DF-71C8-0F43-D79C-FFEB0043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4263F-0BF6-A075-BCF7-697EB142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ECBB-DE28-056F-A19C-38D13390C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0E055-C3DB-2D10-6F20-F0820661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B929C-8AC9-90E5-D2A2-D40FE76C0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B81D1-6A99-44DC-B851-F71A3F96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62EE-25E4-13CC-1718-F2E23602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989EE-0481-A6D8-16D8-2C45998D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4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2BE4-2DD5-059E-7154-5F72B4AB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EF317D-1884-05BE-8ED6-3F2C5B94B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88BDB-3B0D-A52B-DA2F-5AC85375E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6EC9E-781A-AE35-1341-EB5891C6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F35A3-AEE3-FBF8-760C-759D1AA8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5825B-B2CD-7135-124F-C9C0E96D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4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67BDD-00E3-F1B2-76CF-A2952E01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5CB0D-FDC0-5BF5-6867-2C5310A4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D637-B0D1-A537-DE2A-722D06B10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0066-39FF-47C7-8C88-3EF74884E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0A10A-1886-7754-C0FD-64B2673E1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AC809-AD0F-CFED-0FD1-0038F663D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E802-E313-48B4-A744-399E70E78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0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09600" y="732316"/>
            <a:ext cx="448593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0" b="1" i="0" u="none" strike="noStrike" cap="none">
                <a:solidFill>
                  <a:srgbClr val="006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039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M8GoUTd6cc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rrectiv.org/faktencheck/2022/03/23/nein-dieser-zug-wurde-nicht-von-gefluechteten-aus-der-ukraine-verunreinig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-gwn1698S4?feature=oembed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check.afp.com/doc.afp.com.327R8K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efSOVTeBdF0?feature=oembed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yellow rectangle with white text&#10;&#10;Description automatically generated">
            <a:extLst>
              <a:ext uri="{FF2B5EF4-FFF2-40B4-BE49-F238E27FC236}">
                <a16:creationId xmlns:a16="http://schemas.microsoft.com/office/drawing/2014/main" id="{39ECEAC5-C3D7-B496-3BC0-2D5FF4FB2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60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7;g157d7739650_0_12">
            <a:extLst>
              <a:ext uri="{FF2B5EF4-FFF2-40B4-BE49-F238E27FC236}">
                <a16:creationId xmlns:a16="http://schemas.microsoft.com/office/drawing/2014/main" id="{E56C3D16-4878-C4DC-4CE3-7EE1B0DA16D2}"/>
              </a:ext>
            </a:extLst>
          </p:cNvPr>
          <p:cNvSpPr txBox="1"/>
          <p:nvPr/>
        </p:nvSpPr>
        <p:spPr>
          <a:xfrm>
            <a:off x="530270" y="268183"/>
            <a:ext cx="10129684" cy="64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  <a:buClr>
                <a:srgbClr val="000000"/>
              </a:buClr>
            </a:pP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1. </a:t>
            </a:r>
            <a:r>
              <a:rPr lang="ru-RU" sz="2900" b="1" kern="0">
                <a:solidFill>
                  <a:schemeClr val="bg1"/>
                </a:solidFill>
                <a:latin typeface="Montserrat"/>
                <a:ea typeface="+mn-lt"/>
                <a:cs typeface="Arial"/>
                <a:sym typeface="Montserrat"/>
              </a:rPr>
              <a:t>Подрыв правды</a:t>
            </a:r>
            <a:endParaRPr lang="en-US" sz="2900" b="1" kern="0">
              <a:solidFill>
                <a:schemeClr val="bg1"/>
              </a:solidFill>
              <a:latin typeface="Montserrat"/>
              <a:ea typeface="Montserrat"/>
              <a:cs typeface="Arial"/>
            </a:endParaRPr>
          </a:p>
        </p:txBody>
      </p:sp>
      <p:sp>
        <p:nvSpPr>
          <p:cNvPr id="5" name="Google Shape;307;g157d7739650_0_12">
            <a:extLst>
              <a:ext uri="{FF2B5EF4-FFF2-40B4-BE49-F238E27FC236}">
                <a16:creationId xmlns:a16="http://schemas.microsoft.com/office/drawing/2014/main" id="{0AA50941-9141-6922-22CE-C7677A79577F}"/>
              </a:ext>
            </a:extLst>
          </p:cNvPr>
          <p:cNvSpPr txBox="1"/>
          <p:nvPr/>
        </p:nvSpPr>
        <p:spPr>
          <a:xfrm>
            <a:off x="525909" y="835119"/>
            <a:ext cx="11655827" cy="46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/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Обоснование причин войны в Украине</a:t>
            </a:r>
            <a:endParaRPr lang="en-US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4" name="Online Media 3" title="Mariia Sahaidak RUS subtitles">
            <a:hlinkClick r:id="" action="ppaction://media"/>
            <a:extLst>
              <a:ext uri="{FF2B5EF4-FFF2-40B4-BE49-F238E27FC236}">
                <a16:creationId xmlns:a16="http://schemas.microsoft.com/office/drawing/2014/main" id="{2EB5BF40-A6BE-7BC2-3C9E-160939C982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2746" y="1419925"/>
            <a:ext cx="11567762" cy="52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7d7739650_0_82"/>
          <p:cNvSpPr txBox="1"/>
          <p:nvPr/>
        </p:nvSpPr>
        <p:spPr>
          <a:xfrm>
            <a:off x="643122" y="887574"/>
            <a:ext cx="10905756" cy="28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94" rIns="0" bIns="0" anchor="t" anchorCtr="0">
            <a:spAutoFit/>
          </a:bodyPr>
          <a:lstStyle/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062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18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516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188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466" defTabSz="554492">
              <a:lnSpc>
                <a:spcPct val="85416"/>
              </a:lnSpc>
              <a:spcBef>
                <a:spcPts val="731"/>
              </a:spcBef>
              <a:buClr>
                <a:srgbClr val="000000"/>
              </a:buClr>
              <a:buSzPts val="9600"/>
            </a:pPr>
            <a:endParaRPr sz="297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157d7739650_0_82"/>
          <p:cNvSpPr/>
          <p:nvPr/>
        </p:nvSpPr>
        <p:spPr>
          <a:xfrm>
            <a:off x="660539" y="3924518"/>
            <a:ext cx="5007173" cy="72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marL="7701" marR="3466" defTabSz="554492">
              <a:spcBef>
                <a:spcPts val="731"/>
              </a:spcBef>
              <a:buClr>
                <a:srgbClr val="000000"/>
              </a:buClr>
              <a:buSzPts val="2400"/>
            </a:pPr>
            <a:endParaRPr sz="1455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157d7739650_0_82"/>
          <p:cNvSpPr/>
          <p:nvPr/>
        </p:nvSpPr>
        <p:spPr>
          <a:xfrm>
            <a:off x="427" y="6264609"/>
            <a:ext cx="12191205" cy="748966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 defTabSz="554492">
              <a:buClr>
                <a:srgbClr val="000000"/>
              </a:buClr>
              <a:buSzPts val="1800"/>
            </a:pPr>
            <a:endParaRPr sz="1092" ker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57d7739650_0_82"/>
          <p:cNvSpPr txBox="1"/>
          <p:nvPr/>
        </p:nvSpPr>
        <p:spPr>
          <a:xfrm>
            <a:off x="5667714" y="449783"/>
            <a:ext cx="9262834" cy="56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6200"/>
            </a:pPr>
            <a:endParaRPr sz="2971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535805" y="652972"/>
            <a:ext cx="10129684" cy="6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  <a:buClr>
                <a:srgbClr val="000000"/>
              </a:buClr>
            </a:pP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2. </a:t>
            </a:r>
            <a:r>
              <a:rPr lang="ru-RU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 Подрыв общественной поддержки Украины</a:t>
            </a:r>
            <a:endParaRPr lang="en-US" sz="2900" b="1" kern="0">
              <a:solidFill>
                <a:schemeClr val="bg1"/>
              </a:solidFill>
              <a:latin typeface="Montserrat"/>
              <a:ea typeface="Montserrat"/>
              <a:cs typeface="Arial"/>
            </a:endParaRPr>
          </a:p>
        </p:txBody>
      </p:sp>
      <p:sp>
        <p:nvSpPr>
          <p:cNvPr id="9" name="Google Shape;548;g11b41ce093d_0_147">
            <a:extLst>
              <a:ext uri="{FF2B5EF4-FFF2-40B4-BE49-F238E27FC236}">
                <a16:creationId xmlns:a16="http://schemas.microsoft.com/office/drawing/2014/main" id="{8F654F39-E89C-4B6A-670B-216D5466906F}"/>
              </a:ext>
            </a:extLst>
          </p:cNvPr>
          <p:cNvSpPr/>
          <p:nvPr/>
        </p:nvSpPr>
        <p:spPr>
          <a:xfrm>
            <a:off x="535718" y="6391370"/>
            <a:ext cx="10514263" cy="2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ru-RU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Источник</a:t>
            </a:r>
            <a:r>
              <a:rPr lang="en-US" sz="1455" kern="0">
                <a:solidFill>
                  <a:srgbClr val="E4EBA5"/>
                </a:solidFill>
                <a:latin typeface="Montserrat"/>
                <a:cs typeface="Arial"/>
                <a:sym typeface="Arial"/>
              </a:rPr>
              <a:t>:</a:t>
            </a:r>
            <a:r>
              <a:rPr lang="uk-UA" sz="1455" kern="0">
                <a:solidFill>
                  <a:srgbClr val="E4EBA5"/>
                </a:solidFill>
                <a:latin typeface="Montserrat"/>
                <a:cs typeface="Arial"/>
                <a:sym typeface="Arial"/>
              </a:rPr>
              <a:t> </a:t>
            </a:r>
            <a:r>
              <a:rPr lang="uk-UA" sz="1455" kern="0">
                <a:solidFill>
                  <a:srgbClr val="000000"/>
                </a:solidFill>
                <a:latin typeface="Montserrat"/>
                <a:cs typeface="Arial"/>
                <a:sym typeface="Arial"/>
                <a:hlinkClick r:id="rId3"/>
              </a:rPr>
              <a:t>https://correctiv.org/faktencheck/2022/03/23/nein-dieser-zug-wurde-nicht-von-gefluechteten-aus-der-ukraine-verunreinigt/</a:t>
            </a:r>
            <a:r>
              <a:rPr lang="uk-UA" sz="1455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 </a:t>
            </a:r>
            <a:endParaRPr lang="en-US" sz="849" kern="0">
              <a:solidFill>
                <a:srgbClr val="000000"/>
              </a:solidFill>
              <a:latin typeface="Montserrat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2D12-1169-D15E-96E0-A940885D55F5}"/>
              </a:ext>
            </a:extLst>
          </p:cNvPr>
          <p:cNvSpPr txBox="1"/>
          <p:nvPr/>
        </p:nvSpPr>
        <p:spPr>
          <a:xfrm>
            <a:off x="641941" y="1295308"/>
            <a:ext cx="6453340" cy="409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Дискредитация украинских беженцев</a:t>
            </a:r>
            <a:endParaRPr lang="en-US" sz="2300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10" name="Google Shape;501;g157d7739650_0_67" descr="Text&#10;&#10;Description automatically generated">
            <a:extLst>
              <a:ext uri="{FF2B5EF4-FFF2-40B4-BE49-F238E27FC236}">
                <a16:creationId xmlns:a16="http://schemas.microsoft.com/office/drawing/2014/main" id="{4CD6BB88-DC82-055A-AFAA-8A01BA05F03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657" y="2313296"/>
            <a:ext cx="5277434" cy="29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E410E3-6EAB-7645-75C5-C3804151DBCD}"/>
              </a:ext>
            </a:extLst>
          </p:cNvPr>
          <p:cNvSpPr txBox="1"/>
          <p:nvPr/>
        </p:nvSpPr>
        <p:spPr>
          <a:xfrm>
            <a:off x="147657" y="5413006"/>
            <a:ext cx="6334166" cy="60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"Немецкий машинист показывает поезд, в котором привезли шокированных беженцев из Украины"</a:t>
            </a:r>
            <a:endParaRPr lang="en-US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3B2E-AFF2-0536-7C82-1795408511C1}"/>
              </a:ext>
            </a:extLst>
          </p:cNvPr>
          <p:cNvSpPr txBox="1"/>
          <p:nvPr/>
        </p:nvSpPr>
        <p:spPr>
          <a:xfrm>
            <a:off x="4960264" y="4359711"/>
            <a:ext cx="7231368" cy="763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Немецкие </a:t>
            </a:r>
            <a:r>
              <a:rPr lang="ru-RU" sz="2300" kern="0" err="1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фактчекеры</a:t>
            </a:r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 связали граффити с фанатами футбольной команды «Аугсбург»</a:t>
            </a:r>
            <a:endParaRPr lang="en-US" sz="2300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34EBB36-5F9E-C64B-5769-A11F4BEC3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69" y="1863424"/>
            <a:ext cx="5645440" cy="1174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7DC53-82CD-7BFF-35A9-E041190D766A}"/>
              </a:ext>
            </a:extLst>
          </p:cNvPr>
          <p:cNvSpPr txBox="1"/>
          <p:nvPr/>
        </p:nvSpPr>
        <p:spPr>
          <a:xfrm>
            <a:off x="6241069" y="3115420"/>
            <a:ext cx="5820691" cy="60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Нет доказательств, что на контролера напал украинец</a:t>
            </a:r>
            <a:endParaRPr lang="en-US" kern="0">
              <a:solidFill>
                <a:schemeClr val="bg1"/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72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57d7739650_0_82"/>
          <p:cNvSpPr/>
          <p:nvPr/>
        </p:nvSpPr>
        <p:spPr>
          <a:xfrm>
            <a:off x="660539" y="3924518"/>
            <a:ext cx="5007173" cy="72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marL="7701" marR="3466" defTabSz="554492">
              <a:spcBef>
                <a:spcPts val="731"/>
              </a:spcBef>
              <a:buClr>
                <a:srgbClr val="000000"/>
              </a:buClr>
              <a:buSzPts val="2400"/>
            </a:pPr>
            <a:endParaRPr sz="1455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157d7739650_0_82"/>
          <p:cNvSpPr/>
          <p:nvPr/>
        </p:nvSpPr>
        <p:spPr>
          <a:xfrm>
            <a:off x="427" y="6264609"/>
            <a:ext cx="12191205" cy="748966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 defTabSz="554492">
              <a:buClr>
                <a:srgbClr val="000000"/>
              </a:buClr>
              <a:buSzPts val="1800"/>
            </a:pPr>
            <a:endParaRPr sz="1092" ker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219503" y="221651"/>
            <a:ext cx="10129684" cy="6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  <a:buClr>
                <a:srgbClr val="000000"/>
              </a:buClr>
            </a:pP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2. </a:t>
            </a:r>
            <a:r>
              <a:rPr lang="ru-RU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 Подрыв общественной поддержки Украины</a:t>
            </a:r>
            <a:endParaRPr lang="en-US" sz="2900" b="1" kern="0">
              <a:solidFill>
                <a:schemeClr val="bg1"/>
              </a:solidFill>
              <a:latin typeface="Montserrat"/>
              <a:ea typeface="Montserrat"/>
              <a:cs typeface="Arial"/>
            </a:endParaRPr>
          </a:p>
        </p:txBody>
      </p:sp>
      <p:sp>
        <p:nvSpPr>
          <p:cNvPr id="9" name="Google Shape;548;g11b41ce093d_0_147">
            <a:extLst>
              <a:ext uri="{FF2B5EF4-FFF2-40B4-BE49-F238E27FC236}">
                <a16:creationId xmlns:a16="http://schemas.microsoft.com/office/drawing/2014/main" id="{8F654F39-E89C-4B6A-670B-216D5466906F}"/>
              </a:ext>
            </a:extLst>
          </p:cNvPr>
          <p:cNvSpPr/>
          <p:nvPr/>
        </p:nvSpPr>
        <p:spPr>
          <a:xfrm>
            <a:off x="535718" y="6391370"/>
            <a:ext cx="10514263" cy="2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ru-RU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Источник</a:t>
            </a:r>
            <a:r>
              <a:rPr lang="en-US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:</a:t>
            </a:r>
            <a:r>
              <a:rPr lang="uk-UA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 </a:t>
            </a:r>
            <a:r>
              <a:rPr lang="en-US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https://www.delfi.lv/atmaskots/punktu-pa-punktam-ka-krievijas-propaganda-skaidro-latvija-notiekoso.d?id=55736536</a:t>
            </a:r>
            <a:endParaRPr lang="en-US" sz="849" kern="0">
              <a:solidFill>
                <a:schemeClr val="bg1"/>
              </a:solidFill>
              <a:latin typeface="Montserrat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2D12-1169-D15E-96E0-A940885D55F5}"/>
              </a:ext>
            </a:extLst>
          </p:cNvPr>
          <p:cNvSpPr txBox="1"/>
          <p:nvPr/>
        </p:nvSpPr>
        <p:spPr>
          <a:xfrm>
            <a:off x="224998" y="894030"/>
            <a:ext cx="8344283" cy="409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Поддержка Украины происходит за счет латвийцев</a:t>
            </a:r>
            <a:endParaRPr lang="en-US" sz="2300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5" name="Picture 4" descr="A person in a suit and glasses standing next to a painting&#10;&#10;Description automatically generated">
            <a:extLst>
              <a:ext uri="{FF2B5EF4-FFF2-40B4-BE49-F238E27FC236}">
                <a16:creationId xmlns:a16="http://schemas.microsoft.com/office/drawing/2014/main" id="{08AE0692-CCDA-8AA1-7271-0EB8C927B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0" y="1834694"/>
            <a:ext cx="8033163" cy="3181514"/>
          </a:xfrm>
          <a:prstGeom prst="rect">
            <a:avLst/>
          </a:prstGeom>
        </p:spPr>
      </p:pic>
      <p:pic>
        <p:nvPicPr>
          <p:cNvPr id="7" name="Picture 6" descr="A black and green text&#10;&#10;Description automatically generated">
            <a:extLst>
              <a:ext uri="{FF2B5EF4-FFF2-40B4-BE49-F238E27FC236}">
                <a16:creationId xmlns:a16="http://schemas.microsoft.com/office/drawing/2014/main" id="{31D4A50F-5A6F-3AE5-7E0F-7EC48BB49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1234"/>
            <a:ext cx="1775952" cy="511986"/>
          </a:xfrm>
          <a:prstGeom prst="rect">
            <a:avLst/>
          </a:prstGeom>
        </p:spPr>
      </p:pic>
      <p:pic>
        <p:nvPicPr>
          <p:cNvPr id="11" name="Picture 10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67E6514F-8926-9F08-4C8C-8EDE2D226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07" y="1830073"/>
            <a:ext cx="4394426" cy="1378021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5D1185E-19AA-60A3-CB28-844F76094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220" y="1449530"/>
            <a:ext cx="2338627" cy="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5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7d7739650_0_82"/>
          <p:cNvSpPr txBox="1"/>
          <p:nvPr/>
        </p:nvSpPr>
        <p:spPr>
          <a:xfrm>
            <a:off x="643122" y="887574"/>
            <a:ext cx="10905756" cy="28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94" rIns="0" bIns="0" anchor="t" anchorCtr="0">
            <a:spAutoFit/>
          </a:bodyPr>
          <a:lstStyle/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062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18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516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188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466" defTabSz="554492">
              <a:lnSpc>
                <a:spcPct val="85416"/>
              </a:lnSpc>
              <a:spcBef>
                <a:spcPts val="731"/>
              </a:spcBef>
              <a:buClr>
                <a:srgbClr val="000000"/>
              </a:buClr>
              <a:buSzPts val="9600"/>
            </a:pPr>
            <a:endParaRPr sz="297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57d7739650_0_82"/>
          <p:cNvSpPr txBox="1"/>
          <p:nvPr/>
        </p:nvSpPr>
        <p:spPr>
          <a:xfrm>
            <a:off x="5667714" y="449783"/>
            <a:ext cx="9262834" cy="56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6200"/>
            </a:pPr>
            <a:endParaRPr sz="2971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811783" y="126143"/>
            <a:ext cx="10129684" cy="6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  <a:buClr>
                <a:srgbClr val="000000"/>
              </a:buClr>
            </a:pP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2. </a:t>
            </a:r>
            <a:r>
              <a:rPr lang="ru-RU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 Подрыв общественной поддержки Украины</a:t>
            </a:r>
            <a:endParaRPr lang="en-US" sz="2900" b="1" kern="0">
              <a:solidFill>
                <a:schemeClr val="bg1"/>
              </a:solidFill>
              <a:latin typeface="Montserrat"/>
              <a:ea typeface="Montserra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2D12-1169-D15E-96E0-A940885D55F5}"/>
              </a:ext>
            </a:extLst>
          </p:cNvPr>
          <p:cNvSpPr txBox="1"/>
          <p:nvPr/>
        </p:nvSpPr>
        <p:spPr>
          <a:xfrm>
            <a:off x="753781" y="722077"/>
            <a:ext cx="8789710" cy="409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/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Украинцев изобразили как недостойных поддержки</a:t>
            </a:r>
            <a:endParaRPr lang="en-US" sz="2300">
              <a:solidFill>
                <a:schemeClr val="bg1"/>
              </a:solidFill>
              <a:latin typeface="Montserrat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EF7A5-A0C3-C993-AC1D-22D72E70152B}"/>
              </a:ext>
            </a:extLst>
          </p:cNvPr>
          <p:cNvSpPr txBox="1"/>
          <p:nvPr/>
        </p:nvSpPr>
        <p:spPr>
          <a:xfrm>
            <a:off x="89141" y="1228782"/>
            <a:ext cx="1201371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ru-RU" sz="2000">
                <a:solidFill>
                  <a:srgbClr val="FFFFFF"/>
                </a:solidFill>
                <a:latin typeface="Montserrat"/>
                <a:cs typeface="Arial"/>
              </a:rPr>
              <a:t>Тот факт, что Украина уже восемь лет находится в состоянии войны, часто преуменьшается или даже игнорируется («Украинский кризис»), поскольку война преподносится как внутригосударственная проблема, а не как проблема, созданная Кремлем из-за границы.</a:t>
            </a:r>
          </a:p>
          <a:p>
            <a:pPr>
              <a:buChar char="•"/>
            </a:pPr>
            <a:r>
              <a:rPr lang="ru-RU" sz="2000">
                <a:solidFill>
                  <a:srgbClr val="FFFFFF"/>
                </a:solidFill>
                <a:latin typeface="Montserrat"/>
                <a:cs typeface="Arial"/>
              </a:rPr>
              <a:t>Использование усилий Запада по борьбе с правым экстремизмом для продвижения нарративов, сосредоточенных на неонацистах и ультранационалистах в Украине, а также других историй, изображающих украинцев недостойными поддержки.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5B58196-D88F-1990-9137-FC1BC2894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" y="3648079"/>
            <a:ext cx="5558680" cy="1322730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00B125F-E4A4-1C5D-4888-6288DF38E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714" y="4644322"/>
            <a:ext cx="6308602" cy="961571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EBFA1B84-F41E-0289-C48C-B4F4B2E99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99" t="28000" r="275" b="-1000"/>
          <a:stretch/>
        </p:blipFill>
        <p:spPr>
          <a:xfrm>
            <a:off x="8125299" y="5435490"/>
            <a:ext cx="3715544" cy="1020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E5D9ED-2AAA-0015-1C80-89867C54B1BB}"/>
              </a:ext>
            </a:extLst>
          </p:cNvPr>
          <p:cNvSpPr txBox="1"/>
          <p:nvPr/>
        </p:nvSpPr>
        <p:spPr>
          <a:xfrm>
            <a:off x="146649" y="5258703"/>
            <a:ext cx="407487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Montserrat"/>
                <a:cs typeface="Arial"/>
              </a:rPr>
              <a:t>Есть ли обоснование утверждениям России о нацизме в Украине?</a:t>
            </a:r>
            <a:endParaRPr lang="en-US">
              <a:solidFill>
                <a:schemeClr val="bg1"/>
              </a:solidFill>
              <a:latin typeface="Montserrat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B7E6D-8495-B8FF-61C1-A520B50200E7}"/>
              </a:ext>
            </a:extLst>
          </p:cNvPr>
          <p:cNvSpPr txBox="1"/>
          <p:nvPr/>
        </p:nvSpPr>
        <p:spPr>
          <a:xfrm>
            <a:off x="6630446" y="3893415"/>
            <a:ext cx="52103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/>
                <a:cs typeface="Arial"/>
              </a:rPr>
              <a:t>Фотографии нацистской символики в Украине публикуются вне контекста</a:t>
            </a:r>
            <a:endParaRPr lang="en-US" dirty="0">
              <a:solidFill>
                <a:schemeClr val="bg1"/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764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7d7739650_0_82"/>
          <p:cNvSpPr txBox="1"/>
          <p:nvPr/>
        </p:nvSpPr>
        <p:spPr>
          <a:xfrm>
            <a:off x="527376" y="1301356"/>
            <a:ext cx="10905756" cy="28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94" rIns="0" bIns="0" anchor="t" anchorCtr="0">
            <a:spAutoFit/>
          </a:bodyPr>
          <a:lstStyle/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062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18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516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188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466" defTabSz="554492">
              <a:lnSpc>
                <a:spcPct val="85416"/>
              </a:lnSpc>
              <a:spcBef>
                <a:spcPts val="731"/>
              </a:spcBef>
              <a:buClr>
                <a:srgbClr val="000000"/>
              </a:buClr>
              <a:buSzPts val="9600"/>
            </a:pPr>
            <a:endParaRPr sz="297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57d7739650_0_82"/>
          <p:cNvSpPr txBox="1"/>
          <p:nvPr/>
        </p:nvSpPr>
        <p:spPr>
          <a:xfrm>
            <a:off x="5667714" y="449783"/>
            <a:ext cx="9262834" cy="56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6200"/>
            </a:pPr>
            <a:endParaRPr sz="2971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239004" y="187210"/>
            <a:ext cx="11791002" cy="109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</a:pPr>
            <a:r>
              <a:rPr lang="en-US" sz="2900" b="1" kern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3. </a:t>
            </a:r>
            <a:r>
              <a:rPr lang="ru-RU" sz="2900" b="1" kern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Позиционирование России могущественной страной, с которой обращаются несправедливо</a:t>
            </a:r>
            <a:endParaRPr lang="en-US" sz="29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2D12-1169-D15E-96E0-A940885D55F5}"/>
              </a:ext>
            </a:extLst>
          </p:cNvPr>
          <p:cNvSpPr txBox="1"/>
          <p:nvPr/>
        </p:nvSpPr>
        <p:spPr>
          <a:xfrm>
            <a:off x="258826" y="1366318"/>
            <a:ext cx="7481642" cy="409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/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Угроза Третьей мировой войны</a:t>
            </a:r>
            <a:endParaRPr lang="en-US" sz="230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35233-73AB-D087-98F9-CE91F0EC97E0}"/>
              </a:ext>
            </a:extLst>
          </p:cNvPr>
          <p:cNvSpPr txBox="1"/>
          <p:nvPr/>
        </p:nvSpPr>
        <p:spPr>
          <a:xfrm>
            <a:off x="239004" y="1941869"/>
            <a:ext cx="5974011" cy="190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Кремлевская пропаганда использует свой ядерный потенциал в качестве тактики разжигания страха, чтобы продвинуть идею о том, что западные страны провоцируют эскалацию Третьей мировой войны своей поддержкой Украины.</a:t>
            </a:r>
            <a:endParaRPr lang="en-US" sz="2000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4902A67-B6F0-0919-2DCD-16D4BDBCA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15" y="4032807"/>
            <a:ext cx="5187509" cy="1415470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3CA854C-EF6E-0E0D-F49E-5B11DC03F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3" y="5379376"/>
            <a:ext cx="2813195" cy="5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7d7739650_0_82"/>
          <p:cNvSpPr txBox="1"/>
          <p:nvPr/>
        </p:nvSpPr>
        <p:spPr>
          <a:xfrm>
            <a:off x="643122" y="887574"/>
            <a:ext cx="10905756" cy="28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94" rIns="0" bIns="0" anchor="t" anchorCtr="0">
            <a:spAutoFit/>
          </a:bodyPr>
          <a:lstStyle/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062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18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516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188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466" defTabSz="554492">
              <a:lnSpc>
                <a:spcPct val="85416"/>
              </a:lnSpc>
              <a:spcBef>
                <a:spcPts val="731"/>
              </a:spcBef>
              <a:buClr>
                <a:srgbClr val="000000"/>
              </a:buClr>
              <a:buSzPts val="9600"/>
            </a:pPr>
            <a:endParaRPr sz="297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57d7739650_0_82"/>
          <p:cNvSpPr txBox="1"/>
          <p:nvPr/>
        </p:nvSpPr>
        <p:spPr>
          <a:xfrm>
            <a:off x="5667714" y="449783"/>
            <a:ext cx="9262834" cy="56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6200"/>
            </a:pPr>
            <a:endParaRPr sz="2971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850214" y="142994"/>
            <a:ext cx="10129684" cy="109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</a:pPr>
            <a:r>
              <a:rPr lang="en-US" sz="2900" b="1" kern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3. </a:t>
            </a:r>
            <a:r>
              <a:rPr lang="ru-RU" sz="2900" b="1" kern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Позиционирование России могущественной страной, с которой обращаются несправедливо</a:t>
            </a:r>
            <a:endParaRPr lang="en-US" sz="29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2D12-1169-D15E-96E0-A940885D55F5}"/>
              </a:ext>
            </a:extLst>
          </p:cNvPr>
          <p:cNvSpPr txBox="1"/>
          <p:nvPr/>
        </p:nvSpPr>
        <p:spPr>
          <a:xfrm>
            <a:off x="213847" y="1234122"/>
            <a:ext cx="7481642" cy="409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/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Россияне в качестве потерпевших</a:t>
            </a:r>
            <a:endParaRPr lang="en-US" sz="2300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7CC6C-6A96-73AE-B574-1D162F7AD06E}"/>
              </a:ext>
            </a:extLst>
          </p:cNvPr>
          <p:cNvSpPr txBox="1"/>
          <p:nvPr/>
        </p:nvSpPr>
        <p:spPr>
          <a:xfrm>
            <a:off x="213846" y="1971313"/>
            <a:ext cx="6112385" cy="405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2720" indent="-172720" defTabSz="554492">
              <a:buClr>
                <a:srgbClr val="000000"/>
              </a:buClr>
              <a:buFont typeface="Arial"/>
              <a:buChar char="•"/>
            </a:pPr>
            <a:r>
              <a:rPr lang="ru-RU" sz="20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Кремлевские пропагандисты представляют западные институты, школы, банки и медицинские учреждения как</a:t>
            </a:r>
            <a:r>
              <a:rPr lang="en-GB" sz="20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 </a:t>
            </a:r>
            <a:r>
              <a:rPr lang="ru-RU" sz="20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дискриминирующие русских.</a:t>
            </a:r>
          </a:p>
          <a:p>
            <a:pPr marL="172720" indent="-172720" defTabSz="554492">
              <a:buClr>
                <a:srgbClr val="000000"/>
              </a:buClr>
              <a:buFont typeface="Arial"/>
              <a:buChar char="•"/>
            </a:pPr>
            <a:endParaRPr lang="ru-RU" sz="2000" kern="0">
              <a:solidFill>
                <a:schemeClr val="bg1"/>
              </a:solidFill>
              <a:latin typeface="Montserrat"/>
              <a:cs typeface="Arial"/>
              <a:sym typeface="Arial"/>
            </a:endParaRPr>
          </a:p>
          <a:p>
            <a:pPr marL="172720" indent="-172720" defTabSz="554492">
              <a:buClr>
                <a:srgbClr val="000000"/>
              </a:buClr>
              <a:buFont typeface="Arial"/>
              <a:buChar char="•"/>
            </a:pPr>
            <a:r>
              <a:rPr lang="ru-RU" sz="20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После того, как один итальянский университет отменил курс, посвященный русскому писателю XIX века Федору Достоевскому (после негативной реакции курс был быстро восстановлен), кремлевские СМИ подхватили идею о том, что русская культура подвергается дискриминации на Западе.</a:t>
            </a:r>
            <a:endParaRPr lang="en-US" sz="2000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8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45127CA-91ED-6246-854C-9C096CDD8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32" y="1712686"/>
            <a:ext cx="5865400" cy="3268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6D27A-56EA-8B6A-660B-6AB333466C84}"/>
              </a:ext>
            </a:extLst>
          </p:cNvPr>
          <p:cNvSpPr txBox="1"/>
          <p:nvPr/>
        </p:nvSpPr>
        <p:spPr>
          <a:xfrm>
            <a:off x="6477207" y="5122085"/>
            <a:ext cx="5563450" cy="88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Фейковый э-мэйл, в котором утверждается, что больница в Мюнхене (Германия) больше не обслуживает российских пациентов.</a:t>
            </a:r>
            <a:endParaRPr lang="en-US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sp>
        <p:nvSpPr>
          <p:cNvPr id="19" name="Google Shape;559;g157d7739650_0_82">
            <a:extLst>
              <a:ext uri="{FF2B5EF4-FFF2-40B4-BE49-F238E27FC236}">
                <a16:creationId xmlns:a16="http://schemas.microsoft.com/office/drawing/2014/main" id="{CBE2A6EE-395D-6BD2-8B06-072E5566F0E0}"/>
              </a:ext>
            </a:extLst>
          </p:cNvPr>
          <p:cNvSpPr/>
          <p:nvPr/>
        </p:nvSpPr>
        <p:spPr>
          <a:xfrm>
            <a:off x="427" y="6264609"/>
            <a:ext cx="12191205" cy="748966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 defTabSz="554492">
              <a:buClr>
                <a:srgbClr val="000000"/>
              </a:buClr>
              <a:buSzPts val="1800"/>
            </a:pPr>
            <a:endParaRPr sz="1092" ker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548;g11b41ce093d_0_147">
            <a:extLst>
              <a:ext uri="{FF2B5EF4-FFF2-40B4-BE49-F238E27FC236}">
                <a16:creationId xmlns:a16="http://schemas.microsoft.com/office/drawing/2014/main" id="{FA9636F5-E1F5-9813-49A7-21BA4317F585}"/>
              </a:ext>
            </a:extLst>
          </p:cNvPr>
          <p:cNvSpPr/>
          <p:nvPr/>
        </p:nvSpPr>
        <p:spPr>
          <a:xfrm>
            <a:off x="305680" y="6405747"/>
            <a:ext cx="11218753" cy="23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ru-RU" sz="145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Источник</a:t>
            </a:r>
            <a:r>
              <a:rPr lang="en-US" sz="145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:</a:t>
            </a:r>
            <a:r>
              <a:rPr lang="uk-UA" sz="145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 </a:t>
            </a:r>
            <a:r>
              <a:rPr lang="lv-LV" sz="1450" kern="0">
                <a:solidFill>
                  <a:schemeClr val="bg1"/>
                </a:solidFill>
                <a:latin typeface="Montserrat"/>
                <a:cs typeface="Calibri"/>
                <a:sym typeface="Arial"/>
              </a:rPr>
              <a:t>https://correctiv.org/faktencheck/2022/03/07/doch-das-klinikum-muenchen-behandelt-russische-patienten/</a:t>
            </a:r>
            <a:endParaRPr lang="en-US" sz="1450" kern="0">
              <a:solidFill>
                <a:schemeClr val="bg1"/>
              </a:solidFill>
              <a:latin typeface="Montserrat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78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A719FF95-4A65-B559-E6CB-71B5CE9196C8}"/>
              </a:ext>
            </a:extLst>
          </p:cNvPr>
          <p:cNvSpPr txBox="1"/>
          <p:nvPr/>
        </p:nvSpPr>
        <p:spPr>
          <a:xfrm>
            <a:off x="2723503" y="149560"/>
            <a:ext cx="9051403" cy="97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</a:rPr>
              <a:t>Как проверять </a:t>
            </a:r>
            <a:r>
              <a:rPr lang="lv-LV" sz="2800" b="1" kern="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</a:rPr>
              <a:t>эмоциональные и подозрительные утверждения</a:t>
            </a:r>
            <a:r>
              <a:rPr lang="en-US" sz="2800" b="1" kern="0">
                <a:solidFill>
                  <a:srgbClr val="000000"/>
                </a:solidFill>
                <a:latin typeface="Montserrat"/>
                <a:cs typeface="Arial"/>
              </a:rPr>
              <a:t>?</a:t>
            </a:r>
          </a:p>
        </p:txBody>
      </p:sp>
      <p:sp>
        <p:nvSpPr>
          <p:cNvPr id="5" name="Google Shape;109;g11b41ce093d_0_0">
            <a:extLst>
              <a:ext uri="{FF2B5EF4-FFF2-40B4-BE49-F238E27FC236}">
                <a16:creationId xmlns:a16="http://schemas.microsoft.com/office/drawing/2014/main" id="{3BEE8322-E064-DFB4-2C3A-C4127FB3CA41}"/>
              </a:ext>
            </a:extLst>
          </p:cNvPr>
          <p:cNvSpPr txBox="1"/>
          <p:nvPr/>
        </p:nvSpPr>
        <p:spPr>
          <a:xfrm>
            <a:off x="1727649" y="1342754"/>
            <a:ext cx="10047257" cy="534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algn="l"/>
            <a:r>
              <a:rPr lang="ru-RU" sz="2000" b="1" i="0">
                <a:solidFill>
                  <a:srgbClr val="212529"/>
                </a:solidFill>
                <a:effectLst/>
                <a:latin typeface="Montserrat"/>
              </a:rPr>
              <a:t>Кто высказал утверждение? Есть ли у них опыт и информация, чтобы знать об этом?</a:t>
            </a:r>
          </a:p>
          <a:p>
            <a:pPr algn="l"/>
            <a:r>
              <a:rPr lang="ru-RU" sz="2000" i="0">
                <a:solidFill>
                  <a:srgbClr val="212529"/>
                </a:solidFill>
                <a:effectLst/>
                <a:latin typeface="Montserrat"/>
              </a:rPr>
              <a:t>Погуглите автора 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утверждения</a:t>
            </a:r>
            <a:r>
              <a:rPr lang="ru-RU" sz="2000" i="0">
                <a:solidFill>
                  <a:srgbClr val="212529"/>
                </a:solidFill>
                <a:effectLst/>
                <a:latin typeface="Montserrat"/>
              </a:rPr>
              <a:t>, организацию и СМИ. Кто они? У них хорошая репутация? Проведите небольшое расследование их биографии!</a:t>
            </a:r>
          </a:p>
          <a:p>
            <a:pPr algn="l"/>
            <a:r>
              <a:rPr lang="ru-RU" sz="2000" b="1" i="0">
                <a:solidFill>
                  <a:srgbClr val="212529"/>
                </a:solidFill>
                <a:effectLst/>
                <a:latin typeface="Montserrat"/>
              </a:rPr>
              <a:t>Какие доказательства и источники они предоставили в подтверждение своего заявления? Действительно ли источник говорит то, что они утверждают?</a:t>
            </a:r>
          </a:p>
          <a:p>
            <a:pPr algn="l"/>
            <a:r>
              <a:rPr lang="ru-RU" sz="2000" i="0">
                <a:solidFill>
                  <a:srgbClr val="212529"/>
                </a:solidFill>
                <a:effectLst/>
                <a:latin typeface="Montserrat"/>
              </a:rPr>
              <a:t>Внимание - если нет источника утверждения, это подозрительно! Если указан источник, проверьте и его.</a:t>
            </a:r>
          </a:p>
          <a:p>
            <a:pPr algn="l"/>
            <a:r>
              <a:rPr lang="ru-RU" sz="2000" b="1" i="0">
                <a:solidFill>
                  <a:srgbClr val="212529"/>
                </a:solidFill>
                <a:effectLst/>
                <a:latin typeface="Montserrat"/>
              </a:rPr>
              <a:t>Что говорят другие источники?</a:t>
            </a:r>
          </a:p>
          <a:p>
            <a:pPr algn="l"/>
            <a:r>
              <a:rPr lang="ru-RU" sz="2000">
                <a:solidFill>
                  <a:srgbClr val="212529"/>
                </a:solidFill>
                <a:latin typeface="Montserrat"/>
              </a:rPr>
              <a:t>Поищите в </a:t>
            </a:r>
            <a:r>
              <a:rPr lang="ru-RU" sz="2000" i="0">
                <a:solidFill>
                  <a:srgbClr val="212529"/>
                </a:solidFill>
                <a:effectLst/>
                <a:latin typeface="Montserrat"/>
              </a:rPr>
              <a:t>Google ключевые слова, связанные с утверждением. Есть ли надежные источники информации, говорящие то же самое?</a:t>
            </a:r>
          </a:p>
          <a:p>
            <a:pPr algn="l"/>
            <a:endParaRPr lang="ru-RU" sz="2000" i="0">
              <a:solidFill>
                <a:srgbClr val="212529"/>
              </a:solidFill>
              <a:effectLst/>
              <a:latin typeface="Montserrat"/>
            </a:endParaRPr>
          </a:p>
          <a:p>
            <a:pPr algn="l"/>
            <a:endParaRPr lang="ru-RU" sz="2000" i="0">
              <a:solidFill>
                <a:srgbClr val="212529"/>
              </a:solidFill>
              <a:effectLst/>
              <a:latin typeface="Montserrat"/>
            </a:endParaRPr>
          </a:p>
          <a:p>
            <a:pPr algn="l"/>
            <a:r>
              <a:rPr lang="ru-RU" sz="2000" i="0">
                <a:solidFill>
                  <a:srgbClr val="212529"/>
                </a:solidFill>
                <a:effectLst/>
                <a:latin typeface="Montserrat"/>
              </a:rPr>
              <a:t>Знаете ли вы о других приемах проверки информации, которыми хотели бы поделиться с остальными?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9814B21-C453-DD3D-3584-B4F5C8ECF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2" y="1342754"/>
            <a:ext cx="1240024" cy="124002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CF836C-FD0E-227B-7CCD-917CB98C4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5" y="2800195"/>
            <a:ext cx="975329" cy="975329"/>
          </a:xfrm>
          <a:prstGeom prst="rect">
            <a:avLst/>
          </a:prstGeom>
        </p:spPr>
      </p:pic>
      <p:pic>
        <p:nvPicPr>
          <p:cNvPr id="9" name="Picture 8" descr="A black and white image of a magnifying glass and a document&#10;&#10;Description automatically generated">
            <a:extLst>
              <a:ext uri="{FF2B5EF4-FFF2-40B4-BE49-F238E27FC236}">
                <a16:creationId xmlns:a16="http://schemas.microsoft.com/office/drawing/2014/main" id="{386E7AC8-AD05-0DC3-BAB3-BD32413CB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6" y="4084640"/>
            <a:ext cx="1018900" cy="10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91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A719FF95-4A65-B559-E6CB-71B5CE9196C8}"/>
              </a:ext>
            </a:extLst>
          </p:cNvPr>
          <p:cNvSpPr txBox="1"/>
          <p:nvPr/>
        </p:nvSpPr>
        <p:spPr>
          <a:xfrm>
            <a:off x="564596" y="476050"/>
            <a:ext cx="9301299" cy="54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</a:rPr>
              <a:t>Как проверять информацию? Упражнение</a:t>
            </a:r>
            <a:endParaRPr lang="en-US" sz="2800" b="1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5" name="Google Shape;109;g11b41ce093d_0_0">
            <a:extLst>
              <a:ext uri="{FF2B5EF4-FFF2-40B4-BE49-F238E27FC236}">
                <a16:creationId xmlns:a16="http://schemas.microsoft.com/office/drawing/2014/main" id="{3BEE8322-E064-DFB4-2C3A-C4127FB3CA41}"/>
              </a:ext>
            </a:extLst>
          </p:cNvPr>
          <p:cNvSpPr txBox="1"/>
          <p:nvPr/>
        </p:nvSpPr>
        <p:spPr>
          <a:xfrm>
            <a:off x="8364589" y="1319018"/>
            <a:ext cx="3530278" cy="534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>
                <a:solidFill>
                  <a:srgbClr val="212529"/>
                </a:solidFill>
                <a:latin typeface="Montserrat"/>
              </a:rPr>
              <a:t>Пользователи социальных сетей утверждают, что у них есть видеодоказательства того, что некоторые военные кадры из Украины на самом деле были сняты с участием актеров</a:t>
            </a:r>
            <a:r>
              <a:rPr lang="en-GB" sz="2000">
                <a:solidFill>
                  <a:srgbClr val="212529"/>
                </a:solidFill>
                <a:latin typeface="Montserrat"/>
              </a:rPr>
              <a:t> 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кризисных</a:t>
            </a:r>
            <a:r>
              <a:rPr lang="en-GB" sz="2000">
                <a:solidFill>
                  <a:srgbClr val="212529"/>
                </a:solidFill>
                <a:latin typeface="Montserrat"/>
              </a:rPr>
              <a:t> 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ситуаций.</a:t>
            </a:r>
          </a:p>
          <a:p>
            <a:endParaRPr lang="ru-RU" sz="2000">
              <a:solidFill>
                <a:srgbClr val="212529"/>
              </a:solidFill>
              <a:latin typeface="Montserrat"/>
            </a:endParaRPr>
          </a:p>
          <a:p>
            <a:r>
              <a:rPr lang="ru-RU" sz="2000">
                <a:solidFill>
                  <a:srgbClr val="212529"/>
                </a:solidFill>
                <a:latin typeface="Montserrat"/>
              </a:rPr>
              <a:t>Какую из ранее упомянутых тактик вы бы использовали для проверки этого утверждения?</a:t>
            </a:r>
            <a:endParaRPr lang="en-US" sz="2000">
              <a:solidFill>
                <a:srgbClr val="212529"/>
              </a:solidFill>
              <a:latin typeface="Montserrat"/>
            </a:endParaRPr>
          </a:p>
        </p:txBody>
      </p:sp>
      <p:pic>
        <p:nvPicPr>
          <p:cNvPr id="2" name="Online Media 1" title="Example">
            <a:hlinkClick r:id="" action="ppaction://media"/>
            <a:extLst>
              <a:ext uri="{FF2B5EF4-FFF2-40B4-BE49-F238E27FC236}">
                <a16:creationId xmlns:a16="http://schemas.microsoft.com/office/drawing/2014/main" id="{5B1B2827-B2A2-4FFF-674D-1241A0358B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7133" y="1431866"/>
            <a:ext cx="7758981" cy="46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A719FF95-4A65-B559-E6CB-71B5CE9196C8}"/>
              </a:ext>
            </a:extLst>
          </p:cNvPr>
          <p:cNvSpPr txBox="1"/>
          <p:nvPr/>
        </p:nvSpPr>
        <p:spPr>
          <a:xfrm>
            <a:off x="564596" y="476050"/>
            <a:ext cx="9301299" cy="54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</a:rPr>
              <a:t>Как проверять информацию? Упражнение</a:t>
            </a:r>
            <a:endParaRPr lang="en-US" sz="2800" b="1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5" name="Google Shape;109;g11b41ce093d_0_0">
            <a:extLst>
              <a:ext uri="{FF2B5EF4-FFF2-40B4-BE49-F238E27FC236}">
                <a16:creationId xmlns:a16="http://schemas.microsoft.com/office/drawing/2014/main" id="{3BEE8322-E064-DFB4-2C3A-C4127FB3CA41}"/>
              </a:ext>
            </a:extLst>
          </p:cNvPr>
          <p:cNvSpPr txBox="1"/>
          <p:nvPr/>
        </p:nvSpPr>
        <p:spPr>
          <a:xfrm>
            <a:off x="8431853" y="1965758"/>
            <a:ext cx="3760147" cy="380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>
                <a:solidFill>
                  <a:srgbClr val="212529"/>
                </a:solidFill>
                <a:latin typeface="Montserrat"/>
              </a:rPr>
              <a:t>Шаг 1. 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Хотя иногда вам приходится думать о ключевых словах, характеризующих видео/изображение/текст, и искать их, на этот раз нужный текст есть в самом видео. Попробуйте посмотреть, что появится, когда вы наберете «</a:t>
            </a:r>
            <a:r>
              <a:rPr lang="ru-RU" sz="2000" err="1">
                <a:solidFill>
                  <a:srgbClr val="212529"/>
                </a:solidFill>
                <a:latin typeface="Montserrat"/>
              </a:rPr>
              <a:t>Wien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 </a:t>
            </a:r>
            <a:r>
              <a:rPr lang="ru-RU" sz="2000" err="1">
                <a:solidFill>
                  <a:srgbClr val="212529"/>
                </a:solidFill>
                <a:latin typeface="Montserrat"/>
              </a:rPr>
              <a:t>demo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 </a:t>
            </a:r>
            <a:r>
              <a:rPr lang="ru-RU" sz="2000" err="1">
                <a:solidFill>
                  <a:srgbClr val="212529"/>
                </a:solidFill>
                <a:latin typeface="Montserrat"/>
              </a:rPr>
              <a:t>gegen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 </a:t>
            </a:r>
            <a:r>
              <a:rPr lang="ru-RU" sz="2000" err="1">
                <a:solidFill>
                  <a:srgbClr val="212529"/>
                </a:solidFill>
                <a:latin typeface="Montserrat"/>
              </a:rPr>
              <a:t>klimap</a:t>
            </a:r>
            <a:r>
              <a:rPr lang="ru-RU" sz="2000">
                <a:solidFill>
                  <a:srgbClr val="212529"/>
                </a:solidFill>
                <a:latin typeface="Montserrat"/>
              </a:rPr>
              <a:t>» в Google.</a:t>
            </a:r>
            <a:endParaRPr lang="en-US" sz="2000">
              <a:solidFill>
                <a:srgbClr val="212529"/>
              </a:solidFill>
              <a:latin typeface="Montserrat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1C90FF68-73AB-1A4C-1CF7-205509F4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0" y="1523874"/>
            <a:ext cx="2852402" cy="4919932"/>
          </a:xfrm>
          <a:prstGeom prst="rect">
            <a:avLst/>
          </a:prstGeom>
        </p:spPr>
      </p:pic>
      <p:pic>
        <p:nvPicPr>
          <p:cNvPr id="14" name="Picture 13" descr="A person standing in front of a pile of blue bags&#10;&#10;Description automatically generated">
            <a:extLst>
              <a:ext uri="{FF2B5EF4-FFF2-40B4-BE49-F238E27FC236}">
                <a16:creationId xmlns:a16="http://schemas.microsoft.com/office/drawing/2014/main" id="{C66D623A-23D9-4116-73D6-329857459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94" r="599" b="-350"/>
          <a:stretch/>
        </p:blipFill>
        <p:spPr>
          <a:xfrm>
            <a:off x="3200876" y="2382447"/>
            <a:ext cx="5080943" cy="32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04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A719FF95-4A65-B559-E6CB-71B5CE9196C8}"/>
              </a:ext>
            </a:extLst>
          </p:cNvPr>
          <p:cNvSpPr txBox="1"/>
          <p:nvPr/>
        </p:nvSpPr>
        <p:spPr>
          <a:xfrm>
            <a:off x="564596" y="476050"/>
            <a:ext cx="9301299" cy="54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</a:rPr>
              <a:t>Как проверять информацию? Упражнение</a:t>
            </a:r>
            <a:endParaRPr lang="en-US" sz="2800" b="1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5" name="Google Shape;109;g11b41ce093d_0_0">
            <a:extLst>
              <a:ext uri="{FF2B5EF4-FFF2-40B4-BE49-F238E27FC236}">
                <a16:creationId xmlns:a16="http://schemas.microsoft.com/office/drawing/2014/main" id="{3BEE8322-E064-DFB4-2C3A-C4127FB3CA41}"/>
              </a:ext>
            </a:extLst>
          </p:cNvPr>
          <p:cNvSpPr txBox="1"/>
          <p:nvPr/>
        </p:nvSpPr>
        <p:spPr>
          <a:xfrm>
            <a:off x="7882671" y="1086771"/>
            <a:ext cx="3877207" cy="165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>
                <a:latin typeface="Montserrat"/>
              </a:rPr>
              <a:t>Шаг 2. </a:t>
            </a:r>
            <a:r>
              <a:rPr lang="ru-RU" sz="2000">
                <a:latin typeface="Montserrat"/>
              </a:rPr>
              <a:t>Одним из первых результатов поиска должно быть видео под названием «</a:t>
            </a:r>
            <a:r>
              <a:rPr lang="en-GB" sz="2000">
                <a:latin typeface="Montserrat"/>
              </a:rPr>
              <a:t>Wien</a:t>
            </a:r>
            <a:r>
              <a:rPr lang="ru-RU" sz="2000">
                <a:latin typeface="Montserrat"/>
              </a:rPr>
              <a:t>: </a:t>
            </a:r>
            <a:r>
              <a:rPr lang="ru-RU" sz="2000" err="1">
                <a:latin typeface="Montserrat"/>
              </a:rPr>
              <a:t>Demo</a:t>
            </a:r>
            <a:r>
              <a:rPr lang="ru-RU" sz="2000">
                <a:latin typeface="Montserrat"/>
              </a:rPr>
              <a:t> </a:t>
            </a:r>
            <a:r>
              <a:rPr lang="ru-RU" sz="2000" err="1">
                <a:latin typeface="Montserrat"/>
              </a:rPr>
              <a:t>gegen</a:t>
            </a:r>
            <a:r>
              <a:rPr lang="ru-RU" sz="2000">
                <a:latin typeface="Montserrat"/>
              </a:rPr>
              <a:t> </a:t>
            </a:r>
            <a:r>
              <a:rPr lang="ru-RU" sz="2000" err="1">
                <a:latin typeface="Montserrat"/>
              </a:rPr>
              <a:t>Klimapolitik</a:t>
            </a:r>
            <a:r>
              <a:rPr lang="ru-RU" sz="2000">
                <a:latin typeface="Montserrat"/>
              </a:rPr>
              <a:t>».</a:t>
            </a:r>
            <a:endParaRPr lang="en-US" sz="2000">
              <a:latin typeface="Montserrat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C0C580F-1F9E-CBE8-63D8-4AB1B8D72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28" y="1092433"/>
            <a:ext cx="6495690" cy="2775320"/>
          </a:xfrm>
          <a:prstGeom prst="rect">
            <a:avLst/>
          </a:prstGeom>
        </p:spPr>
      </p:pic>
      <p:pic>
        <p:nvPicPr>
          <p:cNvPr id="4" name="Picture 3" descr="A person wearing a scarf and a face mask&#10;&#10;Description automatically generated">
            <a:extLst>
              <a:ext uri="{FF2B5EF4-FFF2-40B4-BE49-F238E27FC236}">
                <a16:creationId xmlns:a16="http://schemas.microsoft.com/office/drawing/2014/main" id="{DA8E1672-6901-0062-A0ED-C2300C697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94" y="3943789"/>
            <a:ext cx="5561162" cy="2823555"/>
          </a:xfrm>
          <a:prstGeom prst="rect">
            <a:avLst/>
          </a:prstGeom>
        </p:spPr>
      </p:pic>
      <p:sp>
        <p:nvSpPr>
          <p:cNvPr id="6" name="Google Shape;109;g11b41ce093d_0_0">
            <a:extLst>
              <a:ext uri="{FF2B5EF4-FFF2-40B4-BE49-F238E27FC236}">
                <a16:creationId xmlns:a16="http://schemas.microsoft.com/office/drawing/2014/main" id="{7681E168-381A-3F0D-8C6D-90F4CB7EB053}"/>
              </a:ext>
            </a:extLst>
          </p:cNvPr>
          <p:cNvSpPr txBox="1"/>
          <p:nvPr/>
        </p:nvSpPr>
        <p:spPr>
          <a:xfrm>
            <a:off x="7882671" y="2805488"/>
            <a:ext cx="4166576" cy="380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latin typeface="Montserrat"/>
              </a:rPr>
              <a:t>Шаг 3. </a:t>
            </a:r>
            <a:r>
              <a:rPr lang="ru-RU" sz="2000" dirty="0">
                <a:latin typeface="Montserrat"/>
              </a:rPr>
              <a:t>Убедившись, что фрагмент в социальных сетях взят из того же видео, вы можете перевести исходный заголовок с помощью таких инструментов, как Google Translate. </a:t>
            </a:r>
          </a:p>
          <a:p>
            <a:r>
              <a:rPr lang="ru-RU" sz="2000" dirty="0">
                <a:latin typeface="Montserrat"/>
              </a:rPr>
              <a:t>Это означает «Вена: Демонстрация против климатической политики» и не имеет никакого отношения к Украине.</a:t>
            </a:r>
            <a:endParaRPr lang="en-US" sz="200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2129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D531-37A0-F904-BABC-7A829822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96" y="386590"/>
            <a:ext cx="10515600" cy="1325563"/>
          </a:xfrm>
        </p:spPr>
        <p:txBody>
          <a:bodyPr>
            <a:normAutofit/>
          </a:bodyPr>
          <a:lstStyle/>
          <a:p>
            <a:r>
              <a:rPr lang="ru-RU" sz="2900" b="1">
                <a:latin typeface="Montserrat"/>
              </a:rPr>
              <a:t>Цели урока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DA02A-351D-FBFD-C27C-E25749328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73" y="2196289"/>
            <a:ext cx="10715341" cy="32817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300">
                <a:latin typeface="Montserrat"/>
              </a:rPr>
              <a:t>Узнать, что такое пропаганда</a:t>
            </a:r>
            <a:r>
              <a:rPr lang="en-GB" sz="2300">
                <a:latin typeface="Montserrat"/>
              </a:rPr>
              <a:t>.</a:t>
            </a:r>
            <a:endParaRPr lang="ru-RU" sz="2300">
              <a:latin typeface="Montserrat"/>
            </a:endParaRPr>
          </a:p>
          <a:p>
            <a:r>
              <a:rPr lang="ru-RU" sz="2300">
                <a:latin typeface="Montserrat"/>
              </a:rPr>
              <a:t>Узнать о распространенных методах пропаганды.</a:t>
            </a:r>
          </a:p>
          <a:p>
            <a:r>
              <a:rPr lang="ru-RU" sz="2300">
                <a:latin typeface="Montserrat"/>
              </a:rPr>
              <a:t>Понять цели российской пропаганды</a:t>
            </a:r>
            <a:r>
              <a:rPr lang="en-US" sz="2300">
                <a:latin typeface="Montserrat"/>
              </a:rPr>
              <a:t> </a:t>
            </a:r>
            <a:r>
              <a:rPr lang="ru-RU" sz="2300">
                <a:latin typeface="Montserrat"/>
              </a:rPr>
              <a:t> в странах Запада и в Латвии о войне в Украине</a:t>
            </a:r>
            <a:r>
              <a:rPr lang="en-GB" sz="2300">
                <a:latin typeface="Montserrat"/>
              </a:rPr>
              <a:t>.</a:t>
            </a:r>
            <a:endParaRPr lang="en-US" sz="2300">
              <a:latin typeface="Montserrat"/>
            </a:endParaRPr>
          </a:p>
          <a:p>
            <a:r>
              <a:rPr lang="ru-RU" sz="2300">
                <a:latin typeface="Montserrat"/>
              </a:rPr>
              <a:t>Научиться простым методам проверки фактов.</a:t>
            </a:r>
            <a:endParaRPr lang="en-US" sz="23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1892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A719FF95-4A65-B559-E6CB-71B5CE9196C8}"/>
              </a:ext>
            </a:extLst>
          </p:cNvPr>
          <p:cNvSpPr txBox="1"/>
          <p:nvPr/>
        </p:nvSpPr>
        <p:spPr>
          <a:xfrm>
            <a:off x="2671189" y="228190"/>
            <a:ext cx="9204438" cy="97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</a:rPr>
              <a:t>Как проверить эмоциональные и подозрительные утверждения?</a:t>
            </a:r>
            <a:endParaRPr lang="en-US" sz="2800" b="1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2" name="Google Shape;109;g11b41ce093d_0_0">
            <a:extLst>
              <a:ext uri="{FF2B5EF4-FFF2-40B4-BE49-F238E27FC236}">
                <a16:creationId xmlns:a16="http://schemas.microsoft.com/office/drawing/2014/main" id="{4D40B5E2-56E5-ECD8-C2DF-34DD10D8E6A3}"/>
              </a:ext>
            </a:extLst>
          </p:cNvPr>
          <p:cNvSpPr txBox="1"/>
          <p:nvPr/>
        </p:nvSpPr>
        <p:spPr>
          <a:xfrm>
            <a:off x="564596" y="1345562"/>
            <a:ext cx="10921551" cy="11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algn="ctr"/>
            <a:r>
              <a:rPr lang="ru-RU" sz="2300">
                <a:solidFill>
                  <a:srgbClr val="212529"/>
                </a:solidFill>
                <a:latin typeface="Montserrat" panose="00000500000000000000" pitchFamily="2" charset="0"/>
              </a:rPr>
              <a:t>Развивайте свои навыки проверки информации, узнав больше о манипулятивной информации и проверке фактов с помощью онлайн-курса по </a:t>
            </a:r>
            <a:r>
              <a:rPr lang="ru-RU" sz="2300" err="1">
                <a:solidFill>
                  <a:srgbClr val="212529"/>
                </a:solidFill>
                <a:latin typeface="Montserrat" panose="00000500000000000000" pitchFamily="2" charset="0"/>
              </a:rPr>
              <a:t>медиаграмотности</a:t>
            </a:r>
            <a:r>
              <a:rPr lang="ru-RU" sz="2300">
                <a:solidFill>
                  <a:srgbClr val="212529"/>
                </a:solidFill>
                <a:latin typeface="Montserrat" panose="00000500000000000000" pitchFamily="2" charset="0"/>
              </a:rPr>
              <a:t> VeryVerified.eu</a:t>
            </a:r>
            <a:endParaRPr lang="en-US" sz="2300" b="0" i="0">
              <a:solidFill>
                <a:srgbClr val="212529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9BA2E85-DF8F-C205-D173-0321F3379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92" y="2695594"/>
            <a:ext cx="3934216" cy="39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70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A719FF95-4A65-B559-E6CB-71B5CE9196C8}"/>
              </a:ext>
            </a:extLst>
          </p:cNvPr>
          <p:cNvSpPr txBox="1"/>
          <p:nvPr/>
        </p:nvSpPr>
        <p:spPr>
          <a:xfrm>
            <a:off x="2560822" y="3158902"/>
            <a:ext cx="7063990" cy="97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algn="ctr" defTabSz="554492"/>
            <a:r>
              <a:rPr lang="ru-RU" sz="2800" b="1" kern="0">
                <a:latin typeface="Montserrat"/>
                <a:cs typeface="Arial"/>
              </a:rPr>
              <a:t>Выборочный дополнительный материал для урока</a:t>
            </a:r>
            <a:endParaRPr lang="en-US" sz="2800" b="1" kern="0"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009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B34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d9d0762af_0_348"/>
          <p:cNvSpPr/>
          <p:nvPr/>
        </p:nvSpPr>
        <p:spPr>
          <a:xfrm>
            <a:off x="195933" y="20131"/>
            <a:ext cx="6708128" cy="93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marL="7620" marR="3175" defTabSz="554492">
              <a:spcBef>
                <a:spcPts val="731"/>
              </a:spcBef>
              <a:buClr>
                <a:srgbClr val="000000"/>
              </a:buClr>
              <a:buSzPts val="2400"/>
            </a:pPr>
            <a:r>
              <a:rPr lang="ru-RU" sz="2000" b="1" kern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Российские </a:t>
            </a:r>
            <a:r>
              <a:rPr lang="ru-RU" sz="2000" b="1" kern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Telegram</a:t>
            </a:r>
            <a:r>
              <a:rPr lang="ru-RU" sz="2000" b="1" kern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-каналы делятся инструкциями о том, как создавать фейки и распространять дезинформацию в Украине</a:t>
            </a:r>
            <a:endParaRPr sz="1900" kern="0">
              <a:solidFill>
                <a:srgbClr val="1E1E1E"/>
              </a:solidFill>
              <a:latin typeface="Montserrat"/>
              <a:ea typeface="Montserrat"/>
              <a:cs typeface="Montserrat"/>
            </a:endParaRPr>
          </a:p>
          <a:p>
            <a:pPr marL="7620" marR="3175" defTabSz="554492">
              <a:spcBef>
                <a:spcPts val="731"/>
              </a:spcBef>
              <a:buClr>
                <a:srgbClr val="000000"/>
              </a:buClr>
              <a:buSzPts val="2400"/>
            </a:pPr>
            <a:endParaRPr sz="1900" kern="0">
              <a:solidFill>
                <a:srgbClr val="1E1E1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12" name="Google Shape;212;g11d9d0762af_0_348"/>
          <p:cNvSpPr/>
          <p:nvPr/>
        </p:nvSpPr>
        <p:spPr>
          <a:xfrm>
            <a:off x="8049174" y="6499108"/>
            <a:ext cx="1848310" cy="2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uk-UA" sz="1455" kern="0">
                <a:solidFill>
                  <a:srgbClr val="BEBEF2"/>
                </a:solidFill>
                <a:latin typeface="Arial"/>
                <a:ea typeface="Arial"/>
                <a:cs typeface="Arial"/>
                <a:sym typeface="Arial"/>
              </a:rPr>
              <a:t>filter.mkip.gov.ua</a:t>
            </a:r>
            <a:endParaRPr sz="1455" kern="0">
              <a:solidFill>
                <a:srgbClr val="BEBE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1d9d0762af_0_348"/>
          <p:cNvSpPr/>
          <p:nvPr/>
        </p:nvSpPr>
        <p:spPr>
          <a:xfrm>
            <a:off x="9792620" y="6499108"/>
            <a:ext cx="1848310" cy="2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uk-UA" sz="1455" kern="0">
                <a:solidFill>
                  <a:srgbClr val="BEBEF2"/>
                </a:solidFill>
                <a:latin typeface="Arial"/>
                <a:ea typeface="Arial"/>
                <a:cs typeface="Arial"/>
                <a:sym typeface="Arial"/>
              </a:rPr>
              <a:t>fb./inst. @filter.info</a:t>
            </a:r>
            <a:endParaRPr sz="1455" kern="0">
              <a:solidFill>
                <a:srgbClr val="BEBE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g11d9d0762af_0_3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005" y="96331"/>
            <a:ext cx="3937062" cy="576997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11d9d0762af_0_348"/>
          <p:cNvSpPr txBox="1"/>
          <p:nvPr/>
        </p:nvSpPr>
        <p:spPr>
          <a:xfrm>
            <a:off x="195932" y="1308433"/>
            <a:ext cx="7853241" cy="5082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2600"/>
            </a:pPr>
            <a:r>
              <a:rPr lang="ru-RU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«Как сделать годный фейк, дам короткий гайд на основании опыта и некоторого знания украинской психологии.</a:t>
            </a:r>
            <a:endParaRPr lang="en-US" sz="1900" kern="0">
              <a:solidFill>
                <a:srgbClr val="000000"/>
              </a:solidFill>
              <a:latin typeface="Montserrat"/>
              <a:cs typeface="Arial"/>
            </a:endParaRPr>
          </a:p>
          <a:p>
            <a:pPr defTabSz="554492">
              <a:buClr>
                <a:srgbClr val="000000"/>
              </a:buClr>
              <a:buSzPts val="2600"/>
            </a:pPr>
            <a:r>
              <a:rPr lang="en-US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✅ </a:t>
            </a:r>
            <a:r>
              <a:rPr lang="ru-RU" sz="1900" b="1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Фейк должен быть банален. </a:t>
            </a:r>
            <a:r>
              <a:rPr lang="ru-RU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Чтобы воздействовать на широкие слои, не надо придумывать ничего сверхъестественного. Лучше даже добавить немного абсурда.</a:t>
            </a:r>
          </a:p>
          <a:p>
            <a:pPr defTabSz="554492">
              <a:buClr>
                <a:srgbClr val="000000"/>
              </a:buClr>
              <a:buSzPts val="2600"/>
            </a:pPr>
            <a:r>
              <a:rPr lang="en-US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✅ </a:t>
            </a:r>
            <a:r>
              <a:rPr lang="ru-RU" sz="1900" b="1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Фейк должен содержать в себе мощный месседж и оставлять пространство для собственных фантазий, подвергшегося воздействию. </a:t>
            </a:r>
            <a:r>
              <a:rPr lang="ru-RU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Кругом враги! Мэр - российский шпион! Бомж Вася – диверсант!</a:t>
            </a:r>
          </a:p>
          <a:p>
            <a:pPr defTabSz="554492">
              <a:buClr>
                <a:srgbClr val="000000"/>
              </a:buClr>
              <a:buSzPts val="2600"/>
            </a:pPr>
            <a:r>
              <a:rPr lang="en-US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✅ </a:t>
            </a:r>
            <a:r>
              <a:rPr lang="ru-RU" sz="1900" b="1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Фейк должен учитывать местные особенности. </a:t>
            </a:r>
            <a:r>
              <a:rPr lang="ru-RU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Достоверности ему придает привязка к местности. В деревне какой-то русские танки! </a:t>
            </a:r>
          </a:p>
          <a:p>
            <a:pPr defTabSz="554492">
              <a:buClr>
                <a:srgbClr val="000000"/>
              </a:buClr>
              <a:buSzPts val="2600"/>
            </a:pPr>
            <a:r>
              <a:rPr lang="en-US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✅ </a:t>
            </a:r>
            <a:r>
              <a:rPr lang="ru-RU" sz="1900" b="1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Многократное повторение. </a:t>
            </a:r>
            <a:r>
              <a:rPr lang="ru-RU" sz="1900" kern="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Написанное тремя людьми в чате, сообщение уже становится Истиной в последней инстанции. А если добавить сакральное «Власть все врут!», то этот фейк не опровергнет ни один аргумент».</a:t>
            </a:r>
            <a:endParaRPr lang="en-US" sz="1900" kern="0">
              <a:solidFill>
                <a:srgbClr val="000000"/>
              </a:solidFill>
              <a:latin typeface="Montserrat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077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7d7739650_0_82"/>
          <p:cNvSpPr txBox="1"/>
          <p:nvPr/>
        </p:nvSpPr>
        <p:spPr>
          <a:xfrm>
            <a:off x="643122" y="887574"/>
            <a:ext cx="10905756" cy="28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94" rIns="0" bIns="0" anchor="t" anchorCtr="0">
            <a:spAutoFit/>
          </a:bodyPr>
          <a:lstStyle/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062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18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516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188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466" defTabSz="554492">
              <a:lnSpc>
                <a:spcPct val="85416"/>
              </a:lnSpc>
              <a:spcBef>
                <a:spcPts val="731"/>
              </a:spcBef>
              <a:buClr>
                <a:srgbClr val="000000"/>
              </a:buClr>
              <a:buSzPts val="9600"/>
            </a:pPr>
            <a:endParaRPr sz="297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57d7739650_0_82"/>
          <p:cNvSpPr txBox="1"/>
          <p:nvPr/>
        </p:nvSpPr>
        <p:spPr>
          <a:xfrm>
            <a:off x="5667714" y="449783"/>
            <a:ext cx="9262834" cy="56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6200"/>
            </a:pPr>
            <a:endParaRPr sz="2971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535805" y="121010"/>
            <a:ext cx="10129684" cy="6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  <a:buClr>
                <a:srgbClr val="000000"/>
              </a:buClr>
            </a:pP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2. </a:t>
            </a:r>
            <a:r>
              <a:rPr lang="ru-RU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 Подрыв общественной поддержки Украины</a:t>
            </a:r>
            <a:endParaRPr lang="en-US" sz="2900" b="1" kern="0">
              <a:solidFill>
                <a:schemeClr val="bg1"/>
              </a:solidFill>
              <a:latin typeface="Montserrat"/>
              <a:ea typeface="Montserra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2D12-1169-D15E-96E0-A940885D55F5}"/>
              </a:ext>
            </a:extLst>
          </p:cNvPr>
          <p:cNvSpPr txBox="1"/>
          <p:nvPr/>
        </p:nvSpPr>
        <p:spPr>
          <a:xfrm>
            <a:off x="541299" y="735879"/>
            <a:ext cx="9493952" cy="409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/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Украинцев изобразили как не достойных поддержки</a:t>
            </a:r>
            <a:endParaRPr lang="en-US" sz="230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6" name="Picture 5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D0369244-E913-6070-F8B4-7DF24B140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r="3909" b="76376"/>
          <a:stretch/>
        </p:blipFill>
        <p:spPr>
          <a:xfrm>
            <a:off x="-124525" y="1360227"/>
            <a:ext cx="6690884" cy="1198483"/>
          </a:xfrm>
          <a:prstGeom prst="rect">
            <a:avLst/>
          </a:prstGeom>
        </p:spPr>
      </p:pic>
      <p:sp>
        <p:nvSpPr>
          <p:cNvPr id="8" name="Google Shape;307;g157d7739650_0_12">
            <a:extLst>
              <a:ext uri="{FF2B5EF4-FFF2-40B4-BE49-F238E27FC236}">
                <a16:creationId xmlns:a16="http://schemas.microsoft.com/office/drawing/2014/main" id="{9DC4E61A-D5B6-7E1B-5209-78D9CC3CD43F}"/>
              </a:ext>
            </a:extLst>
          </p:cNvPr>
          <p:cNvSpPr txBox="1"/>
          <p:nvPr/>
        </p:nvSpPr>
        <p:spPr>
          <a:xfrm>
            <a:off x="0" y="2567283"/>
            <a:ext cx="7928304" cy="66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Действительно ли Украина приняла закон, разрешающий продажу органов?</a:t>
            </a:r>
            <a:endParaRPr lang="lv-LV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1981506-360B-C14B-A3D9-E675C214A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81" y="3017302"/>
            <a:ext cx="7191142" cy="1224651"/>
          </a:xfrm>
          <a:prstGeom prst="rect">
            <a:avLst/>
          </a:prstGeom>
        </p:spPr>
      </p:pic>
      <p:sp>
        <p:nvSpPr>
          <p:cNvPr id="12" name="Google Shape;307;g157d7739650_0_12">
            <a:extLst>
              <a:ext uri="{FF2B5EF4-FFF2-40B4-BE49-F238E27FC236}">
                <a16:creationId xmlns:a16="http://schemas.microsoft.com/office/drawing/2014/main" id="{CD41E10A-B2B4-6029-72A1-9C33A249EBF7}"/>
              </a:ext>
            </a:extLst>
          </p:cNvPr>
          <p:cNvSpPr txBox="1"/>
          <p:nvPr/>
        </p:nvSpPr>
        <p:spPr>
          <a:xfrm>
            <a:off x="2692992" y="4297005"/>
            <a:ext cx="8855885" cy="38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История о распятом в Украине мальчике не имеет подтверждений</a:t>
            </a:r>
            <a:endParaRPr lang="lv-LV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E2FC2653-58C6-0E71-8982-DFE66299C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12" y="4762611"/>
            <a:ext cx="10929357" cy="972728"/>
          </a:xfrm>
          <a:prstGeom prst="rect">
            <a:avLst/>
          </a:prstGeom>
        </p:spPr>
      </p:pic>
      <p:sp>
        <p:nvSpPr>
          <p:cNvPr id="16" name="Google Shape;307;g157d7739650_0_12">
            <a:extLst>
              <a:ext uri="{FF2B5EF4-FFF2-40B4-BE49-F238E27FC236}">
                <a16:creationId xmlns:a16="http://schemas.microsoft.com/office/drawing/2014/main" id="{75A4D57F-2597-FAC0-7C1C-04FAB018CC1C}"/>
              </a:ext>
            </a:extLst>
          </p:cNvPr>
          <p:cNvSpPr txBox="1"/>
          <p:nvPr/>
        </p:nvSpPr>
        <p:spPr>
          <a:xfrm>
            <a:off x="134268" y="5734595"/>
            <a:ext cx="10161680" cy="66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Концлагеря, медицинские эксперименты и отнятые дети: как российская пропаганда лжет об украинских беженцах</a:t>
            </a:r>
            <a:endParaRPr lang="lv-LV" kern="0">
              <a:solidFill>
                <a:schemeClr val="bg1"/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613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7d7739650_0_82"/>
          <p:cNvSpPr txBox="1"/>
          <p:nvPr/>
        </p:nvSpPr>
        <p:spPr>
          <a:xfrm>
            <a:off x="643122" y="887574"/>
            <a:ext cx="10905756" cy="28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94" rIns="0" bIns="0" anchor="t" anchorCtr="0">
            <a:spAutoFit/>
          </a:bodyPr>
          <a:lstStyle/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062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18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516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188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466" defTabSz="554492">
              <a:lnSpc>
                <a:spcPct val="85416"/>
              </a:lnSpc>
              <a:spcBef>
                <a:spcPts val="731"/>
              </a:spcBef>
              <a:buClr>
                <a:srgbClr val="000000"/>
              </a:buClr>
              <a:buSzPts val="9600"/>
            </a:pPr>
            <a:endParaRPr sz="297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157d7739650_0_82"/>
          <p:cNvSpPr/>
          <p:nvPr/>
        </p:nvSpPr>
        <p:spPr>
          <a:xfrm>
            <a:off x="660539" y="3924518"/>
            <a:ext cx="5007173" cy="72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marL="7701" marR="3466" defTabSz="554492">
              <a:spcBef>
                <a:spcPts val="731"/>
              </a:spcBef>
              <a:buClr>
                <a:srgbClr val="000000"/>
              </a:buClr>
              <a:buSzPts val="2400"/>
            </a:pPr>
            <a:endParaRPr sz="1455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157d7739650_0_82"/>
          <p:cNvSpPr/>
          <p:nvPr/>
        </p:nvSpPr>
        <p:spPr>
          <a:xfrm>
            <a:off x="427" y="6264609"/>
            <a:ext cx="12191205" cy="748966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 defTabSz="554492">
              <a:buClr>
                <a:srgbClr val="000000"/>
              </a:buClr>
              <a:buSzPts val="1800"/>
            </a:pPr>
            <a:endParaRPr sz="1092" ker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57d7739650_0_82"/>
          <p:cNvSpPr txBox="1"/>
          <p:nvPr/>
        </p:nvSpPr>
        <p:spPr>
          <a:xfrm>
            <a:off x="5667714" y="449783"/>
            <a:ext cx="9262834" cy="56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6200"/>
            </a:pPr>
            <a:endParaRPr sz="2971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507050" y="365425"/>
            <a:ext cx="10129684" cy="6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  <a:buClr>
                <a:srgbClr val="000000"/>
              </a:buClr>
            </a:pP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2. </a:t>
            </a:r>
            <a:r>
              <a:rPr lang="ru-RU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 Подрыв общественной поддержки Украины</a:t>
            </a:r>
            <a:endParaRPr lang="en-US" sz="2900" b="1" kern="0">
              <a:solidFill>
                <a:schemeClr val="bg1"/>
              </a:solidFill>
              <a:latin typeface="Montserrat"/>
              <a:ea typeface="Montserrat"/>
              <a:cs typeface="Arial"/>
            </a:endParaRPr>
          </a:p>
        </p:txBody>
      </p:sp>
      <p:sp>
        <p:nvSpPr>
          <p:cNvPr id="9" name="Google Shape;548;g11b41ce093d_0_147">
            <a:extLst>
              <a:ext uri="{FF2B5EF4-FFF2-40B4-BE49-F238E27FC236}">
                <a16:creationId xmlns:a16="http://schemas.microsoft.com/office/drawing/2014/main" id="{8F654F39-E89C-4B6A-670B-216D5466906F}"/>
              </a:ext>
            </a:extLst>
          </p:cNvPr>
          <p:cNvSpPr/>
          <p:nvPr/>
        </p:nvSpPr>
        <p:spPr>
          <a:xfrm>
            <a:off x="653285" y="6353332"/>
            <a:ext cx="10514263" cy="2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ru-RU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Источник</a:t>
            </a:r>
            <a:r>
              <a:rPr lang="en-US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:</a:t>
            </a:r>
            <a:r>
              <a:rPr lang="uk-UA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 </a:t>
            </a:r>
            <a:r>
              <a:rPr lang="uk-UA" sz="1455" kern="0">
                <a:solidFill>
                  <a:srgbClr val="FFFFFF"/>
                </a:solidFill>
                <a:latin typeface="Montserrat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https://factcheck.afp.com/doc.afp.com.</a:t>
            </a:r>
            <a:r>
              <a:rPr lang="uk-UA" sz="1455" kern="0">
                <a:solidFill>
                  <a:schemeClr val="bg1"/>
                </a:solidFill>
                <a:latin typeface="Montserrat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327R8KF</a:t>
            </a:r>
            <a:r>
              <a:rPr lang="lv-LV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; https://rebaltica.lv/2022/03/ukrainas-kars-piesaista-melu-izplatitajus-un-krapniekus-tiktok/ </a:t>
            </a:r>
            <a:r>
              <a:rPr lang="uk-UA" sz="1455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 </a:t>
            </a:r>
            <a:endParaRPr lang="en-US" sz="849" kern="0">
              <a:solidFill>
                <a:schemeClr val="bg1"/>
              </a:solidFill>
              <a:latin typeface="Montserrat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487;g11b41ce093d_0_6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62D3292-0739-7281-147B-4C260F9076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090" y="1716885"/>
            <a:ext cx="4372622" cy="42979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29E64-4F49-DD7D-2172-3C4B74F5F1FA}"/>
              </a:ext>
            </a:extLst>
          </p:cNvPr>
          <p:cNvSpPr txBox="1"/>
          <p:nvPr/>
        </p:nvSpPr>
        <p:spPr>
          <a:xfrm>
            <a:off x="513726" y="957134"/>
            <a:ext cx="7507530" cy="409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54492"/>
            <a:r>
              <a:rPr lang="ru-RU" sz="2300" kern="0">
                <a:solidFill>
                  <a:schemeClr val="bg1"/>
                </a:solidFill>
                <a:latin typeface="Montserrat"/>
                <a:cs typeface="Arial"/>
                <a:sym typeface="Arial"/>
              </a:rPr>
              <a:t>Самые трагические события инсценированы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FF0DDF0E-7E06-3095-DE3E-4A512AE1AF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/>
          <a:stretch/>
        </p:blipFill>
        <p:spPr>
          <a:xfrm>
            <a:off x="6794927" y="1461205"/>
            <a:ext cx="4372621" cy="47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B34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b41ce093d_0_226"/>
          <p:cNvSpPr txBox="1"/>
          <p:nvPr/>
        </p:nvSpPr>
        <p:spPr>
          <a:xfrm>
            <a:off x="689683" y="2740854"/>
            <a:ext cx="4311147" cy="3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01" rIns="0" bIns="0" anchor="t" anchorCtr="0">
            <a:spAutoFit/>
          </a:bodyPr>
          <a:lstStyle/>
          <a:p>
            <a:pPr marL="7701" marR="3081" defTabSz="554492">
              <a:lnSpc>
                <a:spcPct val="158500"/>
              </a:lnSpc>
              <a:spcBef>
                <a:spcPts val="143"/>
              </a:spcBef>
              <a:buClr>
                <a:srgbClr val="000000"/>
              </a:buClr>
              <a:buSzPts val="2000"/>
            </a:pPr>
            <a:endParaRPr sz="12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1b41ce093d_0_226"/>
          <p:cNvSpPr txBox="1"/>
          <p:nvPr/>
        </p:nvSpPr>
        <p:spPr>
          <a:xfrm>
            <a:off x="2193765" y="2586042"/>
            <a:ext cx="9604481" cy="31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endParaRPr sz="667" kern="0">
              <a:solidFill>
                <a:srgbClr val="000000"/>
              </a:solidFill>
              <a:highlight>
                <a:srgbClr val="F5F5F5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defTabSz="554492">
              <a:buClr>
                <a:srgbClr val="000000"/>
              </a:buClr>
              <a:buSzPts val="4400"/>
            </a:pPr>
            <a:endParaRPr sz="667" kern="0">
              <a:solidFill>
                <a:srgbClr val="000000"/>
              </a:solidFill>
              <a:highlight>
                <a:srgbClr val="F5F5F5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3" name="Google Shape;123;g11b41ce093d_0_226"/>
          <p:cNvSpPr txBox="1"/>
          <p:nvPr/>
        </p:nvSpPr>
        <p:spPr>
          <a:xfrm>
            <a:off x="643485" y="4085520"/>
            <a:ext cx="6017923" cy="52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endParaRPr sz="2668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115134BE-446B-4109-93FE-63383FB173D6}"/>
              </a:ext>
            </a:extLst>
          </p:cNvPr>
          <p:cNvSpPr txBox="1"/>
          <p:nvPr/>
        </p:nvSpPr>
        <p:spPr>
          <a:xfrm>
            <a:off x="1039794" y="2740854"/>
            <a:ext cx="10112412" cy="140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8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Какое вы бы дали определение  </a:t>
            </a: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дезинформации</a:t>
            </a:r>
            <a:r>
              <a:rPr lang="ru-RU" sz="28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? А </a:t>
            </a: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пропаганде</a:t>
            </a:r>
            <a:r>
              <a:rPr lang="ru-RU" sz="28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? Как вы думаете, есть ли разница между ними? Что насчет </a:t>
            </a:r>
            <a:r>
              <a:rPr lang="ru-RU" sz="2800" b="1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ошибочной информации</a:t>
            </a:r>
            <a:r>
              <a:rPr lang="ru-RU" sz="28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?</a:t>
            </a:r>
            <a:endParaRPr lang="en-US" sz="2800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64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B34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b41ce093d_0_226"/>
          <p:cNvSpPr/>
          <p:nvPr/>
        </p:nvSpPr>
        <p:spPr>
          <a:xfrm>
            <a:off x="427" y="6264609"/>
            <a:ext cx="12191205" cy="748966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 defTabSz="554492">
              <a:buClr>
                <a:srgbClr val="000000"/>
              </a:buClr>
              <a:buSzPts val="1800"/>
            </a:pPr>
            <a:endParaRPr sz="1092" kern="0">
              <a:solidFill>
                <a:srgbClr val="F5B3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11b41ce093d_0_226"/>
          <p:cNvSpPr txBox="1"/>
          <p:nvPr/>
        </p:nvSpPr>
        <p:spPr>
          <a:xfrm>
            <a:off x="689683" y="2740854"/>
            <a:ext cx="4311147" cy="3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01" rIns="0" bIns="0" anchor="t" anchorCtr="0">
            <a:spAutoFit/>
          </a:bodyPr>
          <a:lstStyle/>
          <a:p>
            <a:pPr marL="7701" marR="3081" defTabSz="554492">
              <a:lnSpc>
                <a:spcPct val="158500"/>
              </a:lnSpc>
              <a:spcBef>
                <a:spcPts val="143"/>
              </a:spcBef>
              <a:buClr>
                <a:srgbClr val="000000"/>
              </a:buClr>
              <a:buSzPts val="2000"/>
            </a:pPr>
            <a:endParaRPr sz="12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1b41ce093d_0_226"/>
          <p:cNvSpPr txBox="1"/>
          <p:nvPr/>
        </p:nvSpPr>
        <p:spPr>
          <a:xfrm>
            <a:off x="2193765" y="2586042"/>
            <a:ext cx="9604481" cy="31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endParaRPr sz="667" kern="0">
              <a:solidFill>
                <a:srgbClr val="000000"/>
              </a:solidFill>
              <a:highlight>
                <a:srgbClr val="F5F5F5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defTabSz="554492">
              <a:buClr>
                <a:srgbClr val="000000"/>
              </a:buClr>
              <a:buSzPts val="4400"/>
            </a:pPr>
            <a:endParaRPr sz="667" kern="0">
              <a:solidFill>
                <a:srgbClr val="000000"/>
              </a:solidFill>
              <a:highlight>
                <a:srgbClr val="F5F5F5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3" name="Google Shape;123;g11b41ce093d_0_226"/>
          <p:cNvSpPr txBox="1"/>
          <p:nvPr/>
        </p:nvSpPr>
        <p:spPr>
          <a:xfrm>
            <a:off x="643485" y="4085520"/>
            <a:ext cx="6017923" cy="52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endParaRPr sz="2668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9;g11b41ce093d_0_0">
            <a:extLst>
              <a:ext uri="{FF2B5EF4-FFF2-40B4-BE49-F238E27FC236}">
                <a16:creationId xmlns:a16="http://schemas.microsoft.com/office/drawing/2014/main" id="{E6BD667B-F30D-2623-A917-A6C74F1B3223}"/>
              </a:ext>
            </a:extLst>
          </p:cNvPr>
          <p:cNvSpPr txBox="1"/>
          <p:nvPr/>
        </p:nvSpPr>
        <p:spPr>
          <a:xfrm>
            <a:off x="564597" y="545058"/>
            <a:ext cx="3243832" cy="55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900" b="1" kern="0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Определения </a:t>
            </a:r>
            <a:r>
              <a:rPr lang="en-US" sz="2900" b="1" kern="0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:</a:t>
            </a:r>
            <a:endParaRPr lang="en-US" sz="2900" b="1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115134BE-446B-4109-93FE-63383FB173D6}"/>
              </a:ext>
            </a:extLst>
          </p:cNvPr>
          <p:cNvSpPr txBox="1"/>
          <p:nvPr/>
        </p:nvSpPr>
        <p:spPr>
          <a:xfrm>
            <a:off x="564597" y="1538067"/>
            <a:ext cx="10408203" cy="442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marL="172720" indent="-172720" defTabSz="554492">
              <a:buClr>
                <a:srgbClr val="000000"/>
              </a:buClr>
              <a:buFont typeface="Arial"/>
              <a:buChar char="•"/>
            </a:pPr>
            <a:r>
              <a:rPr lang="ru-RU" sz="2000" b="1" kern="0">
                <a:solidFill>
                  <a:srgbClr val="000000"/>
                </a:solidFill>
                <a:latin typeface="Montserrat"/>
                <a:cs typeface="Arial"/>
              </a:rPr>
              <a:t>Дезинформация</a:t>
            </a: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</a:rPr>
              <a:t> — это ложная информация, которая преднамеренно создается или распространяется с явной целью причинить вред. Авторы дезинформации обычно имеют политические, финансовые, психологические или социальные интересы.</a:t>
            </a:r>
            <a:endParaRPr lang="en-US" sz="2000" kern="0">
              <a:solidFill>
                <a:srgbClr val="000000"/>
              </a:solidFill>
              <a:latin typeface="Montserrat"/>
              <a:cs typeface="Arial"/>
            </a:endParaRPr>
          </a:p>
          <a:p>
            <a:pPr marL="172720" indent="-172720" defTabSz="554492">
              <a:buClr>
                <a:srgbClr val="000000"/>
              </a:buClr>
              <a:buFont typeface="Arial"/>
              <a:buChar char="•"/>
            </a:pPr>
            <a:r>
              <a:rPr lang="ru-RU" sz="2000" b="1" kern="0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Ошибочная информация (</a:t>
            </a:r>
            <a:r>
              <a:rPr lang="ru-RU" sz="2000" b="1" kern="0" err="1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мисинформация</a:t>
            </a:r>
            <a:r>
              <a:rPr lang="ru-RU" sz="2000" b="1" kern="0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)</a:t>
            </a:r>
            <a:r>
              <a:rPr lang="ru-RU" sz="2000" kern="0">
                <a:solidFill>
                  <a:srgbClr val="000000"/>
                </a:solidFill>
                <a:latin typeface="Montserrat"/>
                <a:ea typeface="Montserrat"/>
                <a:cs typeface="Arial"/>
                <a:sym typeface="Montserrat"/>
              </a:rPr>
              <a:t>– это информация, которая является ложной, но не направлена на причинение вреда. Например, люди, которые не знают, что какая-то информация </a:t>
            </a: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</a:rPr>
              <a:t>не соответствует действительности</a:t>
            </a:r>
            <a:r>
              <a:rPr lang="ru-RU" sz="2000" kern="0">
                <a:solidFill>
                  <a:srgbClr val="000000"/>
                </a:solidFill>
                <a:latin typeface="Montserrat"/>
                <a:ea typeface="Montserrat"/>
                <a:cs typeface="Arial"/>
                <a:sym typeface="Montserrat"/>
              </a:rPr>
              <a:t>, пытаясь быть полезными, могут распространять ее в социальных сетях. </a:t>
            </a:r>
          </a:p>
          <a:p>
            <a:pPr marL="172720" indent="-172720" defTabSz="554492">
              <a:buClr>
                <a:srgbClr val="000000"/>
              </a:buClr>
              <a:buFont typeface="Arial"/>
              <a:buChar char="•"/>
            </a:pPr>
            <a:r>
              <a:rPr lang="ru-RU" sz="2000" b="1" kern="0">
                <a:solidFill>
                  <a:srgbClr val="000000"/>
                </a:solidFill>
                <a:latin typeface="Montserrat"/>
                <a:ea typeface="Montserrat"/>
                <a:cs typeface="Arial"/>
                <a:sym typeface="Montserrat"/>
              </a:rPr>
              <a:t>Пропаганда</a:t>
            </a:r>
            <a:r>
              <a:rPr lang="ru-RU" sz="2000" kern="0">
                <a:solidFill>
                  <a:srgbClr val="000000"/>
                </a:solidFill>
                <a:latin typeface="Montserrat"/>
                <a:ea typeface="Montserrat"/>
                <a:cs typeface="Arial"/>
                <a:sym typeface="Montserrat"/>
              </a:rPr>
              <a:t> – это распространение </a:t>
            </a:r>
            <a:r>
              <a:rPr lang="ru-RU" sz="2000" b="1" kern="0">
                <a:solidFill>
                  <a:srgbClr val="000000"/>
                </a:solidFill>
                <a:latin typeface="Montserrat"/>
                <a:ea typeface="Montserrat"/>
                <a:cs typeface="Arial"/>
                <a:sym typeface="Montserrat"/>
              </a:rPr>
              <a:t>правдивой или ложной </a:t>
            </a:r>
            <a:r>
              <a:rPr lang="ru-RU" sz="2000" kern="0">
                <a:solidFill>
                  <a:srgbClr val="000000"/>
                </a:solidFill>
                <a:latin typeface="Montserrat"/>
                <a:ea typeface="Montserrat"/>
                <a:cs typeface="Arial"/>
                <a:sym typeface="Montserrat"/>
              </a:rPr>
              <a:t>информации, с целью убеждения аудитории, но она часто имеет политический подтекст и обычно связана с информацией, которую создают правительства.</a:t>
            </a:r>
          </a:p>
          <a:p>
            <a:pPr defTabSz="554492">
              <a:buClr>
                <a:srgbClr val="000000"/>
              </a:buClr>
            </a:pPr>
            <a:endParaRPr lang="lv-LV" sz="2000" kern="0">
              <a:solidFill>
                <a:srgbClr val="000000"/>
              </a:solidFill>
              <a:latin typeface="Montserrat"/>
              <a:cs typeface="Arial"/>
            </a:endParaRPr>
          </a:p>
          <a:p>
            <a:pPr defTabSz="554492">
              <a:buClr>
                <a:srgbClr val="000000"/>
              </a:buClr>
            </a:pPr>
            <a:r>
              <a:rPr lang="ru-RU" sz="2000" i="1" kern="0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Что общего между дезинформацией и пропагандой?</a:t>
            </a:r>
            <a:endParaRPr lang="en-US" sz="2000" i="1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6" name="Google Shape;106;g11b41ce093d_0_0">
            <a:extLst>
              <a:ext uri="{FF2B5EF4-FFF2-40B4-BE49-F238E27FC236}">
                <a16:creationId xmlns:a16="http://schemas.microsoft.com/office/drawing/2014/main" id="{DCDF781F-58A5-371D-EB99-A521CF37197B}"/>
              </a:ext>
            </a:extLst>
          </p:cNvPr>
          <p:cNvSpPr/>
          <p:nvPr/>
        </p:nvSpPr>
        <p:spPr>
          <a:xfrm>
            <a:off x="355335" y="6419494"/>
            <a:ext cx="11207004" cy="34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ru-RU" kern="0">
                <a:solidFill>
                  <a:schemeClr val="bg1"/>
                </a:solidFill>
                <a:latin typeface="Futura PT Book"/>
                <a:cs typeface="Arial"/>
                <a:sym typeface="Arial"/>
              </a:rPr>
              <a:t>Источник</a:t>
            </a:r>
            <a:r>
              <a:rPr lang="en-US" kern="0">
                <a:solidFill>
                  <a:schemeClr val="bg1"/>
                </a:solidFill>
                <a:latin typeface="Futura PT Book"/>
                <a:cs typeface="Arial"/>
                <a:sym typeface="Arial"/>
              </a:rPr>
              <a:t>: https://firstdraftnews.org/wp-content/uploads/2018/07/infoDisorder_glossary.pdf</a:t>
            </a:r>
            <a:endParaRPr lang="en-US" kern="0">
              <a:solidFill>
                <a:schemeClr val="bg1"/>
              </a:solidFill>
              <a:latin typeface="Futura PT Book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666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B34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b41ce093d_0_226"/>
          <p:cNvSpPr txBox="1"/>
          <p:nvPr/>
        </p:nvSpPr>
        <p:spPr>
          <a:xfrm>
            <a:off x="689683" y="2740854"/>
            <a:ext cx="4311147" cy="3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01" rIns="0" bIns="0" anchor="t" anchorCtr="0">
            <a:spAutoFit/>
          </a:bodyPr>
          <a:lstStyle/>
          <a:p>
            <a:pPr marL="7701" marR="3081" defTabSz="554492">
              <a:lnSpc>
                <a:spcPct val="158500"/>
              </a:lnSpc>
              <a:spcBef>
                <a:spcPts val="143"/>
              </a:spcBef>
              <a:buClr>
                <a:srgbClr val="000000"/>
              </a:buClr>
              <a:buSzPts val="2000"/>
            </a:pPr>
            <a:endParaRPr sz="12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nline Media 1" title="Aliona Romaniuk RUS subtitles 1">
            <a:hlinkClick r:id="" action="ppaction://media"/>
            <a:extLst>
              <a:ext uri="{FF2B5EF4-FFF2-40B4-BE49-F238E27FC236}">
                <a16:creationId xmlns:a16="http://schemas.microsoft.com/office/drawing/2014/main" id="{E958FC7E-2481-B666-63DE-751815D4A5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3593" y="167145"/>
            <a:ext cx="11748576" cy="65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B34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b41ce093d_0_226"/>
          <p:cNvSpPr txBox="1"/>
          <p:nvPr/>
        </p:nvSpPr>
        <p:spPr>
          <a:xfrm>
            <a:off x="689683" y="2740854"/>
            <a:ext cx="4311147" cy="3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01" rIns="0" bIns="0" anchor="t" anchorCtr="0">
            <a:spAutoFit/>
          </a:bodyPr>
          <a:lstStyle/>
          <a:p>
            <a:pPr marL="7701" marR="3081" defTabSz="554492">
              <a:lnSpc>
                <a:spcPct val="158500"/>
              </a:lnSpc>
              <a:spcBef>
                <a:spcPts val="143"/>
              </a:spcBef>
              <a:buClr>
                <a:srgbClr val="000000"/>
              </a:buClr>
              <a:buSzPts val="2000"/>
            </a:pPr>
            <a:endParaRPr sz="12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g11b41ce093d_0_0">
            <a:extLst>
              <a:ext uri="{FF2B5EF4-FFF2-40B4-BE49-F238E27FC236}">
                <a16:creationId xmlns:a16="http://schemas.microsoft.com/office/drawing/2014/main" id="{4BFCAF06-C32D-3CFB-A1EC-A6809757D360}"/>
              </a:ext>
            </a:extLst>
          </p:cNvPr>
          <p:cNvSpPr txBox="1"/>
          <p:nvPr/>
        </p:nvSpPr>
        <p:spPr>
          <a:xfrm>
            <a:off x="1228136" y="2757176"/>
            <a:ext cx="9735727" cy="183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8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Какие виды ложной информации, которые мы только что обсуждали, также были упомянуты на видео со специалистом по проверке фактов Аленой Романюк?</a:t>
            </a:r>
            <a:endParaRPr lang="en-US" sz="2800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1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B34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b41ce093d_0_226"/>
          <p:cNvSpPr/>
          <p:nvPr/>
        </p:nvSpPr>
        <p:spPr>
          <a:xfrm>
            <a:off x="427" y="6264609"/>
            <a:ext cx="12191205" cy="748966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 defTabSz="554492">
              <a:buClr>
                <a:srgbClr val="000000"/>
              </a:buClr>
              <a:buSzPts val="1800"/>
            </a:pPr>
            <a:endParaRPr sz="1092" kern="0">
              <a:solidFill>
                <a:srgbClr val="F5B3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11b41ce093d_0_226"/>
          <p:cNvSpPr txBox="1"/>
          <p:nvPr/>
        </p:nvSpPr>
        <p:spPr>
          <a:xfrm>
            <a:off x="689683" y="2740854"/>
            <a:ext cx="4311147" cy="3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01" rIns="0" bIns="0" anchor="t" anchorCtr="0">
            <a:spAutoFit/>
          </a:bodyPr>
          <a:lstStyle/>
          <a:p>
            <a:pPr marL="7701" marR="3081" defTabSz="554492">
              <a:lnSpc>
                <a:spcPct val="158500"/>
              </a:lnSpc>
              <a:spcBef>
                <a:spcPts val="143"/>
              </a:spcBef>
              <a:buClr>
                <a:srgbClr val="000000"/>
              </a:buClr>
              <a:buSzPts val="2000"/>
            </a:pPr>
            <a:endParaRPr sz="12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1b41ce093d_0_226"/>
          <p:cNvSpPr txBox="1"/>
          <p:nvPr/>
        </p:nvSpPr>
        <p:spPr>
          <a:xfrm>
            <a:off x="2193765" y="2586042"/>
            <a:ext cx="9604481" cy="31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endParaRPr sz="667" kern="0">
              <a:solidFill>
                <a:srgbClr val="000000"/>
              </a:solidFill>
              <a:highlight>
                <a:srgbClr val="F5F5F5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defTabSz="554492">
              <a:buClr>
                <a:srgbClr val="000000"/>
              </a:buClr>
              <a:buSzPts val="4400"/>
            </a:pPr>
            <a:endParaRPr sz="667" kern="0">
              <a:solidFill>
                <a:srgbClr val="000000"/>
              </a:solidFill>
              <a:highlight>
                <a:srgbClr val="F5F5F5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3" name="Google Shape;123;g11b41ce093d_0_226"/>
          <p:cNvSpPr txBox="1"/>
          <p:nvPr/>
        </p:nvSpPr>
        <p:spPr>
          <a:xfrm>
            <a:off x="643485" y="4085520"/>
            <a:ext cx="6017923" cy="52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endParaRPr sz="2668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9;g11b41ce093d_0_0">
            <a:extLst>
              <a:ext uri="{FF2B5EF4-FFF2-40B4-BE49-F238E27FC236}">
                <a16:creationId xmlns:a16="http://schemas.microsoft.com/office/drawing/2014/main" id="{E6BD667B-F30D-2623-A917-A6C74F1B3223}"/>
              </a:ext>
            </a:extLst>
          </p:cNvPr>
          <p:cNvSpPr txBox="1"/>
          <p:nvPr/>
        </p:nvSpPr>
        <p:spPr>
          <a:xfrm>
            <a:off x="564597" y="545058"/>
            <a:ext cx="2666758" cy="55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900" b="1" kern="0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Пропаганда:</a:t>
            </a:r>
            <a:endParaRPr lang="en-US" sz="2900" b="1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115134BE-446B-4109-93FE-63383FB173D6}"/>
              </a:ext>
            </a:extLst>
          </p:cNvPr>
          <p:cNvSpPr txBox="1"/>
          <p:nvPr/>
        </p:nvSpPr>
        <p:spPr>
          <a:xfrm>
            <a:off x="564597" y="1773617"/>
            <a:ext cx="4436233" cy="380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Пропаганда – это предвзятая информация, предназначенная для формирования общественного мнения и поведения. 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Сила пропаганды зависит от:</a:t>
            </a:r>
          </a:p>
          <a:p>
            <a:pPr defTabSz="554492">
              <a:buClr>
                <a:srgbClr val="000000"/>
              </a:buClr>
            </a:pPr>
            <a:endParaRPr lang="ru-RU" sz="2000" kern="0">
              <a:solidFill>
                <a:srgbClr val="000000"/>
              </a:solidFill>
              <a:latin typeface="Montserrat"/>
              <a:cs typeface="Arial"/>
              <a:sym typeface="Arial"/>
            </a:endParaRP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сообщения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метода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средств коммуникации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обстановки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восприимчивости аудитории</a:t>
            </a:r>
            <a:endParaRPr lang="lv-LV" sz="2000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  <p:sp>
        <p:nvSpPr>
          <p:cNvPr id="6" name="Google Shape;106;g11b41ce093d_0_0">
            <a:extLst>
              <a:ext uri="{FF2B5EF4-FFF2-40B4-BE49-F238E27FC236}">
                <a16:creationId xmlns:a16="http://schemas.microsoft.com/office/drawing/2014/main" id="{DCDF781F-58A5-371D-EB99-A521CF37197B}"/>
              </a:ext>
            </a:extLst>
          </p:cNvPr>
          <p:cNvSpPr/>
          <p:nvPr/>
        </p:nvSpPr>
        <p:spPr>
          <a:xfrm>
            <a:off x="355335" y="6419494"/>
            <a:ext cx="11207004" cy="34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r>
              <a:rPr lang="en-US" kern="0">
                <a:solidFill>
                  <a:schemeClr val="bg1"/>
                </a:solidFill>
                <a:latin typeface="Futura PT Book"/>
                <a:ea typeface="Arial"/>
                <a:cs typeface="Mongolian Baiti"/>
                <a:sym typeface="Arial"/>
              </a:rPr>
              <a:t>Source: https://www.ushmm.org/m/pdfs/USHMM-Teacher-Guide-State-of-Deception.pdf</a:t>
            </a:r>
            <a:endParaRPr lang="en-US" kern="0">
              <a:solidFill>
                <a:schemeClr val="bg1"/>
              </a:solidFill>
              <a:latin typeface="Futura PT Book"/>
              <a:ea typeface="Arial"/>
              <a:cs typeface="Mongolian Baiti"/>
            </a:endParaRPr>
          </a:p>
        </p:txBody>
      </p:sp>
      <p:sp>
        <p:nvSpPr>
          <p:cNvPr id="4" name="Google Shape;109;g11b41ce093d_0_0">
            <a:extLst>
              <a:ext uri="{FF2B5EF4-FFF2-40B4-BE49-F238E27FC236}">
                <a16:creationId xmlns:a16="http://schemas.microsoft.com/office/drawing/2014/main" id="{672DA1CC-EAFF-18C4-3D64-D555B9868C7D}"/>
              </a:ext>
            </a:extLst>
          </p:cNvPr>
          <p:cNvSpPr txBox="1"/>
          <p:nvPr/>
        </p:nvSpPr>
        <p:spPr>
          <a:xfrm>
            <a:off x="6504912" y="1776307"/>
            <a:ext cx="5486460" cy="411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Пропаганда использует один или несколько распространенных методов: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Использует правду, полуправду или ложь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Выборочно опускает информацию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Упрощает сложные вопросы или идеи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Играет на эмоциях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Старается популяризовать некую идею или движение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Атакует оппонентов</a:t>
            </a:r>
          </a:p>
          <a:p>
            <a:pPr defTabSz="554492">
              <a:buClr>
                <a:srgbClr val="000000"/>
              </a:buClr>
            </a:pPr>
            <a:r>
              <a:rPr lang="ru-RU" sz="20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○ Нацеливается на желаемую аудиторию</a:t>
            </a:r>
            <a:endParaRPr lang="en-US" sz="2000" kern="0">
              <a:solidFill>
                <a:srgbClr val="000000"/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73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b41ce093d_0_226"/>
          <p:cNvSpPr txBox="1"/>
          <p:nvPr/>
        </p:nvSpPr>
        <p:spPr>
          <a:xfrm>
            <a:off x="689683" y="2740854"/>
            <a:ext cx="4311147" cy="3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01" rIns="0" bIns="0" anchor="t" anchorCtr="0">
            <a:spAutoFit/>
          </a:bodyPr>
          <a:lstStyle/>
          <a:p>
            <a:pPr marL="7701" marR="3081" defTabSz="554492">
              <a:lnSpc>
                <a:spcPct val="158500"/>
              </a:lnSpc>
              <a:spcBef>
                <a:spcPts val="143"/>
              </a:spcBef>
              <a:buClr>
                <a:srgbClr val="000000"/>
              </a:buClr>
              <a:buSzPts val="2000"/>
            </a:pPr>
            <a:endParaRPr sz="12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g11b41ce093d_0_0">
            <a:extLst>
              <a:ext uri="{FF2B5EF4-FFF2-40B4-BE49-F238E27FC236}">
                <a16:creationId xmlns:a16="http://schemas.microsoft.com/office/drawing/2014/main" id="{E6BD667B-F30D-2623-A917-A6C74F1B3223}"/>
              </a:ext>
            </a:extLst>
          </p:cNvPr>
          <p:cNvSpPr txBox="1"/>
          <p:nvPr/>
        </p:nvSpPr>
        <p:spPr>
          <a:xfrm>
            <a:off x="564597" y="545058"/>
            <a:ext cx="4073664" cy="55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4400"/>
            </a:pPr>
            <a:r>
              <a:rPr lang="ru-RU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Цели</a:t>
            </a: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:</a:t>
            </a:r>
            <a:endParaRPr lang="en-US" sz="2900" b="1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sp>
        <p:nvSpPr>
          <p:cNvPr id="3" name="Google Shape;109;g11b41ce093d_0_0">
            <a:extLst>
              <a:ext uri="{FF2B5EF4-FFF2-40B4-BE49-F238E27FC236}">
                <a16:creationId xmlns:a16="http://schemas.microsoft.com/office/drawing/2014/main" id="{115134BE-446B-4109-93FE-63383FB173D6}"/>
              </a:ext>
            </a:extLst>
          </p:cNvPr>
          <p:cNvSpPr txBox="1"/>
          <p:nvPr/>
        </p:nvSpPr>
        <p:spPr>
          <a:xfrm>
            <a:off x="564597" y="2895943"/>
            <a:ext cx="10558674" cy="2050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marL="742950" indent="-742950">
              <a:spcBef>
                <a:spcPts val="1200"/>
              </a:spcBef>
              <a:buAutoNum type="arabicPeriod"/>
            </a:pPr>
            <a:r>
              <a:rPr lang="ru-RU" sz="2400">
                <a:solidFill>
                  <a:schemeClr val="bg1"/>
                </a:solidFill>
                <a:latin typeface="Montserrat"/>
                <a:ea typeface="Montserrat"/>
              </a:rPr>
              <a:t>Подорвать правду</a:t>
            </a:r>
          </a:p>
          <a:p>
            <a:pPr marL="742950" indent="-742950">
              <a:spcBef>
                <a:spcPts val="1200"/>
              </a:spcBef>
              <a:buAutoNum type="arabicPeriod"/>
            </a:pPr>
            <a:r>
              <a:rPr lang="ru-RU" sz="2400">
                <a:solidFill>
                  <a:schemeClr val="bg1"/>
                </a:solidFill>
                <a:latin typeface="Montserrat"/>
                <a:ea typeface="Montserrat"/>
              </a:rPr>
              <a:t>Ослабить общественную поддержку Украины</a:t>
            </a:r>
          </a:p>
          <a:p>
            <a:pPr marL="742950" indent="-742950">
              <a:spcBef>
                <a:spcPts val="1200"/>
              </a:spcBef>
              <a:buAutoNum type="arabicPeriod"/>
            </a:pPr>
            <a:r>
              <a:rPr lang="ru-RU" sz="2400">
                <a:solidFill>
                  <a:schemeClr val="bg1"/>
                </a:solidFill>
                <a:latin typeface="Montserrat"/>
                <a:ea typeface="Montserrat"/>
              </a:rPr>
              <a:t>Представить Россию могущественной страной, к которой относятся несправедливо</a:t>
            </a:r>
            <a:endParaRPr lang="en-US" sz="2400">
              <a:solidFill>
                <a:schemeClr val="bg1"/>
              </a:solidFill>
              <a:latin typeface="Montserrat"/>
              <a:ea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7586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7d7739650_0_82"/>
          <p:cNvSpPr txBox="1"/>
          <p:nvPr/>
        </p:nvSpPr>
        <p:spPr>
          <a:xfrm>
            <a:off x="214834" y="227826"/>
            <a:ext cx="10905756" cy="28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94" rIns="0" bIns="0" anchor="t" anchorCtr="0">
            <a:spAutoFit/>
          </a:bodyPr>
          <a:lstStyle/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062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218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516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spcBef>
                <a:spcPts val="728"/>
              </a:spcBef>
              <a:buClr>
                <a:srgbClr val="000000"/>
              </a:buClr>
              <a:buSzPts val="1100"/>
            </a:pPr>
            <a:endParaRPr sz="19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554492">
              <a:lnSpc>
                <a:spcPct val="115000"/>
              </a:lnSpc>
              <a:buClr>
                <a:srgbClr val="000000"/>
              </a:buClr>
              <a:buSzPts val="1100"/>
            </a:pPr>
            <a:endParaRPr sz="188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466" defTabSz="554492">
              <a:lnSpc>
                <a:spcPct val="85416"/>
              </a:lnSpc>
              <a:spcBef>
                <a:spcPts val="731"/>
              </a:spcBef>
              <a:buClr>
                <a:srgbClr val="000000"/>
              </a:buClr>
              <a:buSzPts val="9600"/>
            </a:pPr>
            <a:endParaRPr sz="297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157d7739650_0_82"/>
          <p:cNvSpPr/>
          <p:nvPr/>
        </p:nvSpPr>
        <p:spPr>
          <a:xfrm>
            <a:off x="660539" y="3924518"/>
            <a:ext cx="5007173" cy="72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marL="7701" marR="3466" defTabSz="554492">
              <a:spcBef>
                <a:spcPts val="731"/>
              </a:spcBef>
              <a:buClr>
                <a:srgbClr val="000000"/>
              </a:buClr>
              <a:buSzPts val="2400"/>
            </a:pPr>
            <a:endParaRPr sz="1455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157d7739650_0_82"/>
          <p:cNvSpPr/>
          <p:nvPr/>
        </p:nvSpPr>
        <p:spPr>
          <a:xfrm>
            <a:off x="9792620" y="6499108"/>
            <a:ext cx="1848310" cy="2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27713" rIns="55440" bIns="27713" anchor="t" anchorCtr="0">
            <a:noAutofit/>
          </a:bodyPr>
          <a:lstStyle/>
          <a:p>
            <a:pPr defTabSz="554492">
              <a:buClr>
                <a:srgbClr val="000000"/>
              </a:buClr>
              <a:buSzPts val="2400"/>
            </a:pPr>
            <a:endParaRPr sz="1455" kern="0">
              <a:solidFill>
                <a:srgbClr val="E4EB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57d7739650_0_82"/>
          <p:cNvSpPr txBox="1"/>
          <p:nvPr/>
        </p:nvSpPr>
        <p:spPr>
          <a:xfrm>
            <a:off x="5667714" y="449783"/>
            <a:ext cx="9262834" cy="56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  <a:buSzPts val="6200"/>
            </a:pPr>
            <a:endParaRPr sz="2971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7;g157d7739650_0_12">
            <a:extLst>
              <a:ext uri="{FF2B5EF4-FFF2-40B4-BE49-F238E27FC236}">
                <a16:creationId xmlns:a16="http://schemas.microsoft.com/office/drawing/2014/main" id="{25CB2C49-E88E-F953-409E-BF1798C6ACFD}"/>
              </a:ext>
            </a:extLst>
          </p:cNvPr>
          <p:cNvSpPr txBox="1"/>
          <p:nvPr/>
        </p:nvSpPr>
        <p:spPr>
          <a:xfrm>
            <a:off x="530270" y="268183"/>
            <a:ext cx="10129684" cy="6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spcBef>
                <a:spcPts val="728"/>
              </a:spcBef>
              <a:buClr>
                <a:srgbClr val="000000"/>
              </a:buClr>
            </a:pPr>
            <a:r>
              <a:rPr lang="en-US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1. </a:t>
            </a:r>
            <a:r>
              <a:rPr lang="ru-RU" sz="2900" b="1" kern="0">
                <a:solidFill>
                  <a:schemeClr val="bg1"/>
                </a:solidFill>
                <a:latin typeface="Montserrat"/>
                <a:cs typeface="Arial"/>
                <a:sym typeface="Montserrat"/>
              </a:rPr>
              <a:t> Подрыв правды</a:t>
            </a:r>
            <a:endParaRPr lang="en-US" sz="2900" b="1" kern="0">
              <a:solidFill>
                <a:schemeClr val="bg1"/>
              </a:solidFill>
              <a:latin typeface="Montserrat"/>
              <a:ea typeface="Montserrat"/>
              <a:cs typeface="Arial"/>
            </a:endParaRPr>
          </a:p>
        </p:txBody>
      </p:sp>
      <p:sp>
        <p:nvSpPr>
          <p:cNvPr id="7" name="Google Shape;307;g157d7739650_0_12">
            <a:extLst>
              <a:ext uri="{FF2B5EF4-FFF2-40B4-BE49-F238E27FC236}">
                <a16:creationId xmlns:a16="http://schemas.microsoft.com/office/drawing/2014/main" id="{18E00446-84AA-A5F9-D940-753EAAFF4617}"/>
              </a:ext>
            </a:extLst>
          </p:cNvPr>
          <p:cNvSpPr txBox="1"/>
          <p:nvPr/>
        </p:nvSpPr>
        <p:spPr>
          <a:xfrm>
            <a:off x="527125" y="858269"/>
            <a:ext cx="11655827" cy="46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sz="2300" kern="0">
                <a:solidFill>
                  <a:schemeClr val="bg1"/>
                </a:solidFill>
                <a:latin typeface="Montserrat"/>
                <a:ea typeface="Montserrat"/>
                <a:cs typeface="Arial"/>
                <a:sym typeface="Arial"/>
              </a:rPr>
              <a:t>Сбитый пассажирский самолет</a:t>
            </a:r>
            <a:endParaRPr lang="lv-LV" sz="2300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3" name="Picture 2" descr="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2476E343-BD48-0465-150A-E7C757E08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10" y="1584975"/>
            <a:ext cx="4445228" cy="1104957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59A91F15-15D7-14E3-0C1A-37EE76253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3" y="1612196"/>
            <a:ext cx="590580" cy="482625"/>
          </a:xfrm>
          <a:prstGeom prst="rect">
            <a:avLst/>
          </a:prstGeom>
        </p:spPr>
      </p:pic>
      <p:pic>
        <p:nvPicPr>
          <p:cNvPr id="10" name="Picture 9" descr="A black text with black letters&#10;&#10;Description automatically generated">
            <a:extLst>
              <a:ext uri="{FF2B5EF4-FFF2-40B4-BE49-F238E27FC236}">
                <a16:creationId xmlns:a16="http://schemas.microsoft.com/office/drawing/2014/main" id="{C667A8BF-276C-9765-A720-5F9984434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74" y="592683"/>
            <a:ext cx="4476980" cy="977950"/>
          </a:xfrm>
          <a:prstGeom prst="rect">
            <a:avLst/>
          </a:prstGeom>
        </p:spPr>
      </p:pic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EBDE14C-E9C0-E278-83E7-6138B657F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26" y="110323"/>
            <a:ext cx="1962251" cy="381020"/>
          </a:xfrm>
          <a:prstGeom prst="rect">
            <a:avLst/>
          </a:prstGeom>
        </p:spPr>
      </p:pic>
      <p:sp>
        <p:nvSpPr>
          <p:cNvPr id="14" name="Google Shape;307;g157d7739650_0_12">
            <a:extLst>
              <a:ext uri="{FF2B5EF4-FFF2-40B4-BE49-F238E27FC236}">
                <a16:creationId xmlns:a16="http://schemas.microsoft.com/office/drawing/2014/main" id="{F40E69C0-ED46-7E84-5699-95EAF92D2BD5}"/>
              </a:ext>
            </a:extLst>
          </p:cNvPr>
          <p:cNvSpPr txBox="1"/>
          <p:nvPr/>
        </p:nvSpPr>
        <p:spPr>
          <a:xfrm>
            <a:off x="7565490" y="1571391"/>
            <a:ext cx="4445228" cy="66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ea typeface="Montserrat"/>
                <a:cs typeface="Arial"/>
                <a:sym typeface="Arial"/>
              </a:rPr>
              <a:t>МИД России доказывает: MH17 был сбит украинской ракетой</a:t>
            </a:r>
            <a:endParaRPr lang="lv-LV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1F7A41-5D0E-9DD4-F4DB-DA238CD7D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0" y="6076989"/>
            <a:ext cx="8462302" cy="722587"/>
          </a:xfrm>
          <a:prstGeom prst="rect">
            <a:avLst/>
          </a:prstGeom>
        </p:spPr>
      </p:pic>
      <p:pic>
        <p:nvPicPr>
          <p:cNvPr id="18" name="Picture 17" descr="A blue sign with white text&#10;&#10;Description automatically generated">
            <a:extLst>
              <a:ext uri="{FF2B5EF4-FFF2-40B4-BE49-F238E27FC236}">
                <a16:creationId xmlns:a16="http://schemas.microsoft.com/office/drawing/2014/main" id="{E77AB943-DCFF-5963-7186-3940CFDA8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5" y="5463565"/>
            <a:ext cx="1591818" cy="6729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5122D4-C1B8-742F-1D17-FD890077B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67" y="3108058"/>
            <a:ext cx="6571740" cy="661307"/>
          </a:xfrm>
          <a:prstGeom prst="rect">
            <a:avLst/>
          </a:prstGeom>
        </p:spPr>
      </p:pic>
      <p:pic>
        <p:nvPicPr>
          <p:cNvPr id="23" name="Picture 2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71A77A59-569E-86D6-8C94-DB7FF7FFB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6" y="3075845"/>
            <a:ext cx="2552831" cy="615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6AB5FB-D252-D1A1-F80E-B259307E0D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75" y="4658807"/>
            <a:ext cx="8268125" cy="508026"/>
          </a:xfrm>
          <a:prstGeom prst="rect">
            <a:avLst/>
          </a:prstGeom>
        </p:spPr>
      </p:pic>
      <p:sp>
        <p:nvSpPr>
          <p:cNvPr id="2" name="Google Shape;307;g157d7739650_0_12">
            <a:extLst>
              <a:ext uri="{FF2B5EF4-FFF2-40B4-BE49-F238E27FC236}">
                <a16:creationId xmlns:a16="http://schemas.microsoft.com/office/drawing/2014/main" id="{74CF3733-A5D5-3AF4-54FD-BE3604ECC825}"/>
              </a:ext>
            </a:extLst>
          </p:cNvPr>
          <p:cNvSpPr txBox="1"/>
          <p:nvPr/>
        </p:nvSpPr>
        <p:spPr>
          <a:xfrm>
            <a:off x="4818870" y="3765236"/>
            <a:ext cx="6822059" cy="66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ea typeface="Montserrat"/>
                <a:cs typeface="Arial"/>
                <a:sym typeface="Arial"/>
              </a:rPr>
              <a:t>Отчет: MH17 могла быть сбита произведенной в Израиле ракетой класса "воздух-воздух"</a:t>
            </a:r>
            <a:endParaRPr lang="lv-LV" kern="0">
              <a:solidFill>
                <a:schemeClr val="bg1"/>
              </a:solidFill>
              <a:latin typeface="Montserrat"/>
              <a:cs typeface="Arial"/>
            </a:endParaRPr>
          </a:p>
        </p:txBody>
      </p:sp>
      <p:sp>
        <p:nvSpPr>
          <p:cNvPr id="5" name="Google Shape;307;g157d7739650_0_12">
            <a:extLst>
              <a:ext uri="{FF2B5EF4-FFF2-40B4-BE49-F238E27FC236}">
                <a16:creationId xmlns:a16="http://schemas.microsoft.com/office/drawing/2014/main" id="{C42A6E27-45CE-F982-A5E0-A516DF070315}"/>
              </a:ext>
            </a:extLst>
          </p:cNvPr>
          <p:cNvSpPr txBox="1"/>
          <p:nvPr/>
        </p:nvSpPr>
        <p:spPr>
          <a:xfrm>
            <a:off x="3805075" y="5249655"/>
            <a:ext cx="8205643" cy="66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defTabSz="554492">
              <a:buClr>
                <a:srgbClr val="000000"/>
              </a:buClr>
            </a:pPr>
            <a:r>
              <a:rPr lang="ru-RU" kern="0">
                <a:solidFill>
                  <a:schemeClr val="bg1"/>
                </a:solidFill>
                <a:latin typeface="Montserrat"/>
                <a:ea typeface="Montserrat"/>
                <a:cs typeface="Arial"/>
                <a:sym typeface="Arial"/>
              </a:rPr>
              <a:t>Обнаружен украинский истребитель Су-25 в непосредственной близости от MH17 перед крушением - Москва</a:t>
            </a:r>
            <a:endParaRPr lang="lv-LV" kern="0">
              <a:solidFill>
                <a:schemeClr val="bg1"/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937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9c4de8-714a-4d9a-88a7-b286d1a87f85">
      <Terms xmlns="http://schemas.microsoft.com/office/infopath/2007/PartnerControls"/>
    </lcf76f155ced4ddcb4097134ff3c332f>
    <TaxCatchAll xmlns="ce8b8449-7073-4f43-8a1a-984ca5569f2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FAB63E5A833F4CBA145286B4E7934D" ma:contentTypeVersion="18" ma:contentTypeDescription="Create a new document." ma:contentTypeScope="" ma:versionID="a63f4b1d4c9197d513b222fb1bbb3e02">
  <xsd:schema xmlns:xsd="http://www.w3.org/2001/XMLSchema" xmlns:xs="http://www.w3.org/2001/XMLSchema" xmlns:p="http://schemas.microsoft.com/office/2006/metadata/properties" xmlns:ns2="e49c4de8-714a-4d9a-88a7-b286d1a87f85" xmlns:ns3="ce8b8449-7073-4f43-8a1a-984ca5569f20" targetNamespace="http://schemas.microsoft.com/office/2006/metadata/properties" ma:root="true" ma:fieldsID="a599a93e3dfd13c75e2b36f344b719ce" ns2:_="" ns3:_="">
    <xsd:import namespace="e49c4de8-714a-4d9a-88a7-b286d1a87f85"/>
    <xsd:import namespace="ce8b8449-7073-4f43-8a1a-984ca5569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c4de8-714a-4d9a-88a7-b286d1a87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952b0e-87b1-4651-bd97-4ae9bbb31c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b8449-7073-4f43-8a1a-984ca5569f2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a77cbba-f6d6-4c84-9d71-813b9b40d7fe}" ma:internalName="TaxCatchAll" ma:showField="CatchAllData" ma:web="ce8b8449-7073-4f43-8a1a-984ca5569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613E50-6B0F-4E03-87FA-676A6B72FB2C}">
  <ds:schemaRefs>
    <ds:schemaRef ds:uri="ce8b8449-7073-4f43-8a1a-984ca5569f20"/>
    <ds:schemaRef ds:uri="e49c4de8-714a-4d9a-88a7-b286d1a87f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9B00F15-4317-409D-BEE4-BA7B3D762B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A17C26-AA30-4609-96DE-07A2B69535B9}">
  <ds:schemaRefs>
    <ds:schemaRef ds:uri="ce8b8449-7073-4f43-8a1a-984ca5569f20"/>
    <ds:schemaRef ds:uri="e49c4de8-714a-4d9a-88a7-b286d1a87f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4028</Words>
  <Application>Microsoft Office PowerPoint</Application>
  <PresentationFormat>Widescreen</PresentationFormat>
  <Paragraphs>286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Futura PT Book</vt:lpstr>
      <vt:lpstr>Montserrat</vt:lpstr>
      <vt:lpstr>Segoe UI</vt:lpstr>
      <vt:lpstr>Office Theme</vt:lpstr>
      <vt:lpstr>1_Office Theme</vt:lpstr>
      <vt:lpstr>PowerPoint Presentation</vt:lpstr>
      <vt:lpstr>Цели урока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Sabine Berzina</cp:lastModifiedBy>
  <cp:revision>7</cp:revision>
  <dcterms:created xsi:type="dcterms:W3CDTF">2023-09-11T15:15:45Z</dcterms:created>
  <dcterms:modified xsi:type="dcterms:W3CDTF">2023-10-16T09:31:54Z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0x01010065FAB63E5A833F4CBA145286B4E7934D</vt:lpwstr>
  </property>
  <property fmtid="{D5CDD505-2E9C-101B-9397-08002B2CF9AE}" pid="3" name="MediaServiceImageTags">
    <vt:lpwstr/>
  </property>
</Properties>
</file>