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9" r:id="rId5"/>
  </p:sldMasterIdLst>
  <p:notesMasterIdLst>
    <p:notesMasterId r:id="rId30"/>
  </p:notesMasterIdLst>
  <p:sldIdLst>
    <p:sldId id="281" r:id="rId6"/>
    <p:sldId id="279" r:id="rId7"/>
    <p:sldId id="282" r:id="rId8"/>
    <p:sldId id="278" r:id="rId9"/>
    <p:sldId id="277" r:id="rId10"/>
    <p:sldId id="276" r:id="rId11"/>
    <p:sldId id="275" r:id="rId12"/>
    <p:sldId id="273" r:id="rId13"/>
    <p:sldId id="272" r:id="rId14"/>
    <p:sldId id="271" r:id="rId15"/>
    <p:sldId id="270" r:id="rId16"/>
    <p:sldId id="265" r:id="rId17"/>
    <p:sldId id="264" r:id="rId18"/>
    <p:sldId id="263" r:id="rId19"/>
    <p:sldId id="262" r:id="rId20"/>
    <p:sldId id="261" r:id="rId21"/>
    <p:sldId id="260" r:id="rId22"/>
    <p:sldId id="259" r:id="rId23"/>
    <p:sldId id="258" r:id="rId24"/>
    <p:sldId id="257" r:id="rId25"/>
    <p:sldId id="256" r:id="rId26"/>
    <p:sldId id="274" r:id="rId27"/>
    <p:sldId id="269" r:id="rId28"/>
    <p:sldId id="2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B2830D-D6E4-1E60-57D6-453489105170}" name="Stanley Currier" initials="SC" userId="S::scurrier@irex.org::62b8aaa8-5ce6-4197-b882-9703622d5d75" providerId="AD"/>
  <p188:author id="{F685BC36-1C3B-AD9A-7F2F-2999C2461828}" name="Simon Mairson" initials="SM" userId="S::smairson@irex.org::49690d3b-dded-4850-9339-edb01c0de429" providerId="AD"/>
  <p188:author id="{35ACB350-6DB3-8862-5836-C7BA8F03BB4C}" name="Jocelyn Young" initials="JY" userId="S::jyoung@irex.org::295ca828-6883-4edf-b72a-8230f6c24266" providerId="AD"/>
  <p188:author id="{44900C5D-7F2D-0F05-8F82-2572EE419B8B}" name="Sabine Berzina" initials="SB" userId="S::sberzina@irex.org::1466796a-f43a-429c-85bf-4ebf8b660949" providerId="AD"/>
  <p188:author id="{8F87F27F-6C16-6C16-E3AD-134A8075D407}" name="Sabine Berzina" initials="SB" userId="S::SBerzina@irex.org::1466796a-f43a-429c-85bf-4ebf8b660949" providerId="AD"/>
  <p188:author id="{24B8C1A4-9867-465E-FF9E-F70F9409771A}" name="Anželika Litvinoviča" initials="AL" userId="S::anzelikalitvinovica_gmail.com#ext#@irexorg.onmicrosoft.com::0a5c1bab-89ac-452d-8e1d-94b7d2758dc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dagogs" initials="P" lastIdx="2" clrIdx="0">
    <p:extLst>
      <p:ext uri="{19B8F6BF-5375-455C-9EA6-DF929625EA0E}">
        <p15:presenceInfo xmlns:p15="http://schemas.microsoft.com/office/powerpoint/2012/main" userId="Pedagog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C1207F-7026-4050-A2C4-8FCC3196460E}" v="3" dt="2023-10-17T08:40:30.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71390" autoAdjust="0"/>
  </p:normalViewPr>
  <p:slideViewPr>
    <p:cSldViewPr snapToGrid="0">
      <p:cViewPr varScale="1">
        <p:scale>
          <a:sx n="47" d="100"/>
          <a:sy n="47" d="100"/>
        </p:scale>
        <p:origin x="460" y="52"/>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ine Berzina" userId="1466796a-f43a-429c-85bf-4ebf8b660949" providerId="ADAL" clId="{9CC1207F-7026-4050-A2C4-8FCC3196460E}"/>
    <pc:docChg chg="modSld">
      <pc:chgData name="Sabine Berzina" userId="1466796a-f43a-429c-85bf-4ebf8b660949" providerId="ADAL" clId="{9CC1207F-7026-4050-A2C4-8FCC3196460E}" dt="2023-10-17T09:14:05.753" v="7"/>
      <pc:docMkLst>
        <pc:docMk/>
      </pc:docMkLst>
      <pc:sldChg chg="modAnim delCm">
        <pc:chgData name="Sabine Berzina" userId="1466796a-f43a-429c-85bf-4ebf8b660949" providerId="ADAL" clId="{9CC1207F-7026-4050-A2C4-8FCC3196460E}" dt="2023-10-17T09:12:49.523" v="5"/>
        <pc:sldMkLst>
          <pc:docMk/>
          <pc:sldMk cId="3039918212" sldId="260"/>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9CC1207F-7026-4050-A2C4-8FCC3196460E}" dt="2023-10-17T09:12:49.523" v="5"/>
              <pc2:cmMkLst xmlns:pc2="http://schemas.microsoft.com/office/powerpoint/2019/9/main/command">
                <pc:docMk/>
                <pc:sldMk cId="3039918212" sldId="260"/>
                <pc2:cmMk id="{BBB3920D-D13A-4637-9DAB-3AA5A5F212FB}"/>
              </pc2:cmMkLst>
            </pc226:cmChg>
            <pc226:cmChg xmlns:pc226="http://schemas.microsoft.com/office/powerpoint/2022/06/main/command" chg="del">
              <pc226:chgData name="Sabine Berzina" userId="1466796a-f43a-429c-85bf-4ebf8b660949" providerId="ADAL" clId="{9CC1207F-7026-4050-A2C4-8FCC3196460E}" dt="2023-10-17T09:12:48.840" v="4"/>
              <pc2:cmMkLst xmlns:pc2="http://schemas.microsoft.com/office/powerpoint/2019/9/main/command">
                <pc:docMk/>
                <pc:sldMk cId="3039918212" sldId="260"/>
                <pc2:cmMk id="{C5EA3282-FB11-4906-98EC-743A373FB686}"/>
              </pc2:cmMkLst>
            </pc226:cmChg>
          </p:ext>
        </pc:extLst>
      </pc:sldChg>
      <pc:sldChg chg="delCm">
        <pc:chgData name="Sabine Berzina" userId="1466796a-f43a-429c-85bf-4ebf8b660949" providerId="ADAL" clId="{9CC1207F-7026-4050-A2C4-8FCC3196460E}" dt="2023-10-17T09:14:05.753" v="7"/>
        <pc:sldMkLst>
          <pc:docMk/>
          <pc:sldMk cId="4043757585" sldId="264"/>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9CC1207F-7026-4050-A2C4-8FCC3196460E}" dt="2023-10-17T09:14:05.753" v="7"/>
              <pc2:cmMkLst xmlns:pc2="http://schemas.microsoft.com/office/powerpoint/2019/9/main/command">
                <pc:docMk/>
                <pc:sldMk cId="4043757585" sldId="264"/>
                <pc2:cmMk id="{44E7317C-CA1E-4F98-B1AA-2F477AAB97DD}"/>
              </pc2:cmMkLst>
            </pc226:cmChg>
          </p:ext>
        </pc:extLst>
      </pc:sldChg>
      <pc:sldChg chg="modAnim">
        <pc:chgData name="Sabine Berzina" userId="1466796a-f43a-429c-85bf-4ebf8b660949" providerId="ADAL" clId="{9CC1207F-7026-4050-A2C4-8FCC3196460E}" dt="2023-10-17T08:40:18.306" v="2"/>
        <pc:sldMkLst>
          <pc:docMk/>
          <pc:sldMk cId="147149480" sldId="271"/>
        </pc:sldMkLst>
      </pc:sldChg>
      <pc:sldChg chg="delCm">
        <pc:chgData name="Sabine Berzina" userId="1466796a-f43a-429c-85bf-4ebf8b660949" providerId="ADAL" clId="{9CC1207F-7026-4050-A2C4-8FCC3196460E}" dt="2023-10-17T09:13:46.846" v="6"/>
        <pc:sldMkLst>
          <pc:docMk/>
          <pc:sldMk cId="2797937365" sldId="272"/>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9CC1207F-7026-4050-A2C4-8FCC3196460E}" dt="2023-10-17T09:13:46.846" v="6"/>
              <pc2:cmMkLst xmlns:pc2="http://schemas.microsoft.com/office/powerpoint/2019/9/main/command">
                <pc:docMk/>
                <pc:sldMk cId="2797937365" sldId="272"/>
                <pc2:cmMk id="{22829E66-A8F5-4FA9-B022-AD60727EF81E}"/>
              </pc2:cmMkLst>
            </pc226:cmChg>
          </p:ext>
        </pc:extLst>
      </pc:sldChg>
      <pc:sldChg chg="modAnim">
        <pc:chgData name="Sabine Berzina" userId="1466796a-f43a-429c-85bf-4ebf8b660949" providerId="ADAL" clId="{9CC1207F-7026-4050-A2C4-8FCC3196460E}" dt="2023-10-17T08:39:51.140" v="1"/>
        <pc:sldMkLst>
          <pc:docMk/>
          <pc:sldMk cId="2148968547" sldId="277"/>
        </pc:sldMkLst>
      </pc:sldChg>
      <pc:sldChg chg="delCm">
        <pc:chgData name="Sabine Berzina" userId="1466796a-f43a-429c-85bf-4ebf8b660949" providerId="ADAL" clId="{9CC1207F-7026-4050-A2C4-8FCC3196460E}" dt="2023-10-17T08:39:34.113" v="0"/>
        <pc:sldMkLst>
          <pc:docMk/>
          <pc:sldMk cId="2549648676" sldId="279"/>
        </pc:sldMkLst>
        <pc:extLst>
          <p:ext xmlns:p="http://schemas.openxmlformats.org/presentationml/2006/main" uri="{D6D511B9-2390-475A-947B-AFAB55BFBCF1}">
            <pc226:cmChg xmlns:pc226="http://schemas.microsoft.com/office/powerpoint/2022/06/main/command" chg="del">
              <pc226:chgData name="Sabine Berzina" userId="1466796a-f43a-429c-85bf-4ebf8b660949" providerId="ADAL" clId="{9CC1207F-7026-4050-A2C4-8FCC3196460E}" dt="2023-10-17T08:39:34.113" v="0"/>
              <pc2:cmMkLst xmlns:pc2="http://schemas.microsoft.com/office/powerpoint/2019/9/main/command">
                <pc:docMk/>
                <pc:sldMk cId="2549648676" sldId="279"/>
                <pc2:cmMk id="{B37B0E1C-B6D2-4A32-9F46-4F88D6B25B77}"/>
              </pc2:cmMkLst>
            </pc226:cmChg>
          </p:ext>
        </pc:extLst>
      </pc:sldChg>
    </pc:docChg>
  </pc:docChgLst>
  <pc:docChgLst>
    <pc:chgData name="Sabine Berzina" userId="S::sberzina@irex.org::1466796a-f43a-429c-85bf-4ebf8b660949" providerId="AD" clId="Web-{53EB1D63-F620-8E3E-48C8-D3081BCCF93E}"/>
    <pc:docChg chg="modSld">
      <pc:chgData name="Sabine Berzina" userId="S::sberzina@irex.org::1466796a-f43a-429c-85bf-4ebf8b660949" providerId="AD" clId="Web-{53EB1D63-F620-8E3E-48C8-D3081BCCF93E}" dt="2023-10-13T06:14:49.556" v="22"/>
      <pc:docMkLst>
        <pc:docMk/>
      </pc:docMkLst>
      <pc:sldChg chg="modSp">
        <pc:chgData name="Sabine Berzina" userId="S::sberzina@irex.org::1466796a-f43a-429c-85bf-4ebf8b660949" providerId="AD" clId="Web-{53EB1D63-F620-8E3E-48C8-D3081BCCF93E}" dt="2023-10-13T06:13:43.537" v="20" actId="14100"/>
        <pc:sldMkLst>
          <pc:docMk/>
          <pc:sldMk cId="680009309" sldId="256"/>
        </pc:sldMkLst>
        <pc:spChg chg="mod">
          <ac:chgData name="Sabine Berzina" userId="S::sberzina@irex.org::1466796a-f43a-429c-85bf-4ebf8b660949" providerId="AD" clId="Web-{53EB1D63-F620-8E3E-48C8-D3081BCCF93E}" dt="2023-10-13T06:13:43.537" v="20" actId="14100"/>
          <ac:spMkLst>
            <pc:docMk/>
            <pc:sldMk cId="680009309" sldId="256"/>
            <ac:spMk id="3" creationId="{A719FF95-4A65-B559-E6CB-71B5CE9196C8}"/>
          </ac:spMkLst>
        </pc:spChg>
      </pc:sldChg>
      <pc:sldChg chg="delCm">
        <pc:chgData name="Sabine Berzina" userId="S::sberzina@irex.org::1466796a-f43a-429c-85bf-4ebf8b660949" providerId="AD" clId="Web-{53EB1D63-F620-8E3E-48C8-D3081BCCF93E}" dt="2023-10-13T06:14:49.556" v="22"/>
        <pc:sldMkLst>
          <pc:docMk/>
          <pc:sldMk cId="467613123" sldId="269"/>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53EB1D63-F620-8E3E-48C8-D3081BCCF93E}" dt="2023-10-13T06:14:49.556" v="22"/>
              <pc2:cmMkLst xmlns:pc2="http://schemas.microsoft.com/office/powerpoint/2019/9/main/command">
                <pc:docMk/>
                <pc:sldMk cId="467613123" sldId="269"/>
                <pc2:cmMk id="{D22B6A80-54DB-4D40-8F49-CE69AE801F4B}"/>
              </pc2:cmMkLst>
            </pc226:cmChg>
          </p:ext>
        </pc:extLst>
      </pc:sldChg>
      <pc:sldChg chg="modNotes">
        <pc:chgData name="Sabine Berzina" userId="S::sberzina@irex.org::1466796a-f43a-429c-85bf-4ebf8b660949" providerId="AD" clId="Web-{53EB1D63-F620-8E3E-48C8-D3081BCCF93E}" dt="2023-10-13T06:12:32.112" v="19"/>
        <pc:sldMkLst>
          <pc:docMk/>
          <pc:sldMk cId="3023764285" sldId="270"/>
        </pc:sldMkLst>
      </pc:sldChg>
      <pc:sldChg chg="modNotes">
        <pc:chgData name="Sabine Berzina" userId="S::sberzina@irex.org::1466796a-f43a-429c-85bf-4ebf8b660949" providerId="AD" clId="Web-{53EB1D63-F620-8E3E-48C8-D3081BCCF93E}" dt="2023-10-13T06:12:09.111" v="18"/>
        <pc:sldMkLst>
          <pc:docMk/>
          <pc:sldMk cId="2797937365" sldId="272"/>
        </pc:sldMkLst>
      </pc:sldChg>
      <pc:sldChg chg="delCm">
        <pc:chgData name="Sabine Berzina" userId="S::sberzina@irex.org::1466796a-f43a-429c-85bf-4ebf8b660949" providerId="AD" clId="Web-{53EB1D63-F620-8E3E-48C8-D3081BCCF93E}" dt="2023-10-13T06:13:53.678" v="21"/>
        <pc:sldMkLst>
          <pc:docMk/>
          <pc:sldMk cId="3266077645" sldId="274"/>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53EB1D63-F620-8E3E-48C8-D3081BCCF93E}" dt="2023-10-13T06:13:53.678" v="21"/>
              <pc2:cmMkLst xmlns:pc2="http://schemas.microsoft.com/office/powerpoint/2019/9/main/command">
                <pc:docMk/>
                <pc:sldMk cId="3266077645" sldId="274"/>
                <pc2:cmMk id="{AD35D870-54D7-4196-A77E-BB05A2FBCD4F}"/>
              </pc2:cmMkLst>
            </pc226:cmChg>
          </p:ext>
        </pc:extLst>
      </pc:sldChg>
      <pc:sldChg chg="addSp delSp modSp delCm">
        <pc:chgData name="Sabine Berzina" userId="S::sberzina@irex.org::1466796a-f43a-429c-85bf-4ebf8b660949" providerId="AD" clId="Web-{53EB1D63-F620-8E3E-48C8-D3081BCCF93E}" dt="2023-10-13T06:10:00.230" v="6"/>
        <pc:sldMkLst>
          <pc:docMk/>
          <pc:sldMk cId="559460118" sldId="281"/>
        </pc:sldMkLst>
        <pc:spChg chg="del">
          <ac:chgData name="Sabine Berzina" userId="S::sberzina@irex.org::1466796a-f43a-429c-85bf-4ebf8b660949" providerId="AD" clId="Web-{53EB1D63-F620-8E3E-48C8-D3081BCCF93E}" dt="2023-10-13T06:10:00.230" v="6"/>
          <ac:spMkLst>
            <pc:docMk/>
            <pc:sldMk cId="559460118" sldId="281"/>
            <ac:spMk id="13" creationId="{42A4FC2C-047E-45A5-965D-8E1E3BF09BC6}"/>
          </ac:spMkLst>
        </pc:spChg>
        <pc:spChg chg="add">
          <ac:chgData name="Sabine Berzina" userId="S::sberzina@irex.org::1466796a-f43a-429c-85bf-4ebf8b660949" providerId="AD" clId="Web-{53EB1D63-F620-8E3E-48C8-D3081BCCF93E}" dt="2023-10-13T06:10:00.230" v="6"/>
          <ac:spMkLst>
            <pc:docMk/>
            <pc:sldMk cId="559460118" sldId="281"/>
            <ac:spMk id="18" creationId="{42A4FC2C-047E-45A5-965D-8E1E3BF09BC6}"/>
          </ac:spMkLst>
        </pc:spChg>
        <pc:picChg chg="del">
          <ac:chgData name="Sabine Berzina" userId="S::sberzina@irex.org::1466796a-f43a-429c-85bf-4ebf8b660949" providerId="AD" clId="Web-{53EB1D63-F620-8E3E-48C8-D3081BCCF93E}" dt="2023-10-13T06:09:44.245" v="4"/>
          <ac:picMkLst>
            <pc:docMk/>
            <pc:sldMk cId="559460118" sldId="281"/>
            <ac:picMk id="2" creationId="{7D599885-5FE0-55BD-8F47-ABA7AC9B3DD4}"/>
          </ac:picMkLst>
        </pc:picChg>
        <pc:picChg chg="add mod">
          <ac:chgData name="Sabine Berzina" userId="S::sberzina@irex.org::1466796a-f43a-429c-85bf-4ebf8b660949" providerId="AD" clId="Web-{53EB1D63-F620-8E3E-48C8-D3081BCCF93E}" dt="2023-10-13T06:10:00.230" v="6"/>
          <ac:picMkLst>
            <pc:docMk/>
            <pc:sldMk cId="559460118" sldId="281"/>
            <ac:picMk id="3" creationId="{43812117-21E9-19D5-802B-7B71BFE3DDC6}"/>
          </ac:picMkLst>
        </pc:picChg>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53EB1D63-F620-8E3E-48C8-D3081BCCF93E}" dt="2023-10-13T06:07:13.364" v="1"/>
              <pc2:cmMkLst xmlns:pc2="http://schemas.microsoft.com/office/powerpoint/2019/9/main/command">
                <pc:docMk/>
                <pc:sldMk cId="559460118" sldId="281"/>
                <pc2:cmMk id="{6516458B-2F4B-4F58-ACE6-52E3F37AABF5}"/>
              </pc2:cmMkLst>
            </pc226:cmChg>
            <pc226:cmChg xmlns:pc226="http://schemas.microsoft.com/office/powerpoint/2022/06/main/command" chg="del">
              <pc226:chgData name="Sabine Berzina" userId="S::sberzina@irex.org::1466796a-f43a-429c-85bf-4ebf8b660949" providerId="AD" clId="Web-{53EB1D63-F620-8E3E-48C8-D3081BCCF93E}" dt="2023-10-13T06:07:12.629" v="0"/>
              <pc2:cmMkLst xmlns:pc2="http://schemas.microsoft.com/office/powerpoint/2019/9/main/command">
                <pc:docMk/>
                <pc:sldMk cId="559460118" sldId="281"/>
                <pc2:cmMk id="{02D1B79E-E506-458F-944F-209924741305}"/>
              </pc2:cmMkLst>
            </pc226:cmChg>
          </p:ext>
        </pc:extLst>
      </pc:sldChg>
    </pc:docChg>
  </pc:docChgLst>
  <pc:docChgLst>
    <pc:chgData name="Sabine Berzina" userId="1466796a-f43a-429c-85bf-4ebf8b660949" providerId="ADAL" clId="{F300B03F-F19B-4D27-8A60-10D2CC7834F0}"/>
    <pc:docChg chg="modSld">
      <pc:chgData name="Sabine Berzina" userId="1466796a-f43a-429c-85bf-4ebf8b660949" providerId="ADAL" clId="{F300B03F-F19B-4D27-8A60-10D2CC7834F0}" dt="2023-09-25T08:21:44.100" v="17" actId="20577"/>
      <pc:docMkLst>
        <pc:docMk/>
      </pc:docMkLst>
      <pc:sldChg chg="modSp mod">
        <pc:chgData name="Sabine Berzina" userId="1466796a-f43a-429c-85bf-4ebf8b660949" providerId="ADAL" clId="{F300B03F-F19B-4D27-8A60-10D2CC7834F0}" dt="2023-09-25T08:21:44.100" v="17" actId="20577"/>
        <pc:sldMkLst>
          <pc:docMk/>
          <pc:sldMk cId="3266077645" sldId="274"/>
        </pc:sldMkLst>
        <pc:spChg chg="mod">
          <ac:chgData name="Sabine Berzina" userId="1466796a-f43a-429c-85bf-4ebf8b660949" providerId="ADAL" clId="{F300B03F-F19B-4D27-8A60-10D2CC7834F0}" dt="2023-09-25T08:21:44.100" v="17" actId="20577"/>
          <ac:spMkLst>
            <pc:docMk/>
            <pc:sldMk cId="3266077645" sldId="274"/>
            <ac:spMk id="216" creationId="{00000000-0000-0000-0000-000000000000}"/>
          </ac:spMkLst>
        </pc:spChg>
      </pc:sldChg>
    </pc:docChg>
  </pc:docChgLst>
  <pc:docChgLst>
    <pc:chgData name="Sabine Berzina" userId="S::sberzina@irex.org::1466796a-f43a-429c-85bf-4ebf8b660949" providerId="AD" clId="Web-{DBD2872E-41A2-C866-A2CA-B8EA3C78B2C6}"/>
    <pc:docChg chg="modSld">
      <pc:chgData name="Sabine Berzina" userId="S::sberzina@irex.org::1466796a-f43a-429c-85bf-4ebf8b660949" providerId="AD" clId="Web-{DBD2872E-41A2-C866-A2CA-B8EA3C78B2C6}" dt="2023-10-13T11:45:43.655" v="32"/>
      <pc:docMkLst>
        <pc:docMk/>
      </pc:docMkLst>
      <pc:sldChg chg="addSp delSp modSp modNotes">
        <pc:chgData name="Sabine Berzina" userId="S::sberzina@irex.org::1466796a-f43a-429c-85bf-4ebf8b660949" providerId="AD" clId="Web-{DBD2872E-41A2-C866-A2CA-B8EA3C78B2C6}" dt="2023-10-13T11:45:15.670" v="31" actId="1076"/>
        <pc:sldMkLst>
          <pc:docMk/>
          <pc:sldMk cId="3754770077" sldId="257"/>
        </pc:sldMkLst>
        <pc:picChg chg="add mod">
          <ac:chgData name="Sabine Berzina" userId="S::sberzina@irex.org::1466796a-f43a-429c-85bf-4ebf8b660949" providerId="AD" clId="Web-{DBD2872E-41A2-C866-A2CA-B8EA3C78B2C6}" dt="2023-10-13T11:45:15.670" v="31" actId="1076"/>
          <ac:picMkLst>
            <pc:docMk/>
            <pc:sldMk cId="3754770077" sldId="257"/>
            <ac:picMk id="3" creationId="{FDCC1B6F-C95F-8204-A89D-C40C06020E80}"/>
          </ac:picMkLst>
        </pc:picChg>
        <pc:picChg chg="del">
          <ac:chgData name="Sabine Berzina" userId="S::sberzina@irex.org::1466796a-f43a-429c-85bf-4ebf8b660949" providerId="AD" clId="Web-{DBD2872E-41A2-C866-A2CA-B8EA3C78B2C6}" dt="2023-10-13T11:43:40.293" v="26"/>
          <ac:picMkLst>
            <pc:docMk/>
            <pc:sldMk cId="3754770077" sldId="257"/>
            <ac:picMk id="5" creationId="{5CCB3702-8707-83F9-1275-BE7AEC146E6D}"/>
          </ac:picMkLst>
        </pc:picChg>
      </pc:sldChg>
      <pc:sldChg chg="modNotes">
        <pc:chgData name="Sabine Berzina" userId="S::sberzina@irex.org::1466796a-f43a-429c-85bf-4ebf8b660949" providerId="AD" clId="Web-{DBD2872E-41A2-C866-A2CA-B8EA3C78B2C6}" dt="2023-10-13T11:37:42.363" v="21"/>
        <pc:sldMkLst>
          <pc:docMk/>
          <pc:sldMk cId="3016591019" sldId="261"/>
        </pc:sldMkLst>
      </pc:sldChg>
      <pc:sldChg chg="modNotes">
        <pc:chgData name="Sabine Berzina" userId="S::sberzina@irex.org::1466796a-f43a-429c-85bf-4ebf8b660949" providerId="AD" clId="Web-{DBD2872E-41A2-C866-A2CA-B8EA3C78B2C6}" dt="2023-10-13T11:17:39.227" v="20"/>
        <pc:sldMkLst>
          <pc:docMk/>
          <pc:sldMk cId="3023764285" sldId="270"/>
        </pc:sldMkLst>
      </pc:sldChg>
      <pc:sldChg chg="addSp delSp modSp delAnim delCm modNotes">
        <pc:chgData name="Sabine Berzina" userId="S::sberzina@irex.org::1466796a-f43a-429c-85bf-4ebf8b660949" providerId="AD" clId="Web-{DBD2872E-41A2-C866-A2CA-B8EA3C78B2C6}" dt="2023-10-13T11:12:47.924" v="17" actId="14100"/>
        <pc:sldMkLst>
          <pc:docMk/>
          <pc:sldMk cId="147149480" sldId="271"/>
        </pc:sldMkLst>
        <pc:picChg chg="del">
          <ac:chgData name="Sabine Berzina" userId="S::sberzina@irex.org::1466796a-f43a-429c-85bf-4ebf8b660949" providerId="AD" clId="Web-{DBD2872E-41A2-C866-A2CA-B8EA3C78B2C6}" dt="2023-10-13T11:12:13.032" v="10"/>
          <ac:picMkLst>
            <pc:docMk/>
            <pc:sldMk cId="147149480" sldId="271"/>
            <ac:picMk id="2" creationId="{88E2A471-4397-61CA-B386-1A53E0F0EAA8}"/>
          </ac:picMkLst>
        </pc:picChg>
        <pc:picChg chg="add mod">
          <ac:chgData name="Sabine Berzina" userId="S::sberzina@irex.org::1466796a-f43a-429c-85bf-4ebf8b660949" providerId="AD" clId="Web-{DBD2872E-41A2-C866-A2CA-B8EA3C78B2C6}" dt="2023-10-13T11:12:47.924" v="17" actId="14100"/>
          <ac:picMkLst>
            <pc:docMk/>
            <pc:sldMk cId="147149480" sldId="271"/>
            <ac:picMk id="4" creationId="{92311D25-D258-7E52-858A-90C17C8A4AC1}"/>
          </ac:picMkLst>
        </pc:picChg>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DBD2872E-41A2-C866-A2CA-B8EA3C78B2C6}" dt="2023-10-13T11:12:08.954" v="9"/>
              <pc2:cmMkLst xmlns:pc2="http://schemas.microsoft.com/office/powerpoint/2019/9/main/command">
                <pc:docMk/>
                <pc:sldMk cId="147149480" sldId="271"/>
                <pc2:cmMk id="{8F9B1176-BCE4-44CB-8151-98465219B49E}"/>
              </pc2:cmMkLst>
            </pc226:cmChg>
          </p:ext>
        </pc:extLst>
      </pc:sldChg>
      <pc:sldChg chg="delCm">
        <pc:chgData name="Sabine Berzina" userId="S::sberzina@irex.org::1466796a-f43a-429c-85bf-4ebf8b660949" providerId="AD" clId="Web-{DBD2872E-41A2-C866-A2CA-B8EA3C78B2C6}" dt="2023-10-13T11:45:43.655" v="32"/>
        <pc:sldMkLst>
          <pc:docMk/>
          <pc:sldMk cId="3266077645" sldId="274"/>
        </pc:sldMkLst>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DBD2872E-41A2-C866-A2CA-B8EA3C78B2C6}" dt="2023-10-13T11:45:43.655" v="32"/>
              <pc2:cmMkLst xmlns:pc2="http://schemas.microsoft.com/office/powerpoint/2019/9/main/command">
                <pc:docMk/>
                <pc:sldMk cId="3266077645" sldId="274"/>
                <pc2:cmMk id="{9A1B327C-8295-48A4-902D-C953D51A2CD6}"/>
              </pc2:cmMkLst>
            </pc226:cmChg>
          </p:ext>
        </pc:extLst>
      </pc:sldChg>
      <pc:sldChg chg="addSp delSp modSp delAnim delCm modNotes">
        <pc:chgData name="Sabine Berzina" userId="S::sberzina@irex.org::1466796a-f43a-429c-85bf-4ebf8b660949" providerId="AD" clId="Web-{DBD2872E-41A2-C866-A2CA-B8EA3C78B2C6}" dt="2023-10-13T10:51:38.255" v="8" actId="14100"/>
        <pc:sldMkLst>
          <pc:docMk/>
          <pc:sldMk cId="2148968547" sldId="277"/>
        </pc:sldMkLst>
        <pc:picChg chg="add mod">
          <ac:chgData name="Sabine Berzina" userId="S::sberzina@irex.org::1466796a-f43a-429c-85bf-4ebf8b660949" providerId="AD" clId="Web-{DBD2872E-41A2-C866-A2CA-B8EA3C78B2C6}" dt="2023-10-13T10:51:38.255" v="8" actId="14100"/>
          <ac:picMkLst>
            <pc:docMk/>
            <pc:sldMk cId="2148968547" sldId="277"/>
            <ac:picMk id="2" creationId="{6157A35D-9E75-9AF5-06E6-12FDF27F9D70}"/>
          </ac:picMkLst>
        </pc:picChg>
        <pc:picChg chg="del">
          <ac:chgData name="Sabine Berzina" userId="S::sberzina@irex.org::1466796a-f43a-429c-85bf-4ebf8b660949" providerId="AD" clId="Web-{DBD2872E-41A2-C866-A2CA-B8EA3C78B2C6}" dt="2023-10-13T10:51:14.177" v="0"/>
          <ac:picMkLst>
            <pc:docMk/>
            <pc:sldMk cId="2148968547" sldId="277"/>
            <ac:picMk id="3" creationId="{7F973389-177D-990E-C517-EC4F9042DCF0}"/>
          </ac:picMkLst>
        </pc:picChg>
        <pc:extLst>
          <p:ext xmlns:p="http://schemas.openxmlformats.org/presentationml/2006/main" uri="{D6D511B9-2390-475A-947B-AFAB55BFBCF1}">
            <pc226:cmChg xmlns:pc226="http://schemas.microsoft.com/office/powerpoint/2022/06/main/command" chg="del">
              <pc226:chgData name="Sabine Berzina" userId="S::sberzina@irex.org::1466796a-f43a-429c-85bf-4ebf8b660949" providerId="AD" clId="Web-{DBD2872E-41A2-C866-A2CA-B8EA3C78B2C6}" dt="2023-10-13T10:51:22.349" v="4"/>
              <pc2:cmMkLst xmlns:pc2="http://schemas.microsoft.com/office/powerpoint/2019/9/main/command">
                <pc:docMk/>
                <pc:sldMk cId="2148968547" sldId="277"/>
                <pc2:cmMk id="{8097E370-3922-4207-872C-886E6DF27794}"/>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4B47C8-3E6F-4B15-9B5A-93270C819201}" type="datetimeFigureOut">
              <a:t>10/17/2023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F1098-4556-45F4-ABCD-32941AFFC7F8}" type="slidenum">
              <a:t>‹#›</a:t>
            </a:fld>
            <a:endParaRPr lang="en-US" dirty="0"/>
          </a:p>
        </p:txBody>
      </p:sp>
    </p:spTree>
    <p:extLst>
      <p:ext uri="{BB962C8B-B14F-4D97-AF65-F5344CB8AC3E}">
        <p14:creationId xmlns:p14="http://schemas.microsoft.com/office/powerpoint/2010/main" val="623733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ea typeface="Calibri"/>
                <a:cs typeface="Calibri"/>
              </a:rPr>
              <a:t>Divās nodarbībās mēs mācīsimies par Krievijas propagandas kampaņu saistībā ar karu Ukrainā. Pirmajā nodarbībā runāsim par propagandu, kas vērsta uz Rietumvalstu un arī Latvijas iedzīvotājiem.</a:t>
            </a:r>
          </a:p>
        </p:txBody>
      </p:sp>
      <p:sp>
        <p:nvSpPr>
          <p:cNvPr id="4" name="Slide Number Placeholder 3"/>
          <p:cNvSpPr>
            <a:spLocks noGrp="1"/>
          </p:cNvSpPr>
          <p:nvPr>
            <p:ph type="sldNum" sz="quarter" idx="5"/>
          </p:nvPr>
        </p:nvSpPr>
        <p:spPr/>
        <p:txBody>
          <a:bodyPr/>
          <a:lstStyle/>
          <a:p>
            <a:fld id="{941CC335-EB9B-49B1-83E3-B68A7ABBFEAA}" type="slidenum">
              <a:rPr lang="en-US" smtClean="0"/>
              <a:t>1</a:t>
            </a:fld>
            <a:endParaRPr lang="en-US" dirty="0"/>
          </a:p>
        </p:txBody>
      </p:sp>
    </p:spTree>
    <p:extLst>
      <p:ext uri="{BB962C8B-B14F-4D97-AF65-F5344CB8AC3E}">
        <p14:creationId xmlns:p14="http://schemas.microsoft.com/office/powerpoint/2010/main" val="3395303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lv-LV" dirty="0">
                <a:latin typeface="Calibri"/>
                <a:ea typeface="Calibri"/>
                <a:cs typeface="Calibri"/>
              </a:rPr>
              <a:t>Šādu ziņojumu izplatīšanas metodi angļu valodā mēdz arī dēvēt par </a:t>
            </a:r>
            <a:r>
              <a:rPr lang="lv-LV" i="1" dirty="0">
                <a:latin typeface="Calibri"/>
                <a:ea typeface="Calibri"/>
                <a:cs typeface="Calibri"/>
              </a:rPr>
              <a:t>firehose of halsehoods</a:t>
            </a:r>
            <a:r>
              <a:rPr lang="lv-LV" dirty="0">
                <a:latin typeface="Calibri"/>
                <a:ea typeface="Calibri"/>
                <a:cs typeface="Calibri"/>
              </a:rPr>
              <a:t>, ko varētu tulkot kā ‘propagandas lavīnu’. Šī stratēģija tiek pielietota, lai komunicētu par dažādiem sarežģītiem un emocionāliem jautājumiem, tajā skaitā par iemesliem iebrukumam Ukrainā </a:t>
            </a:r>
            <a:r>
              <a:rPr lang="lv-LV" sz="1200" kern="1200" dirty="0">
                <a:solidFill>
                  <a:schemeClr val="tx1"/>
                </a:solidFill>
                <a:effectLst/>
                <a:latin typeface="+mn-lt"/>
                <a:ea typeface="+mn-ea"/>
                <a:cs typeface="+mn-cs"/>
              </a:rPr>
              <a:t>–</a:t>
            </a:r>
            <a:r>
              <a:rPr lang="lv-LV" dirty="0">
                <a:latin typeface="Calibri"/>
                <a:ea typeface="Calibri"/>
                <a:cs typeface="Calibri"/>
              </a:rPr>
              <a:t> lai mulsinātu un radītu neuzticību patiesiem stāstījumiem par notiekošo, tiek izplatītas dažādas versijas. Noklausīsimies intervijas fragmentu ar Mariju Sahaidaku, Stratēģiskās komunikācijas un Informatīvās drošības centra Stratēģiskās komunikācijas departamenta vadītāju.</a:t>
            </a:r>
          </a:p>
          <a:p>
            <a:pPr marL="0" marR="0" lvl="0" indent="0" algn="l" defTabSz="914400">
              <a:lnSpc>
                <a:spcPct val="100000"/>
              </a:lnSpc>
              <a:spcBef>
                <a:spcPts val="0"/>
              </a:spcBef>
              <a:spcAft>
                <a:spcPts val="0"/>
              </a:spcAft>
              <a:buNone/>
              <a:tabLst/>
              <a:defRPr/>
            </a:pPr>
            <a:r>
              <a:rPr lang="lv-LV" dirty="0"/>
              <a:t>https://youtu.be/UCclNVzBpKE</a:t>
            </a:r>
            <a:endParaRPr lang="lv-LV" dirty="0">
              <a:ea typeface="Calibri"/>
              <a:cs typeface="Calibri"/>
            </a:endParaRPr>
          </a:p>
          <a:p>
            <a:endParaRPr lang="lv-LV" dirty="0"/>
          </a:p>
          <a:p>
            <a:r>
              <a:rPr lang="lv-LV" dirty="0"/>
              <a:t>Marija Sahaidaka (</a:t>
            </a:r>
            <a:r>
              <a:rPr lang="lv-LV" i="1" dirty="0"/>
              <a:t>Mariia Sahaidak</a:t>
            </a:r>
            <a:r>
              <a:rPr lang="lv-LV" dirty="0"/>
              <a:t>)</a:t>
            </a:r>
            <a:endParaRPr lang="lv-LV" dirty="0">
              <a:cs typeface="Calibri"/>
            </a:endParaRPr>
          </a:p>
          <a:p>
            <a:pPr>
              <a:defRPr/>
            </a:pPr>
            <a:r>
              <a:rPr lang="lv-LV" dirty="0"/>
              <a:t>Stratēģiskās komunikācijas un informatīvās drošības centra Stratēģiskās komunikācijas departamenta vadītāja</a:t>
            </a:r>
            <a:endParaRPr lang="lv-LV" dirty="0">
              <a:cs typeface="Calibri"/>
            </a:endParaRPr>
          </a:p>
          <a:p>
            <a:pPr marL="0" marR="0" lvl="0" indent="0" algn="l" defTabSz="914400">
              <a:lnSpc>
                <a:spcPct val="100000"/>
              </a:lnSpc>
              <a:spcBef>
                <a:spcPts val="0"/>
              </a:spcBef>
              <a:spcAft>
                <a:spcPts val="0"/>
              </a:spcAft>
              <a:buClrTx/>
              <a:buSzTx/>
              <a:buFontTx/>
              <a:buNone/>
              <a:tabLst/>
              <a:defRPr/>
            </a:pPr>
            <a:r>
              <a:rPr lang="lv-LV" sz="1200" i="1" dirty="0">
                <a:effectLst/>
                <a:latin typeface="Calibri"/>
                <a:ea typeface="Calibri" panose="020F0502020204030204" pitchFamily="34" charset="0"/>
                <a:cs typeface="Calibri"/>
              </a:rPr>
              <a:t>Head of the Strategic Communication department at the Centre for Strategic Communication and Information Security, Ukraine</a:t>
            </a:r>
          </a:p>
          <a:p>
            <a:endParaRPr lang="lv-LV" dirty="0">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10</a:t>
            </a:fld>
            <a:endParaRPr lang="en-US" dirty="0"/>
          </a:p>
        </p:txBody>
      </p:sp>
    </p:spTree>
    <p:extLst>
      <p:ext uri="{BB962C8B-B14F-4D97-AF65-F5344CB8AC3E}">
        <p14:creationId xmlns:p14="http://schemas.microsoft.com/office/powerpoint/2010/main" val="2185023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57d7739650_0_82: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r>
              <a:rPr lang="lv-LV" dirty="0"/>
              <a:t>Kremlis aktīvi strādā, lai Rietumvalstīs grautu Ukrainas tēlu. Piemēram, karš Ukrainas austrumos pirms iebrukuma 2022. gadā nereti dēvēts par "Ukrainas krīzi", tādējādi novēršot uzmanību no patiesās problēmas – Krievijas iebrukuma šajā teritorijā. Ukraina arī attēlota kā sabrūkoša valsts, nabadzīga un korumpēta Rietumvalstu marionete. Ukraiņi bieži attēloti kā nežēlīgi vai kā ekstrēmisti, lai radītu iespaidu, ka valstī dzīvojošie nav pelnījuši atbalstu.</a:t>
            </a:r>
            <a:endParaRPr lang="en-US" dirty="0"/>
          </a:p>
          <a:p>
            <a:endParaRPr lang="lv-LV" dirty="0">
              <a:ea typeface="Calibri"/>
              <a:cs typeface="Calibri"/>
            </a:endParaRPr>
          </a:p>
          <a:p>
            <a:r>
              <a:rPr lang="lv-LV" dirty="0"/>
              <a:t>https://www.france24.com/en/tv-shows/truth-or-fake/20220322-photos-of-nazi-symbols-in-ukraine-are-shared-out-of-context%20%E2%80%8B%20 </a:t>
            </a:r>
            <a:endParaRPr lang="lv-LV" dirty="0">
              <a:ea typeface="Calibri"/>
              <a:cs typeface="Calibri"/>
            </a:endParaRPr>
          </a:p>
          <a:p>
            <a:r>
              <a:rPr lang="lv-LV" dirty="0"/>
              <a:t>https://www.tvnet.lv/7664477/faktomats-vai-krievijas-apgalvojumiem-par-nacismu-ukraina-ir-pamats</a:t>
            </a:r>
            <a:endParaRPr lang="lv-LV" dirty="0">
              <a:cs typeface="Calibri"/>
            </a:endParaRPr>
          </a:p>
        </p:txBody>
      </p:sp>
      <p:sp>
        <p:nvSpPr>
          <p:cNvPr id="555" name="Google Shape;555;g157d7739650_0_8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83045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57d7739650_0_82: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defRPr/>
            </a:pPr>
            <a:r>
              <a:rPr lang="lv-LV" dirty="0">
                <a:ea typeface="Calibri"/>
                <a:cs typeface="Calibri"/>
              </a:rPr>
              <a:t>Kremļa propaganda bieži izmanto to, ka sociālo mediju lietotāji foto un video mēdz uztvert kā pierādījumu. Piemēram, Vācijā sociālajos medijos populārs kļuva video ar piegružotu un izpostītu vilcienu. Video aprakstā apgalvots, ka postījumus nodarījuši bēgļi no Ukrainas. Video guva plašu ievērību. Žurnālisti</a:t>
            </a:r>
            <a:r>
              <a:rPr lang="lv-LV" baseline="0" dirty="0">
                <a:ea typeface="Calibri"/>
                <a:cs typeface="Calibri"/>
              </a:rPr>
              <a:t> un</a:t>
            </a:r>
            <a:r>
              <a:rPr lang="lv-LV" dirty="0">
                <a:ea typeface="Calibri"/>
                <a:cs typeface="Calibri"/>
              </a:rPr>
              <a:t> faktu pārbaudītāji no medija </a:t>
            </a:r>
            <a:r>
              <a:rPr lang="lv-LV" i="1" dirty="0">
                <a:ea typeface="Calibri"/>
                <a:cs typeface="Calibri"/>
              </a:rPr>
              <a:t>Correctiv</a:t>
            </a:r>
            <a:r>
              <a:rPr lang="lv-LV" dirty="0">
                <a:ea typeface="Calibri"/>
                <a:cs typeface="Calibri"/>
              </a:rPr>
              <a:t> vēlāk noskaidroja, ka pie notikušā patiesībā bija vainīgi vietējie futbola fani un vilcienu neizmantoja bēgļu pārvadāšanai. </a:t>
            </a:r>
          </a:p>
          <a:p>
            <a:pPr>
              <a:defRPr/>
            </a:pPr>
            <a:r>
              <a:rPr lang="lv-LV" dirty="0">
                <a:ea typeface="Calibri"/>
                <a:cs typeface="Calibri"/>
              </a:rPr>
              <a:t>Līdzīgi apgalvojumu izplatīti arī sociālajos medijos Latvijā. Ukraiņu bēgļi nepatiesi vainoti pie kautiņu uzsākšanas, vandālisma un agresijas.</a:t>
            </a:r>
          </a:p>
          <a:p>
            <a:pPr>
              <a:defRPr/>
            </a:pPr>
            <a:endParaRPr lang="lv-LV" dirty="0">
              <a:cs typeface="Calibri"/>
            </a:endParaRPr>
          </a:p>
          <a:p>
            <a:pPr>
              <a:defRPr/>
            </a:pPr>
            <a:r>
              <a:rPr lang="lv-LV" dirty="0"/>
              <a:t>https://correctiv.org/faktencheck/2022/03/23/nein-dieser-zug-wurde-nicht-von-gefluechteten-aus-der-ukraine-verunreinigt/ </a:t>
            </a:r>
          </a:p>
          <a:p>
            <a:pPr>
              <a:defRPr/>
            </a:pPr>
            <a:r>
              <a:rPr lang="lv-LV" dirty="0"/>
              <a:t>https://rebaltica.lv/2022/05/nav-pieradijumu-ka-rigas-satiksmes-kontrolierim-butu-uzbrucis-ukrainis/ </a:t>
            </a:r>
            <a:endParaRPr lang="lv-LV" dirty="0">
              <a:ea typeface="Calibri"/>
              <a:cs typeface="Calibri"/>
            </a:endParaRPr>
          </a:p>
          <a:p>
            <a:pPr>
              <a:defRPr/>
            </a:pPr>
            <a:endParaRPr lang="lv-LV" dirty="0">
              <a:cs typeface="Calibri"/>
            </a:endParaRPr>
          </a:p>
          <a:p>
            <a:pPr>
              <a:defRPr/>
            </a:pPr>
            <a:r>
              <a:rPr lang="lv-LV" dirty="0"/>
              <a:t>Citi piemēri: </a:t>
            </a:r>
            <a:endParaRPr lang="lv-LV" dirty="0">
              <a:ea typeface="Calibri" panose="020F0502020204030204"/>
              <a:cs typeface="Calibri" panose="020F0502020204030204"/>
            </a:endParaRPr>
          </a:p>
          <a:p>
            <a:pPr>
              <a:defRPr/>
            </a:pPr>
            <a:r>
              <a:rPr lang="lv-LV" dirty="0"/>
              <a:t>https://rebaltica.lv/2022/03/ar-veciem-video-censas-nomelnot-ukrainu-beglus/ </a:t>
            </a:r>
            <a:endParaRPr lang="lv-LV" dirty="0">
              <a:cs typeface="Calibri"/>
            </a:endParaRPr>
          </a:p>
          <a:p>
            <a:pPr>
              <a:defRPr/>
            </a:pPr>
            <a:r>
              <a:rPr lang="lv-LV" dirty="0"/>
              <a:t>https://rebaltica.lv/2022/12/vaciesi-vairs-negrib-palidzet-ukrainai-vai-latvijas-mediji-parpublice-krievijas-propagandu/ </a:t>
            </a:r>
            <a:endParaRPr lang="lv-LV" dirty="0">
              <a:cs typeface="Calibri"/>
            </a:endParaRPr>
          </a:p>
          <a:p>
            <a:pPr>
              <a:defRPr/>
            </a:pPr>
            <a:r>
              <a:rPr lang="lv-LV" dirty="0"/>
              <a:t>https://rebaltica.lv/2022/03/donbasa-berni-un-nepateicigie-ukrainu-begli-vienadie-vestijumi-rada-aizdomas-par-kampanu/ </a:t>
            </a:r>
            <a:endParaRPr lang="lv-LV" dirty="0">
              <a:cs typeface="Calibri"/>
            </a:endParaRPr>
          </a:p>
          <a:p>
            <a:pPr>
              <a:defRPr/>
            </a:pPr>
            <a:r>
              <a:rPr lang="lv-LV" dirty="0"/>
              <a:t>https://rebaltica.lv/2022/03/agresivais-virietis-nav-beglis-no-ukrainas-bet-gan-jaunietis-no-plavniekiem/ </a:t>
            </a:r>
            <a:endParaRPr lang="lv-LV" dirty="0">
              <a:cs typeface="Calibri"/>
            </a:endParaRPr>
          </a:p>
          <a:p>
            <a:pPr>
              <a:defRPr/>
            </a:pPr>
            <a:r>
              <a:rPr lang="lv-LV" dirty="0"/>
              <a:t>https://rebaltica.lv/2022/03/ne-ukraini-nav-piekavusi-zivju-fabrikas-darbinieci-vecmilgravi/ </a:t>
            </a:r>
            <a:endParaRPr lang="lv-LV" dirty="0">
              <a:cs typeface="Calibri"/>
            </a:endParaRPr>
          </a:p>
        </p:txBody>
      </p:sp>
      <p:sp>
        <p:nvSpPr>
          <p:cNvPr id="555" name="Google Shape;555;g157d7739650_0_8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1715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57d7739650_0_82: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r>
              <a:rPr lang="lv-LV" dirty="0">
                <a:solidFill>
                  <a:srgbClr val="333333"/>
                </a:solidFill>
                <a:cs typeface="Calibri"/>
              </a:rPr>
              <a:t>Vēl viens vēstījums, kas mērķēts uz Latvijas iedzīvotājiem, ir par Latvijas ekonomiskajām problēmām un to, ka atbalsts Ukrainai izmaksā pārāk dārgi. Rakstos norādīts, ka atbalsts ir liels, bet bēgļi ir būtisks slogs valstij, negrib meklēt darbu un mācīties latviešu valodu. Latvijā krīt dzīves līmenis un veselības aprūpes sistēma nestrādā. Ir vērts atminēties, ko pārrunājām par vidi un auditorijas uzņēmību, kas palīdz radīt iespaidu, ka propagandai vērts pievērst uzmanību. Tā kā valstī ir augsta inflācija, ir viegli identificēties un noticēt, ka propagandas ziņojumos norādīti īstie vaininieki pie krīzes.</a:t>
            </a:r>
            <a:endParaRPr lang="lv-LV" dirty="0">
              <a:solidFill>
                <a:srgbClr val="333333"/>
              </a:solidFill>
            </a:endParaRPr>
          </a:p>
          <a:p>
            <a:endParaRPr lang="lv-LV" dirty="0">
              <a:solidFill>
                <a:srgbClr val="333333"/>
              </a:solidFill>
              <a:cs typeface="Calibri"/>
            </a:endParaRPr>
          </a:p>
          <a:p>
            <a:r>
              <a:rPr lang="lv-LV" dirty="0">
                <a:solidFill>
                  <a:srgbClr val="333333"/>
                </a:solidFill>
              </a:rPr>
              <a:t>https://web.archive.org/web/20230511163716/www.rubaltic.ru/article/ekonomika-i-biznes/20230407-zatyanut-poyasa-latviya-sponsiruet-vsu-v-usloviyakh-gigantskogo-defitsita-byudzheta/ </a:t>
            </a:r>
            <a:endParaRPr lang="en-US" dirty="0">
              <a:solidFill>
                <a:srgbClr val="000000"/>
              </a:solidFill>
            </a:endParaRPr>
          </a:p>
          <a:p>
            <a:r>
              <a:rPr lang="lv-LV" dirty="0">
                <a:solidFill>
                  <a:srgbClr val="333333"/>
                </a:solidFill>
              </a:rPr>
              <a:t>https://web.archive.org/web/20230424165752/baltnews.com/V_Latvii/20230424/1025943469/Meditsina-prikazala-dolgo-zhit-appetity-NATO-pokhoronili-sferu-zdravookhraneniya-Latvii.html </a:t>
            </a:r>
            <a:endParaRPr lang="en-US" dirty="0">
              <a:cs typeface="Calibri"/>
            </a:endParaRPr>
          </a:p>
        </p:txBody>
      </p:sp>
      <p:sp>
        <p:nvSpPr>
          <p:cNvPr id="555" name="Google Shape;555;g157d7739650_0_8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416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57d7739650_0_82: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r>
              <a:rPr lang="lv-LV" dirty="0">
                <a:cs typeface="Calibri"/>
              </a:rPr>
              <a:t>Vēl viena vēstījumu grupa ir par pašu Krieviju – no vienas puses, mērķis ir parādīt, ka Krievija ir spēcīga un draudīga, bet, no otras –</a:t>
            </a:r>
            <a:r>
              <a:rPr lang="lv-LV" baseline="0" dirty="0">
                <a:cs typeface="Calibri"/>
              </a:rPr>
              <a:t> </a:t>
            </a:r>
            <a:r>
              <a:rPr lang="lv-LV" dirty="0">
                <a:cs typeface="Calibri"/>
              </a:rPr>
              <a:t>ka tā ir kara patiesais upuris.</a:t>
            </a:r>
          </a:p>
          <a:p>
            <a:r>
              <a:rPr lang="lv-LV" dirty="0">
                <a:cs typeface="Calibri"/>
              </a:rPr>
              <a:t>Jau ilgstoši Kremļa propagandā kodolkarš izmantots kā biedēšanas taktika – tā tiek radīta ideja par kara neizbēgamību, ja Rietumvalstis turpinās atbalstīt Ukrainu. Valsts propagandas TV kanāli regulāri apspriež Trešā pasaules kara draudus un ieročus, kas pieder Krievijai.</a:t>
            </a:r>
          </a:p>
          <a:p>
            <a:endParaRPr lang="lv-LV" dirty="0">
              <a:cs typeface="Calibri"/>
            </a:endParaRPr>
          </a:p>
          <a:p>
            <a:r>
              <a:rPr lang="lv-LV" dirty="0"/>
              <a:t>https://www.reuters.com/article/ukraine-crisis-russia-kiselyov-idUSL6N0MD0P920140316</a:t>
            </a:r>
            <a:endParaRPr lang="lv-LV" dirty="0">
              <a:cs typeface="Calibri"/>
            </a:endParaRPr>
          </a:p>
          <a:p>
            <a:r>
              <a:rPr lang="lv-LV" dirty="0"/>
              <a:t>https://archive.ph/MYFRg </a:t>
            </a:r>
            <a:endParaRPr lang="lv-LV" dirty="0">
              <a:cs typeface="Calibri"/>
            </a:endParaRPr>
          </a:p>
          <a:p>
            <a:r>
              <a:rPr lang="lv-LV" dirty="0"/>
              <a:t>https://web.archive.org/web/20230817161702/www.baltnews.com/nato-v-pribaltike/20230108/1025809277/Pribaltika--odnorazovyy-material-kotoryy-nuzhen-Zapadu-chtoby-obeskrovit-Rossiyu.html </a:t>
            </a:r>
            <a:endParaRPr lang="lv-LV" dirty="0">
              <a:cs typeface="Calibri"/>
            </a:endParaRPr>
          </a:p>
        </p:txBody>
      </p:sp>
      <p:sp>
        <p:nvSpPr>
          <p:cNvPr id="555" name="Google Shape;555;g157d7739650_0_8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8551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57d7739650_0_82: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r>
              <a:rPr lang="lv-LV" dirty="0">
                <a:cs typeface="Calibri"/>
              </a:rPr>
              <a:t>Uzsverot, kā ārpus Krievijas it kā viktimizē krievu tautības cilvēkus, Kremlis cenšas novērst uzmanību no vardarbības Ukrainā. Tā mēģināts nosodījumu par agresiju pavērst pret Rietumvalstīm un Ukrainu. Kremļa propagandā apgalvots, ka Rietumu valdības, skolas, bankas, medicīnas iestādes diskriminē krievu tautības cilvēkus. Izplatīti arī daudzi pilnīgi nepatiesi stāsti, piemēram, viltota e-pasta vēstule, kurā it kā parādīts, ka slimnīca Minhenē atsakās ārstēt krievu pacientus. Tāpat izplatīti nepatiesi apgalvojumi, ka bankas Vācijā (</a:t>
            </a:r>
            <a:r>
              <a:rPr lang="lv-LV" i="1" dirty="0">
                <a:cs typeface="Calibri"/>
              </a:rPr>
              <a:t>Deutsche Bank </a:t>
            </a:r>
            <a:r>
              <a:rPr lang="lv-LV" dirty="0">
                <a:cs typeface="Calibri"/>
              </a:rPr>
              <a:t>un </a:t>
            </a:r>
            <a:r>
              <a:rPr lang="lv-LV" i="1" dirty="0">
                <a:cs typeface="Calibri"/>
              </a:rPr>
              <a:t>Postbank</a:t>
            </a:r>
            <a:r>
              <a:rPr lang="lv-LV" dirty="0">
                <a:cs typeface="Calibri"/>
              </a:rPr>
              <a:t>) sankcionējušas visus krievu klientus un ka no Vācijas skolām izslēgti visi krievu skolēni. Viltojumi adresēti auditorijai Vācijā, jo valstī ir liels skaits Krievijas imigrantu.</a:t>
            </a:r>
          </a:p>
          <a:p>
            <a:endParaRPr lang="lv-LV" dirty="0">
              <a:cs typeface="Calibri"/>
            </a:endParaRPr>
          </a:p>
          <a:p>
            <a:r>
              <a:rPr lang="lv-LV" dirty="0"/>
              <a:t>https://correctiv.org/faktencheck/2022/03/07/doch-das-klinikum-muenchen-behandelt-russische-patienten/ </a:t>
            </a:r>
            <a:endParaRPr lang="lv-LV" dirty="0">
              <a:cs typeface="Calibri"/>
            </a:endParaRPr>
          </a:p>
        </p:txBody>
      </p:sp>
      <p:sp>
        <p:nvSpPr>
          <p:cNvPr id="555" name="Google Shape;555;g157d7739650_0_8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56563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cs typeface="Calibri"/>
              </a:rPr>
              <a:t>Vēlos arī sniegt praktiskus informācijas pārbaudes padomus. Šeit norādīti jautājumi, ko uzdot sev, lai veiktu faktu pārbaudi.</a:t>
            </a:r>
            <a:endParaRPr lang="lv-LV" dirty="0"/>
          </a:p>
          <a:p>
            <a:endParaRPr lang="lv-LV" dirty="0"/>
          </a:p>
          <a:p>
            <a:r>
              <a:rPr lang="lv-LV" b="1" dirty="0">
                <a:solidFill>
                  <a:srgbClr val="212529"/>
                </a:solidFill>
              </a:rPr>
              <a:t>Kurš ir apgalvojuma autors? Vai viņam varētu būt pieejama informācija, kas teikto apstiprina?</a:t>
            </a:r>
            <a:endParaRPr lang="lv-LV" dirty="0">
              <a:solidFill>
                <a:srgbClr val="212529"/>
              </a:solidFill>
              <a:cs typeface="Calibri"/>
            </a:endParaRPr>
          </a:p>
          <a:p>
            <a:r>
              <a:rPr lang="lv-LV" i="1" dirty="0">
                <a:solidFill>
                  <a:srgbClr val="212529"/>
                </a:solidFill>
              </a:rPr>
              <a:t>Google</a:t>
            </a:r>
            <a:r>
              <a:rPr lang="lv-LV" dirty="0">
                <a:solidFill>
                  <a:srgbClr val="212529"/>
                </a:solidFill>
              </a:rPr>
              <a:t> meklētājā sameklē izteikuma autoru, tā pārstāvēto organizāciju vai mediju. Kas tie ir un vai tiem ir laba reputācija? Veic nelielu izmeklēšanu!</a:t>
            </a:r>
            <a:endParaRPr lang="lv-LV" dirty="0">
              <a:solidFill>
                <a:srgbClr val="212529"/>
              </a:solidFill>
              <a:cs typeface="Calibri"/>
            </a:endParaRPr>
          </a:p>
          <a:p>
            <a:r>
              <a:rPr lang="lv-LV" b="1" dirty="0">
                <a:solidFill>
                  <a:srgbClr val="212529"/>
                </a:solidFill>
              </a:rPr>
              <a:t>Vai izteikuma autors sniedzis skaidrus pierādījumus un atsauces uz informācijas avotiem? Vai informācijas avotā tiešām teikts tas, ko apgalvo autors?</a:t>
            </a:r>
            <a:endParaRPr lang="lv-LV" dirty="0">
              <a:solidFill>
                <a:srgbClr val="212529"/>
              </a:solidFill>
              <a:cs typeface="Calibri"/>
            </a:endParaRPr>
          </a:p>
          <a:p>
            <a:r>
              <a:rPr lang="lv-LV" dirty="0">
                <a:solidFill>
                  <a:srgbClr val="212529"/>
                </a:solidFill>
              </a:rPr>
              <a:t>Ja nav pievienoti izteikuma avoti, uztver to ar skepsi! Ja avots ir norādīts, pārbaudi to! </a:t>
            </a:r>
            <a:endParaRPr lang="lv-LV" dirty="0">
              <a:solidFill>
                <a:srgbClr val="212529"/>
              </a:solidFill>
              <a:cs typeface="Calibri"/>
            </a:endParaRPr>
          </a:p>
          <a:p>
            <a:r>
              <a:rPr lang="lv-LV" b="1" dirty="0">
                <a:solidFill>
                  <a:srgbClr val="212529"/>
                </a:solidFill>
              </a:rPr>
              <a:t>Ko saka citi avoti?</a:t>
            </a:r>
            <a:endParaRPr lang="lv-LV" dirty="0">
              <a:solidFill>
                <a:srgbClr val="212529"/>
              </a:solidFill>
            </a:endParaRPr>
          </a:p>
          <a:p>
            <a:r>
              <a:rPr lang="lv-LV" i="1" dirty="0">
                <a:solidFill>
                  <a:srgbClr val="212529"/>
                </a:solidFill>
              </a:rPr>
              <a:t>Google</a:t>
            </a:r>
            <a:r>
              <a:rPr lang="lv-LV" dirty="0">
                <a:solidFill>
                  <a:srgbClr val="212529"/>
                </a:solidFill>
              </a:rPr>
              <a:t> meklētājā atrodi atslēgas vārdus, kas saistīti ar apgalvojumu. Vai arī tev zināmi</a:t>
            </a:r>
            <a:r>
              <a:rPr lang="lv-LV" baseline="0" dirty="0">
                <a:solidFill>
                  <a:srgbClr val="212529"/>
                </a:solidFill>
              </a:rPr>
              <a:t> un</a:t>
            </a:r>
            <a:r>
              <a:rPr lang="lv-LV" dirty="0">
                <a:solidFill>
                  <a:srgbClr val="212529"/>
                </a:solidFill>
              </a:rPr>
              <a:t> uzticami informācijas avoti apgalvo to pašu?</a:t>
            </a:r>
            <a:endParaRPr lang="lv-LV" dirty="0">
              <a:solidFill>
                <a:srgbClr val="212529"/>
              </a:solidFill>
              <a:cs typeface="Calibri"/>
            </a:endParaRPr>
          </a:p>
          <a:p>
            <a:endParaRPr lang="lv-LV" dirty="0">
              <a:solidFill>
                <a:srgbClr val="212529"/>
              </a:solidFill>
            </a:endParaRPr>
          </a:p>
          <a:p>
            <a:endParaRPr lang="lv-LV" dirty="0">
              <a:solidFill>
                <a:srgbClr val="212529"/>
              </a:solidFill>
            </a:endParaRPr>
          </a:p>
          <a:p>
            <a:r>
              <a:rPr lang="lv-LV" dirty="0">
                <a:solidFill>
                  <a:srgbClr val="212529"/>
                </a:solidFill>
              </a:rPr>
              <a:t>Vai tu zini kādas citas informācijas pārbaudes metodes un padomus, ar ko tu gribētu padalīties?</a:t>
            </a:r>
            <a:endParaRPr lang="lv-LV" dirty="0"/>
          </a:p>
          <a:p>
            <a:endParaRPr lang="lv-LV" dirty="0">
              <a:cs typeface="Calibri" panose="020F0502020204030204"/>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16</a:t>
            </a:fld>
            <a:endParaRPr lang="en-US" dirty="0"/>
          </a:p>
        </p:txBody>
      </p:sp>
    </p:spTree>
    <p:extLst>
      <p:ext uri="{BB962C8B-B14F-4D97-AF65-F5344CB8AC3E}">
        <p14:creationId xmlns:p14="http://schemas.microsoft.com/office/powerpoint/2010/main" val="2172120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cs typeface="Calibri"/>
              </a:rPr>
              <a:t>Parādi nodarbības dalībniekiem video un, kamēr to atskaņo, pastāsti, ka šo video sociālo mediju lietotāji izmanto, lai apgalvotu, ka reportāžās no Ukrainas izmantoti aktieri! Pavaicā, kuras no iepriekš izmantotajām faktu pārbaudes metodēm (jautājumiem) nodarbības dalībnieki izmantotu, lai pārbaudītu informācijas patiesumu! Lai uzzinātu, kādi ir ieteicamie soļi, skati prezentācijas turpinājumu!</a:t>
            </a:r>
          </a:p>
          <a:p>
            <a:endParaRPr lang="lv-LV" dirty="0">
              <a:cs typeface="Calibri"/>
            </a:endParaRPr>
          </a:p>
          <a:p>
            <a:r>
              <a:rPr lang="lv-LV" dirty="0"/>
              <a:t>https://youtu.be/X-gwn1698S4</a:t>
            </a:r>
            <a:endParaRPr lang="lv-LV" dirty="0">
              <a:cs typeface="Calibri"/>
            </a:endParaRPr>
          </a:p>
          <a:p>
            <a:endParaRPr lang="lv-LV" dirty="0">
              <a:cs typeface="Calibri"/>
            </a:endParaRPr>
          </a:p>
          <a:p>
            <a:r>
              <a:rPr lang="lv-LV" dirty="0"/>
              <a:t>https://www.factcheck.org/2022/03/video-shows-climate-protest-in-austria-not-crisis-actors-in-ukraine/</a:t>
            </a:r>
            <a:endParaRPr lang="lv-LV" dirty="0">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17</a:t>
            </a:fld>
            <a:endParaRPr lang="en-US" dirty="0"/>
          </a:p>
        </p:txBody>
      </p:sp>
    </p:spTree>
    <p:extLst>
      <p:ext uri="{BB962C8B-B14F-4D97-AF65-F5344CB8AC3E}">
        <p14:creationId xmlns:p14="http://schemas.microsoft.com/office/powerpoint/2010/main" val="4111821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cs typeface="Calibri"/>
              </a:rPr>
              <a:t>Pastāsti nodarbības dalībniekiem, ka, lai gan bieži jāizdomā atslēgas vārdi, kas saistīti ar apgalvojumu, šoreiz var arī </a:t>
            </a:r>
            <a:r>
              <a:rPr lang="lv-LV" i="1" dirty="0">
                <a:cs typeface="Calibri"/>
              </a:rPr>
              <a:t>Google</a:t>
            </a:r>
            <a:r>
              <a:rPr lang="lv-LV" dirty="0">
                <a:cs typeface="Calibri"/>
              </a:rPr>
              <a:t> meklēt tekstu, kas redzams uz ekrāna.</a:t>
            </a:r>
          </a:p>
          <a:p>
            <a:endParaRPr lang="lv-LV" dirty="0">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18</a:t>
            </a:fld>
            <a:endParaRPr lang="en-US" dirty="0"/>
          </a:p>
        </p:txBody>
      </p:sp>
    </p:spTree>
    <p:extLst>
      <p:ext uri="{BB962C8B-B14F-4D97-AF65-F5344CB8AC3E}">
        <p14:creationId xmlns:p14="http://schemas.microsoft.com/office/powerpoint/2010/main" val="1606810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cs typeface="Calibri"/>
              </a:rPr>
              <a:t>Viens no pirmajiem meklēšanas rezultātiem ir video ar atbilstošu nosaukumu. Skatoties video, ir svarīgi pievērst uzmanību detaļām, lai pārliecinātos, ka abu video saturs sakrīt. Pēc tam iztulko video nosaukumu (piemēram, izmantojot </a:t>
            </a:r>
            <a:r>
              <a:rPr lang="lv-LV" i="1" dirty="0">
                <a:cs typeface="Calibri"/>
              </a:rPr>
              <a:t>Google Translate</a:t>
            </a:r>
            <a:r>
              <a:rPr lang="lv-LV" dirty="0">
                <a:cs typeface="Calibri"/>
              </a:rPr>
              <a:t>) un pievērs uzmanību avotam, kas to augšupielādējis. Šajā gadījumā var atrast informāciju, ka video publicējis Austrijas ziņu raidījums un video ir reportāža no protesta akcijas Vīnē. Video nav saistības ar Ukrainu.</a:t>
            </a:r>
          </a:p>
        </p:txBody>
      </p:sp>
      <p:sp>
        <p:nvSpPr>
          <p:cNvPr id="4" name="Slide Number Placeholder 3"/>
          <p:cNvSpPr>
            <a:spLocks noGrp="1"/>
          </p:cNvSpPr>
          <p:nvPr>
            <p:ph type="sldNum" sz="quarter" idx="5"/>
          </p:nvPr>
        </p:nvSpPr>
        <p:spPr/>
        <p:txBody>
          <a:bodyPr/>
          <a:lstStyle/>
          <a:p>
            <a:fld id="{941CC335-EB9B-49B1-83E3-B68A7ABBFEAA}" type="slidenum">
              <a:rPr lang="en-US" smtClean="0"/>
              <a:t>19</a:t>
            </a:fld>
            <a:endParaRPr lang="en-US" dirty="0"/>
          </a:p>
        </p:txBody>
      </p:sp>
    </p:spTree>
    <p:extLst>
      <p:ext uri="{BB962C8B-B14F-4D97-AF65-F5344CB8AC3E}">
        <p14:creationId xmlns:p14="http://schemas.microsoft.com/office/powerpoint/2010/main" val="1616656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b41ce093d_0_226: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spcBef>
                <a:spcPts val="900"/>
              </a:spcBef>
              <a:buClr>
                <a:schemeClr val="dk1"/>
              </a:buClr>
              <a:buSzPts val="1100"/>
              <a:defRPr/>
            </a:pPr>
            <a:r>
              <a:rPr lang="lv-LV" sz="1800" noProof="0" dirty="0">
                <a:latin typeface="Calibri"/>
                <a:ea typeface="Calibri"/>
                <a:cs typeface="Calibri"/>
              </a:rPr>
              <a:t>Šajā</a:t>
            </a:r>
            <a:r>
              <a:rPr lang="en-US" sz="1800" dirty="0">
                <a:latin typeface="Calibri"/>
                <a:ea typeface="Calibri"/>
                <a:cs typeface="Calibri"/>
              </a:rPr>
              <a:t> nodarbībā runāsim par vārda "propaganda" definīciju, uzzināsim, kādas ir biežāk izmantotās propagandas metodes, runāsim par mērķiem Krievijas propagandai par karu Ukrainā, kā arī apgūsim vienkāršus, bet </a:t>
            </a:r>
            <a:r>
              <a:rPr lang="lv-LV" sz="1800" noProof="0" dirty="0">
                <a:latin typeface="Calibri"/>
                <a:ea typeface="Calibri"/>
                <a:cs typeface="Calibri"/>
              </a:rPr>
              <a:t>praktiski</a:t>
            </a:r>
            <a:r>
              <a:rPr lang="en-US" sz="1800" dirty="0">
                <a:latin typeface="Calibri"/>
                <a:ea typeface="Calibri"/>
                <a:cs typeface="Calibri"/>
              </a:rPr>
              <a:t> noderīgus faktu pārbaudes paņēmienus</a:t>
            </a:r>
            <a:r>
              <a:rPr lang="lv-LV" sz="1800" dirty="0">
                <a:latin typeface="Calibri"/>
                <a:ea typeface="Calibri"/>
                <a:cs typeface="Calibri"/>
              </a:rPr>
              <a:t>.</a:t>
            </a:r>
            <a:endParaRPr lang="en-US" sz="1800" b="0" dirty="0">
              <a:effectLst/>
              <a:latin typeface="Calibri" panose="020F0502020204030204" pitchFamily="34" charset="0"/>
              <a:ea typeface="Calibri" panose="020F0502020204030204" pitchFamily="34" charset="0"/>
              <a:cs typeface="Calibri"/>
            </a:endParaRPr>
          </a:p>
        </p:txBody>
      </p:sp>
      <p:sp>
        <p:nvSpPr>
          <p:cNvPr id="115" name="Google Shape;115;g11b41ce093d_0_22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8638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i="1" dirty="0">
                <a:ea typeface="Calibri"/>
                <a:cs typeface="Calibri"/>
              </a:rPr>
              <a:t>Noslēgumā iedrošini nodarbības dalībniekus papildināt savas zināšanas par manipulatīvu informāciju un faktu pārbaudi, izmantojot kursu </a:t>
            </a:r>
            <a:r>
              <a:rPr lang="lv-LV" b="1" i="1" dirty="0">
                <a:ea typeface="Calibri"/>
                <a:cs typeface="Calibri"/>
              </a:rPr>
              <a:t>VeryVerified.eu</a:t>
            </a:r>
          </a:p>
          <a:p>
            <a:endParaRPr lang="lv-LV" dirty="0">
              <a:cs typeface="Calibri"/>
            </a:endParaRPr>
          </a:p>
          <a:p>
            <a:r>
              <a:rPr lang="lv-LV" dirty="0"/>
              <a:t>https://veryverified.eu/lv/nodalas/4-nodala/b-sadala-manipulacija/fact-checking-tools</a:t>
            </a:r>
            <a:endParaRPr lang="lv-LV"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20</a:t>
            </a:fld>
            <a:endParaRPr lang="en-US" dirty="0"/>
          </a:p>
        </p:txBody>
      </p:sp>
    </p:spTree>
    <p:extLst>
      <p:ext uri="{BB962C8B-B14F-4D97-AF65-F5344CB8AC3E}">
        <p14:creationId xmlns:p14="http://schemas.microsoft.com/office/powerpoint/2010/main" val="1903665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i="1" dirty="0">
              <a:cs typeface="Calibri"/>
            </a:endParaRPr>
          </a:p>
        </p:txBody>
      </p:sp>
      <p:sp>
        <p:nvSpPr>
          <p:cNvPr id="4" name="Slide Number Placeholder 3"/>
          <p:cNvSpPr>
            <a:spLocks noGrp="1"/>
          </p:cNvSpPr>
          <p:nvPr>
            <p:ph type="sldNum" sz="quarter" idx="5"/>
          </p:nvPr>
        </p:nvSpPr>
        <p:spPr/>
        <p:txBody>
          <a:bodyPr/>
          <a:lstStyle/>
          <a:p>
            <a:fld id="{941CC335-EB9B-49B1-83E3-B68A7ABBFEAA}" type="slidenum">
              <a:rPr lang="en-US" smtClean="0"/>
              <a:t>21</a:t>
            </a:fld>
            <a:endParaRPr lang="en-US" dirty="0"/>
          </a:p>
        </p:txBody>
      </p:sp>
    </p:spTree>
    <p:extLst>
      <p:ext uri="{BB962C8B-B14F-4D97-AF65-F5344CB8AC3E}">
        <p14:creationId xmlns:p14="http://schemas.microsoft.com/office/powerpoint/2010/main" val="2218709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1d9d0762af_0_348: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r>
              <a:rPr lang="lv-LV" i="1" dirty="0"/>
              <a:t>Ja gribi iekļaut vairāk informācijas par propagandas metodēm, vari izmantot šo piemēru, ko atklāja Ukrainas Dezinformācijas apkarošanas centrs.</a:t>
            </a:r>
            <a:endParaRPr lang="lv-LV" dirty="0">
              <a:cs typeface="Calibri"/>
            </a:endParaRPr>
          </a:p>
          <a:p>
            <a:r>
              <a:rPr lang="lv-LV" i="1" dirty="0"/>
              <a:t>Telegram</a:t>
            </a:r>
            <a:r>
              <a:rPr lang="lv-LV" dirty="0"/>
              <a:t> kanāls, kurā pirms slēgšanas bija ap 25 tūkstošiem lietotāju, dalījās ar instrukcijām, kā rakstīt pārliecinošas viltus ziņas Ukrainas auditorijai. Šeit var novērot, ka daudzi padomi saskan ar pētnieku identificētajām bieži izmantotajām propagandas metodēm.</a:t>
            </a:r>
            <a:endParaRPr lang="lv-LV" dirty="0">
              <a:ea typeface="Calibri"/>
              <a:cs typeface="Calibri"/>
            </a:endParaRPr>
          </a:p>
        </p:txBody>
      </p:sp>
      <p:sp>
        <p:nvSpPr>
          <p:cNvPr id="208" name="Google Shape;208;g11d9d0762af_0_348: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57d7739650_0_82: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r>
              <a:rPr lang="lv-LV" i="1" dirty="0">
                <a:cs typeface="Calibri"/>
              </a:rPr>
              <a:t>Ja vēlies iekļaut vairāk piemēru no medijiem par sabiedrības atbalsta graušanu, vari apspriest arī šeit minētos piemērus.</a:t>
            </a:r>
            <a:endParaRPr lang="lv-LV" i="1" dirty="0">
              <a:ea typeface="Calibri"/>
              <a:cs typeface="Calibri"/>
            </a:endParaRPr>
          </a:p>
          <a:p>
            <a:r>
              <a:rPr lang="lv-LV" dirty="0">
                <a:cs typeface="Calibri"/>
              </a:rPr>
              <a:t>Šeit redzami virsraksti faktu pārbaužu rakstiem. Pārbaudīta informācija par orgānu pārdošanu, maza zēna piesišanu pie krusta, medicīnisku eksperimentu veikšanu un bērnu nolaupīšanu – nekas no tā nav izrādījies taisnība. Stāsti iemantojuši popularitāti arī sociālajos medijos Latvijā.</a:t>
            </a:r>
            <a:endParaRPr lang="lv-LV" dirty="0">
              <a:ea typeface="Calibri"/>
              <a:cs typeface="Calibri"/>
            </a:endParaRPr>
          </a:p>
          <a:p>
            <a:endParaRPr lang="lv-LV" dirty="0">
              <a:ea typeface="Calibri"/>
              <a:cs typeface="Calibri"/>
            </a:endParaRPr>
          </a:p>
          <a:p>
            <a:r>
              <a:rPr lang="lv-LV" dirty="0"/>
              <a:t>https://rebaltica.lv/2023/06/ukraina-nav-atlauts-pardot-organus/ </a:t>
            </a:r>
            <a:endParaRPr lang="lv-LV" dirty="0">
              <a:cs typeface="Calibri"/>
            </a:endParaRPr>
          </a:p>
          <a:p>
            <a:r>
              <a:rPr lang="lv-LV" dirty="0"/>
              <a:t>https://rebaltica.lv/2022/06/stasts-par-ukraina-krusta-sisto-puisenu-bez-pieradijumiem/ </a:t>
            </a:r>
            <a:endParaRPr lang="lv-LV" dirty="0">
              <a:cs typeface="Calibri"/>
            </a:endParaRPr>
          </a:p>
          <a:p>
            <a:r>
              <a:rPr lang="lv-LV" dirty="0"/>
              <a:t>https://www.delfi.lv/atmaskots/koncentracijas-nometnes-medicinas-eksperimenti-un-atnemti-berni-ka-krievijas-propaganda-melo-par-ukrainu-begliem.d?id=54888120 </a:t>
            </a:r>
            <a:endParaRPr lang="lv-LV" dirty="0">
              <a:cs typeface="Calibri"/>
            </a:endParaRPr>
          </a:p>
          <a:p>
            <a:r>
              <a:rPr lang="lv-LV" dirty="0"/>
              <a:t>https://www.bbc.com/news/world-europe-66113460</a:t>
            </a:r>
            <a:endParaRPr lang="lv-LV" dirty="0">
              <a:cs typeface="Calibri"/>
            </a:endParaRPr>
          </a:p>
        </p:txBody>
      </p:sp>
      <p:sp>
        <p:nvSpPr>
          <p:cNvPr id="555" name="Google Shape;555;g157d7739650_0_8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34950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57d7739650_0_82: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lv-LV" dirty="0">
                <a:ea typeface="Calibri"/>
                <a:cs typeface="Calibri"/>
              </a:rPr>
              <a:t>Vēl viens vēstījums, kas izmantots, lai norādītu, ka Ukrainai nav vērts sniegt atbalstu, ir apgalvojumi par viltus reportāžām no kara zonas.</a:t>
            </a:r>
            <a:endParaRPr lang="lv-LV" dirty="0"/>
          </a:p>
          <a:p>
            <a:pPr>
              <a:lnSpc>
                <a:spcPct val="107000"/>
              </a:lnSpc>
              <a:spcAft>
                <a:spcPts val="800"/>
              </a:spcAft>
            </a:pPr>
            <a:r>
              <a:rPr lang="lv-LV" dirty="0">
                <a:ea typeface="Calibri"/>
                <a:cs typeface="Calibri"/>
              </a:rPr>
              <a:t>Aprīlī, pēc Krievijas karavīru atkāpšanās, karaspēku vainoja 450 Bučas civiliedzīvotāju nogalināšanā. Kremlis to noliedza, dēvēja par provokāciju un apgalvoja, ka pierādījumi un video reportāžas no pilsētas ir safabricētas. Piemēram, arī Krievijas Aizsardzības ministrija dalījās ar apgalvojumu, ka kādā video it kā var redzēt, ka viens no mirušajiem kustas. Vairāki sociālo mediju lietotāji norādīja, ka līķis nekustas un, pavirši skatoties, apmānu rada lietus lāse logā. Žurnālisti no medija </a:t>
            </a:r>
            <a:r>
              <a:rPr lang="lv-LV" i="1" dirty="0">
                <a:ea typeface="Calibri"/>
                <a:cs typeface="Calibri"/>
              </a:rPr>
              <a:t>AFP </a:t>
            </a:r>
            <a:r>
              <a:rPr lang="lv-LV" dirty="0">
                <a:ea typeface="Calibri"/>
                <a:cs typeface="Calibri"/>
              </a:rPr>
              <a:t>apstiprināja, ka mirušais nofilmēts arī viņu video materiālos, kad žurnālisti apmeklējuši pilsētu. </a:t>
            </a:r>
            <a:endParaRPr lang="lv-LV" dirty="0"/>
          </a:p>
          <a:p>
            <a:pPr>
              <a:lnSpc>
                <a:spcPct val="107000"/>
              </a:lnSpc>
              <a:spcAft>
                <a:spcPts val="800"/>
              </a:spcAft>
            </a:pPr>
            <a:r>
              <a:rPr lang="lv-LV" dirty="0">
                <a:ea typeface="Calibri"/>
                <a:cs typeface="Calibri"/>
              </a:rPr>
              <a:t>Līdzīgi stāsti popularitāti iemantojuši arī Latvijā. Vēl kāds piemērs ir, kad garāmgājējs nofilmējis un internetā ievietojis video no reklāmas klipa uzņemšanas laukuma Rīgā. Apgalvots, ka video patiesībā redzama viltus reportāžu uzņemšana, jo pie mājas netālu karājas Ukrainas karogs. Režisors žurnālistiem apstiprināja, ka uzņemta reklāma un tai nav nekāda sakara ar Ukrainu.</a:t>
            </a:r>
          </a:p>
          <a:p>
            <a:pPr>
              <a:lnSpc>
                <a:spcPct val="107000"/>
              </a:lnSpc>
              <a:spcAft>
                <a:spcPts val="800"/>
              </a:spcAft>
            </a:pPr>
            <a:endParaRPr lang="en-US" dirty="0"/>
          </a:p>
          <a:p>
            <a:pPr>
              <a:lnSpc>
                <a:spcPct val="107000"/>
              </a:lnSpc>
              <a:spcAft>
                <a:spcPts val="800"/>
              </a:spcAft>
            </a:pPr>
            <a:r>
              <a:rPr lang="en-US" dirty="0"/>
              <a:t>https://factcheck.afp.com/doc.afp.com.327R8KF</a:t>
            </a:r>
            <a:endParaRPr lang="en-US" dirty="0">
              <a:cs typeface="Calibri"/>
            </a:endParaRPr>
          </a:p>
          <a:p>
            <a:pPr>
              <a:lnSpc>
                <a:spcPct val="107000"/>
              </a:lnSpc>
              <a:spcAft>
                <a:spcPts val="800"/>
              </a:spcAft>
            </a:pPr>
            <a:r>
              <a:rPr lang="en-US" dirty="0"/>
              <a:t>https://rebaltica.lv/2022/03/ukrainas-kars-piesaista-melu-izplatitajus-un-krapniekus-tiktok/</a:t>
            </a:r>
            <a:endParaRPr lang="en-US" dirty="0">
              <a:cs typeface="Calibri" panose="020F0502020204030204"/>
            </a:endParaRPr>
          </a:p>
        </p:txBody>
      </p:sp>
      <p:sp>
        <p:nvSpPr>
          <p:cNvPr id="555" name="Google Shape;555;g157d7739650_0_8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169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b41ce093d_0_226: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spcBef>
                <a:spcPts val="900"/>
              </a:spcBef>
              <a:buClr>
                <a:schemeClr val="dk1"/>
              </a:buClr>
              <a:buSzPts val="1100"/>
              <a:defRPr/>
            </a:pPr>
            <a:r>
              <a:rPr lang="lv-LV" sz="1800" dirty="0">
                <a:latin typeface="Calibri"/>
                <a:ea typeface="Calibri"/>
                <a:cs typeface="Calibri"/>
              </a:rPr>
              <a:t>Vispirms vēlos jums pajautāt, kā saprotat vārdus "dezinformācija" un "propaganda". Vai starp šiem jēdzieniem ir atšķirība? Vai ir arī nepatiesas informācijas veidi, kas nav ne dezinformācija, ne propaganda?</a:t>
            </a:r>
          </a:p>
        </p:txBody>
      </p:sp>
      <p:sp>
        <p:nvSpPr>
          <p:cNvPr id="115" name="Google Shape;115;g11b41ce093d_0_22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0809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b41ce093d_0_226: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lv-LV" sz="1800" dirty="0">
                <a:latin typeface="Calibri"/>
                <a:ea typeface="Montserrat" panose="00000500000000000000" pitchFamily="2" charset="0"/>
                <a:cs typeface="Calibri"/>
              </a:rPr>
              <a:t>Tagad precīzāk noskaidrosim, kādas ir minēto terminu definīcijas.</a:t>
            </a:r>
            <a:endParaRPr lang="lv-LV" sz="1800" b="0" dirty="0">
              <a:effectLst/>
              <a:latin typeface="Calibri"/>
              <a:ea typeface="Montserrat" panose="00000500000000000000" pitchFamily="2" charset="0"/>
              <a:cs typeface="Calibri"/>
            </a:endParaRPr>
          </a:p>
          <a:p>
            <a:pPr marL="172720" indent="-172720">
              <a:buFont typeface="Arial,Sans-Serif"/>
              <a:buChar char="•"/>
            </a:pPr>
            <a:r>
              <a:rPr lang="lv-LV" b="1" dirty="0"/>
              <a:t>Dezinformācija.</a:t>
            </a:r>
            <a:r>
              <a:rPr lang="lv-LV" dirty="0"/>
              <a:t> Tā ir nepatiesa, ar nodomu radīta un izplatīta informācija ar mērķi maldināt vai kaitēt. Dezinformācijas veidotājus visbiežāk motivē politiski, finansiāli, psiholoģiski vai sociāli faktori.</a:t>
            </a:r>
            <a:endParaRPr lang="lv-LV" dirty="0">
              <a:cs typeface="Calibri"/>
            </a:endParaRPr>
          </a:p>
          <a:p>
            <a:pPr marL="172720" indent="-172720">
              <a:buFont typeface="Arial,Sans-Serif"/>
              <a:buChar char="•"/>
            </a:pPr>
            <a:r>
              <a:rPr lang="lv-LV" b="1" dirty="0"/>
              <a:t>Nepatiesa informācija (</a:t>
            </a:r>
            <a:r>
              <a:rPr lang="lv-LV" b="1" i="1" dirty="0"/>
              <a:t>misinformation</a:t>
            </a:r>
            <a:r>
              <a:rPr lang="lv-LV" b="1" dirty="0"/>
              <a:t>).</a:t>
            </a:r>
            <a:r>
              <a:rPr lang="lv-LV" dirty="0"/>
              <a:t> Tā ir maldinoša, bet nav radīta ar mērķi kaitēt. Piemēram, indivīds, kas neapzinās, ka informācija ir nepatiesa, to izplata sociālajos medijos.</a:t>
            </a:r>
            <a:endParaRPr lang="lv-LV" dirty="0">
              <a:cs typeface="Calibri"/>
            </a:endParaRPr>
          </a:p>
          <a:p>
            <a:pPr marL="172720" indent="-172720">
              <a:buFont typeface="Arial,Sans-Serif"/>
              <a:buChar char="•"/>
            </a:pPr>
            <a:r>
              <a:rPr lang="lv-LV" b="1" dirty="0"/>
              <a:t>Propaganda.</a:t>
            </a:r>
            <a:r>
              <a:rPr lang="lv-LV" b="0" baseline="0" dirty="0"/>
              <a:t> Tā</a:t>
            </a:r>
            <a:r>
              <a:rPr lang="lv-LV" dirty="0"/>
              <a:t> ir patiesa vai nepatiesa informācija, kas radīta ar mērķi pārliecināt noteiktu auditoriju. Propagandai bieži ir saistība ar politiku, un nereti informācijas veidotāji un izplatītāji ir valdības.</a:t>
            </a:r>
            <a:endParaRPr lang="lv-LV" dirty="0">
              <a:cs typeface="Calibri"/>
            </a:endParaRPr>
          </a:p>
          <a:p>
            <a:endParaRPr lang="lv-LV" dirty="0">
              <a:latin typeface="Calibri" panose="020F0502020204030204" pitchFamily="34" charset="0"/>
              <a:ea typeface="Calibri" panose="020F0502020204030204" pitchFamily="34" charset="0"/>
              <a:cs typeface="Calibri"/>
            </a:endParaRPr>
          </a:p>
          <a:p>
            <a:pPr>
              <a:lnSpc>
                <a:spcPct val="107000"/>
              </a:lnSpc>
              <a:spcAft>
                <a:spcPts val="800"/>
              </a:spcAft>
            </a:pPr>
            <a:r>
              <a:rPr lang="lv-LV" sz="1800" i="1" dirty="0">
                <a:latin typeface="Calibri"/>
                <a:ea typeface="Calibri" panose="020F0502020204030204" pitchFamily="34" charset="0"/>
                <a:cs typeface="Calibri"/>
              </a:rPr>
              <a:t>Ņem vērā un norādi, ka dažādiem ekspertiem var būt dažādas definīcijas! </a:t>
            </a:r>
          </a:p>
          <a:p>
            <a:pPr>
              <a:lnSpc>
                <a:spcPct val="107000"/>
              </a:lnSpc>
              <a:spcAft>
                <a:spcPts val="800"/>
              </a:spcAft>
            </a:pPr>
            <a:r>
              <a:rPr lang="lv-LV" sz="1800" i="1" dirty="0">
                <a:latin typeface="Calibri"/>
                <a:ea typeface="Calibri" panose="020F0502020204030204" pitchFamily="34" charset="0"/>
                <a:cs typeface="Calibri"/>
              </a:rPr>
              <a:t>Pavaicā nodarbības dalībniekiem, kas kopīgs propagandai un dezinformācijai, lai stiprinātu izpratni par šīm definīcijām (atbilde: </a:t>
            </a:r>
            <a:r>
              <a:rPr lang="lv-LV" sz="1800" b="1" i="1" dirty="0">
                <a:latin typeface="Calibri"/>
                <a:ea typeface="Calibri" panose="020F0502020204030204" pitchFamily="34" charset="0"/>
                <a:cs typeface="Calibri"/>
              </a:rPr>
              <a:t>nolūks </a:t>
            </a:r>
            <a:r>
              <a:rPr lang="lv-LV" sz="1800" i="1" dirty="0">
                <a:latin typeface="Calibri"/>
                <a:ea typeface="Calibri" panose="020F0502020204030204" pitchFamily="34" charset="0"/>
                <a:cs typeface="Calibri"/>
              </a:rPr>
              <a:t>pārliecināt vai maldināt, savukārt nepatiesu informāciju (misinformation) izplata cilvēki, kuri tic, ka tā ir patiesa)!</a:t>
            </a:r>
            <a:endParaRPr lang="lv-LV" sz="1800" i="1" dirty="0">
              <a:effectLst/>
              <a:latin typeface="Calibri"/>
              <a:ea typeface="Calibri" panose="020F0502020204030204" pitchFamily="34" charset="0"/>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lv-LV" sz="1800" b="0" dirty="0">
              <a:effectLst/>
              <a:latin typeface="Calibri" panose="020F0502020204030204" pitchFamily="34" charset="0"/>
              <a:ea typeface="Montserrat" panose="00000500000000000000" pitchFamily="2" charset="0"/>
              <a:cs typeface="Calibri"/>
            </a:endParaRPr>
          </a:p>
          <a:p>
            <a:pPr marL="0" marR="0">
              <a:spcBef>
                <a:spcPts val="900"/>
              </a:spcBef>
              <a:buClr>
                <a:prstClr val="black"/>
              </a:buClr>
              <a:buSzPts val="1100"/>
              <a:buFont typeface="Arial"/>
            </a:pPr>
            <a:endParaRPr lang="lv-LV" sz="1100" dirty="0">
              <a:solidFill>
                <a:srgbClr val="1E1E1E"/>
              </a:solidFill>
              <a:effectLst/>
              <a:latin typeface="Montserrat"/>
              <a:ea typeface="Calibri" panose="020F0502020204030204" pitchFamily="34" charset="0"/>
              <a:cs typeface="Arial" panose="020B0604020202020204" pitchFamily="34" charset="0"/>
            </a:endParaRPr>
          </a:p>
        </p:txBody>
      </p:sp>
      <p:sp>
        <p:nvSpPr>
          <p:cNvPr id="115" name="Google Shape;115;g11b41ce093d_0_22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8570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b41ce093d_0_226: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spcBef>
                <a:spcPts val="900"/>
              </a:spcBef>
              <a:buClr>
                <a:schemeClr val="dk1"/>
              </a:buClr>
              <a:buSzPts val="1100"/>
            </a:pPr>
            <a:r>
              <a:rPr lang="lv-LV" sz="1100" dirty="0">
                <a:solidFill>
                  <a:srgbClr val="1E1E1E"/>
                </a:solidFill>
                <a:latin typeface="Montserrat"/>
                <a:ea typeface="Montserrat"/>
                <a:cs typeface="Montserrat"/>
              </a:rPr>
              <a:t>Tagad noklausīsimies ukraiņu žurnālistes, faktu pārbaudītājas un medija </a:t>
            </a:r>
            <a:r>
              <a:rPr lang="lv-LV" sz="1100" i="1" dirty="0">
                <a:solidFill>
                  <a:srgbClr val="1E1E1E"/>
                </a:solidFill>
                <a:latin typeface="Montserrat"/>
                <a:ea typeface="Montserrat"/>
                <a:cs typeface="Montserrat"/>
              </a:rPr>
              <a:t>NotaEnota</a:t>
            </a:r>
            <a:r>
              <a:rPr lang="lv-LV" sz="1100" dirty="0">
                <a:solidFill>
                  <a:srgbClr val="1E1E1E"/>
                </a:solidFill>
                <a:latin typeface="Montserrat"/>
                <a:ea typeface="Montserrat"/>
                <a:cs typeface="Montserrat"/>
              </a:rPr>
              <a:t> dibinātājas Aļonas Romaņukas (</a:t>
            </a:r>
            <a:r>
              <a:rPr lang="lv-LV" sz="1100" i="1" dirty="0">
                <a:solidFill>
                  <a:srgbClr val="1E1E1E"/>
                </a:solidFill>
                <a:latin typeface="Montserrat"/>
                <a:ea typeface="Montserrat"/>
                <a:cs typeface="Montserrat"/>
              </a:rPr>
              <a:t>Aliona Romaniuk</a:t>
            </a:r>
            <a:r>
              <a:rPr lang="lv-LV" sz="1100" dirty="0">
                <a:solidFill>
                  <a:srgbClr val="1E1E1E"/>
                </a:solidFill>
                <a:latin typeface="Montserrat"/>
                <a:ea typeface="Montserrat"/>
                <a:cs typeface="Montserrat"/>
              </a:rPr>
              <a:t>) intervijas fragmentu. Pēc tā noklausīšanās uzdošu jautājumu par viņas stāstīto.</a:t>
            </a:r>
          </a:p>
          <a:p>
            <a:pPr>
              <a:spcBef>
                <a:spcPts val="900"/>
              </a:spcBef>
            </a:pPr>
            <a:r>
              <a:rPr lang="lv-LV" dirty="0">
                <a:solidFill>
                  <a:srgbClr val="1E1E1E"/>
                </a:solidFill>
              </a:rPr>
              <a:t>https://youtu.be/rfNgLaoYcz8</a:t>
            </a:r>
            <a:endParaRPr lang="lv-LV" dirty="0"/>
          </a:p>
        </p:txBody>
      </p:sp>
      <p:sp>
        <p:nvSpPr>
          <p:cNvPr id="115" name="Google Shape;115;g11b41ce093d_0_22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40889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b41ce093d_0_226: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r>
              <a:rPr lang="lv-LV" dirty="0">
                <a:solidFill>
                  <a:srgbClr val="1E1E1E"/>
                </a:solidFill>
              </a:rPr>
              <a:t>Par kādiem maldinošas informācijas veidiem (dezinformācija, nepatiesa informācija, propaganda), ko tikko apspriedām, savā intervijā runāja faktu pārbaudītāja Aļona Romaņuka? </a:t>
            </a:r>
          </a:p>
          <a:p>
            <a:r>
              <a:rPr lang="lv-LV" dirty="0">
                <a:solidFill>
                  <a:srgbClr val="1E1E1E"/>
                </a:solidFill>
                <a:latin typeface="Calibri"/>
                <a:cs typeface="Calibri"/>
              </a:rPr>
              <a:t>Atbilde: Propaganda par biolaboratorijām Ukrainā, lai attaisnotu karu, nepatiesa informācija, ko cilvēki </a:t>
            </a:r>
            <a:r>
              <a:rPr lang="lv-LV" i="1" dirty="0">
                <a:solidFill>
                  <a:srgbClr val="1E1E1E"/>
                </a:solidFill>
                <a:latin typeface="Calibri"/>
                <a:cs typeface="Calibri"/>
              </a:rPr>
              <a:t>WhatsApp</a:t>
            </a:r>
            <a:r>
              <a:rPr lang="lv-LV" dirty="0">
                <a:solidFill>
                  <a:srgbClr val="1E1E1E"/>
                </a:solidFill>
                <a:latin typeface="Calibri"/>
                <a:cs typeface="Calibri"/>
              </a:rPr>
              <a:t> izplatīja par vīrusu «Martinelli».</a:t>
            </a:r>
          </a:p>
        </p:txBody>
      </p:sp>
      <p:sp>
        <p:nvSpPr>
          <p:cNvPr id="115" name="Google Shape;115;g11b41ce093d_0_22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5884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b41ce093d_0_226: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defTabSz="554492"/>
            <a:r>
              <a:rPr lang="lv-LV" i="1" u="sng" dirty="0">
                <a:solidFill>
                  <a:srgbClr val="1E1E1E"/>
                </a:solidFill>
              </a:rPr>
              <a:t>Izdali nodarbības dalībniekiem izdruku ar šo informāciju!</a:t>
            </a:r>
            <a:endParaRPr lang="lv-LV" i="1" dirty="0">
              <a:solidFill>
                <a:srgbClr val="000000"/>
              </a:solidFill>
              <a:cs typeface="Calibri"/>
            </a:endParaRPr>
          </a:p>
          <a:p>
            <a:pPr defTabSz="554492"/>
            <a:r>
              <a:rPr lang="lv-LV" dirty="0">
                <a:solidFill>
                  <a:srgbClr val="1E1E1E"/>
                </a:solidFill>
                <a:cs typeface="Calibri"/>
              </a:rPr>
              <a:t>Tā kā šajā nodarbībā galvenokārt apspriedīsim propagandu, vēlos par to pastāstīt nedaudz vairāk, pirms pievēršamies konkrētiem propagandas piemēriem.</a:t>
            </a:r>
          </a:p>
          <a:p>
            <a:pPr defTabSz="554492"/>
            <a:endParaRPr lang="lv-LV" dirty="0">
              <a:solidFill>
                <a:srgbClr val="1E1E1E"/>
              </a:solidFill>
              <a:cs typeface="Calibri"/>
            </a:endParaRPr>
          </a:p>
          <a:p>
            <a:pPr defTabSz="554492"/>
            <a:r>
              <a:rPr lang="lv-LV" dirty="0">
                <a:solidFill>
                  <a:srgbClr val="1E1E1E"/>
                </a:solidFill>
              </a:rPr>
              <a:t>Propaganda ir neobjektīva informācija, kas radīta, lai ietekmētu sabiedrisko domu un uzvedību. Tās iedarbība atkarīga no vairākiem faktoriem:</a:t>
            </a:r>
            <a:endParaRPr lang="lv-LV" dirty="0">
              <a:cs typeface="Calibri"/>
            </a:endParaRPr>
          </a:p>
          <a:p>
            <a:pPr marL="171450" indent="-171450" defTabSz="554492">
              <a:buFont typeface="Arial" panose="020B0604020202020204" pitchFamily="34" charset="0"/>
              <a:buChar char="•"/>
            </a:pPr>
            <a:r>
              <a:rPr lang="lv-LV" dirty="0">
                <a:solidFill>
                  <a:srgbClr val="1E1E1E"/>
                </a:solidFill>
              </a:rPr>
              <a:t>vēstījuma; </a:t>
            </a:r>
          </a:p>
          <a:p>
            <a:pPr marL="171450" indent="-171450" defTabSz="554492">
              <a:buFont typeface="Arial" panose="020B0604020202020204" pitchFamily="34" charset="0"/>
              <a:buChar char="•"/>
            </a:pPr>
            <a:r>
              <a:rPr lang="lv-LV" dirty="0">
                <a:solidFill>
                  <a:srgbClr val="1E1E1E"/>
                </a:solidFill>
              </a:rPr>
              <a:t>metodes; </a:t>
            </a:r>
          </a:p>
          <a:p>
            <a:pPr marL="171450" indent="-171450" defTabSz="554492">
              <a:buFont typeface="Arial" panose="020B0604020202020204" pitchFamily="34" charset="0"/>
              <a:buChar char="•"/>
            </a:pPr>
            <a:r>
              <a:rPr lang="lv-LV" dirty="0">
                <a:solidFill>
                  <a:srgbClr val="1E1E1E"/>
                </a:solidFill>
              </a:rPr>
              <a:t>izplatīšanas veida (medija); </a:t>
            </a:r>
          </a:p>
          <a:p>
            <a:pPr marL="171450" indent="-171450" defTabSz="554492">
              <a:buFont typeface="Arial" panose="020B0604020202020204" pitchFamily="34" charset="0"/>
              <a:buChar char="•"/>
            </a:pPr>
            <a:r>
              <a:rPr lang="lv-LV" dirty="0">
                <a:solidFill>
                  <a:srgbClr val="1E1E1E"/>
                </a:solidFill>
              </a:rPr>
              <a:t>vides; </a:t>
            </a:r>
          </a:p>
          <a:p>
            <a:pPr marL="171450" indent="-171450" defTabSz="554492">
              <a:buFont typeface="Arial" panose="020B0604020202020204" pitchFamily="34" charset="0"/>
              <a:buChar char="•"/>
            </a:pPr>
            <a:r>
              <a:rPr lang="lv-LV" dirty="0">
                <a:solidFill>
                  <a:srgbClr val="1E1E1E"/>
                </a:solidFill>
              </a:rPr>
              <a:t>auditorijas uzņēmības pret šādu informāciju. </a:t>
            </a:r>
          </a:p>
          <a:p>
            <a:pPr marL="0" indent="0" defTabSz="554492">
              <a:buFont typeface="Arial" panose="020B0604020202020204" pitchFamily="34" charset="0"/>
              <a:buNone/>
            </a:pPr>
            <a:r>
              <a:rPr lang="lv-LV" dirty="0">
                <a:solidFill>
                  <a:srgbClr val="1E1E1E"/>
                </a:solidFill>
              </a:rPr>
              <a:t>Ir vērts ņemt vērā vidi, kurā propagandu izplata, jo apstākļi valstī vai kopienā var likt tai izklausīties ticamākai. Piemēram, kad Krievijas propagandas mediji vēsta par postpadomju valstīm kā valstīm sabrukuma priekšā, daļai auditorijas tas var likties ticamāk, ja valstī, piemēram, ir ekonomiskā krīze, cilvēki ir dusmīgi un apbēdināti. Tādā gadījumā auditorijas uzņēmība pret informāciju būs augstāka. Šie divi faktori ir ļoti būtiski, lai propagandas kampaņa būtu sekmīga. Propagandas strādā tikai tad, ja cilvēki ir gatavi ziņojumu pieņemt.</a:t>
            </a:r>
            <a:endParaRPr lang="lv-LV" dirty="0">
              <a:solidFill>
                <a:srgbClr val="1E1E1E"/>
              </a:solidFill>
              <a:cs typeface="Calibri"/>
            </a:endParaRPr>
          </a:p>
          <a:p>
            <a:pPr defTabSz="554492"/>
            <a:endParaRPr lang="lv-LV" dirty="0">
              <a:solidFill>
                <a:srgbClr val="1E1E1E"/>
              </a:solidFill>
              <a:cs typeface="Calibri"/>
            </a:endParaRPr>
          </a:p>
          <a:p>
            <a:pPr defTabSz="554492"/>
            <a:r>
              <a:rPr lang="lv-LV" dirty="0">
                <a:solidFill>
                  <a:srgbClr val="1E1E1E"/>
                </a:solidFill>
                <a:cs typeface="Calibri"/>
              </a:rPr>
              <a:t>Tāpat vērts arī apzināties un pievērst uzmanību propagandas metodēm, kas ziņojumiem palīdz izklausīties aizraujošākiem un vieglāk uztveramiem:</a:t>
            </a:r>
            <a:r>
              <a:rPr lang="lv-LV" dirty="0">
                <a:solidFill>
                  <a:srgbClr val="1E1E1E"/>
                </a:solidFill>
              </a:rPr>
              <a:t> </a:t>
            </a:r>
          </a:p>
          <a:p>
            <a:pPr marL="171450" indent="-171450" defTabSz="554492">
              <a:buFont typeface="Arial" panose="020B0604020202020204" pitchFamily="34" charset="0"/>
              <a:buChar char="•"/>
            </a:pPr>
            <a:r>
              <a:rPr lang="lv-LV" dirty="0">
                <a:solidFill>
                  <a:srgbClr val="1E1E1E"/>
                </a:solidFill>
              </a:rPr>
              <a:t>var balstīties gan uz patiesību, gan puspatiesību, gan meliem;</a:t>
            </a:r>
          </a:p>
          <a:p>
            <a:pPr marL="171450" indent="-171450" defTabSz="554492">
              <a:buFont typeface="Arial" panose="020B0604020202020204" pitchFamily="34" charset="0"/>
              <a:buChar char="•"/>
            </a:pPr>
            <a:r>
              <a:rPr lang="lv-LV" dirty="0">
                <a:solidFill>
                  <a:srgbClr val="1E1E1E"/>
                </a:solidFill>
              </a:rPr>
              <a:t>informāciju atlasa selektīvi; </a:t>
            </a:r>
          </a:p>
          <a:p>
            <a:pPr marL="171450" indent="-171450" defTabSz="554492">
              <a:buFont typeface="Arial" panose="020B0604020202020204" pitchFamily="34" charset="0"/>
              <a:buChar char="•"/>
            </a:pPr>
            <a:r>
              <a:rPr lang="lv-LV" dirty="0">
                <a:solidFill>
                  <a:srgbClr val="1E1E1E"/>
                </a:solidFill>
              </a:rPr>
              <a:t>sarežģītas problēmas un idejas tiek krietni vienkāršotas; </a:t>
            </a:r>
          </a:p>
          <a:p>
            <a:pPr marL="171450" indent="-171450" defTabSz="554492">
              <a:buFont typeface="Arial" panose="020B0604020202020204" pitchFamily="34" charset="0"/>
              <a:buChar char="•"/>
            </a:pPr>
            <a:r>
              <a:rPr lang="lv-LV" dirty="0">
                <a:solidFill>
                  <a:srgbClr val="1E1E1E"/>
                </a:solidFill>
              </a:rPr>
              <a:t>izmanto emocijas; </a:t>
            </a:r>
          </a:p>
          <a:p>
            <a:pPr marL="171450" indent="-171450" defTabSz="554492">
              <a:buFont typeface="Arial" panose="020B0604020202020204" pitchFamily="34" charset="0"/>
              <a:buChar char="•"/>
            </a:pPr>
            <a:r>
              <a:rPr lang="lv-LV" dirty="0">
                <a:solidFill>
                  <a:srgbClr val="1E1E1E"/>
                </a:solidFill>
              </a:rPr>
              <a:t>mēģina popularizēt kādu ideju vai kustību; </a:t>
            </a:r>
          </a:p>
          <a:p>
            <a:pPr marL="171450" indent="-171450" defTabSz="554492">
              <a:buFont typeface="Arial" panose="020B0604020202020204" pitchFamily="34" charset="0"/>
              <a:buChar char="•"/>
            </a:pPr>
            <a:r>
              <a:rPr lang="lv-LV" dirty="0">
                <a:solidFill>
                  <a:srgbClr val="1E1E1E"/>
                </a:solidFill>
              </a:rPr>
              <a:t>uzbrūk oponentiem; </a:t>
            </a:r>
          </a:p>
          <a:p>
            <a:pPr marL="171450" indent="-171450" defTabSz="554492">
              <a:buFont typeface="Arial" panose="020B0604020202020204" pitchFamily="34" charset="0"/>
              <a:buChar char="•"/>
            </a:pPr>
            <a:r>
              <a:rPr lang="lv-LV" dirty="0">
                <a:solidFill>
                  <a:srgbClr val="1E1E1E"/>
                </a:solidFill>
              </a:rPr>
              <a:t>mērķēta uz noteiktu auditoriju.</a:t>
            </a:r>
            <a:endParaRPr lang="lv-LV" dirty="0">
              <a:cs typeface="Calibri"/>
            </a:endParaRPr>
          </a:p>
          <a:p>
            <a:pPr defTabSz="554492"/>
            <a:endParaRPr lang="lv-LV" dirty="0">
              <a:solidFill>
                <a:srgbClr val="1E1E1E"/>
              </a:solidFill>
              <a:cs typeface="Calibri"/>
            </a:endParaRPr>
          </a:p>
          <a:p>
            <a:pPr defTabSz="554492"/>
            <a:r>
              <a:rPr lang="lv-LV" dirty="0">
                <a:solidFill>
                  <a:srgbClr val="1E1E1E"/>
                </a:solidFill>
                <a:cs typeface="Calibri"/>
              </a:rPr>
              <a:t>Tu vari izmantot izdales materiālu, lai sekotu līdzi tam, kādi paņēmieni izmantoti nodarbībā minēto propagandas vēstījumu izplatīšanai.</a:t>
            </a:r>
          </a:p>
        </p:txBody>
      </p:sp>
      <p:sp>
        <p:nvSpPr>
          <p:cNvPr id="115" name="Google Shape;115;g11b41ce093d_0_22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8365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1b41ce093d_0_226: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spcBef>
                <a:spcPts val="900"/>
              </a:spcBef>
            </a:pPr>
            <a:r>
              <a:rPr lang="lv-LV" dirty="0">
                <a:solidFill>
                  <a:srgbClr val="1E1E1E"/>
                </a:solidFill>
              </a:rPr>
              <a:t>IREX eksperti Ukrainā identificējuši trīs galvenos ziņojumu mērķus propagandai par karu Ukrainā, kad mērķauditorija ir Rietumvalstis: </a:t>
            </a:r>
            <a:endParaRPr lang="en-US" dirty="0">
              <a:solidFill>
                <a:srgbClr val="000000"/>
              </a:solidFill>
            </a:endParaRPr>
          </a:p>
          <a:p>
            <a:pPr marL="171450" indent="-171450">
              <a:spcBef>
                <a:spcPts val="900"/>
              </a:spcBef>
              <a:buFont typeface="Arial" panose="020B0604020202020204" pitchFamily="34" charset="0"/>
              <a:buChar char="•"/>
            </a:pPr>
            <a:r>
              <a:rPr lang="lv-LV" dirty="0">
                <a:solidFill>
                  <a:srgbClr val="1E1E1E"/>
                </a:solidFill>
              </a:rPr>
              <a:t>slēpt patiesību </a:t>
            </a:r>
            <a:r>
              <a:rPr lang="lv-LV" sz="1200" kern="1200" dirty="0">
                <a:solidFill>
                  <a:schemeClr val="tx1"/>
                </a:solidFill>
                <a:effectLst/>
                <a:latin typeface="+mn-lt"/>
                <a:ea typeface="+mn-ea"/>
                <a:cs typeface="+mn-cs"/>
              </a:rPr>
              <a:t>–</a:t>
            </a:r>
            <a:r>
              <a:rPr lang="lv-LV" dirty="0">
                <a:solidFill>
                  <a:srgbClr val="1E1E1E"/>
                </a:solidFill>
              </a:rPr>
              <a:t> radīt apstākļus, kad ir grūti izšķirt, kas ir patiesība, bet kas </a:t>
            </a:r>
            <a:r>
              <a:rPr lang="lv-LV" sz="1200" kern="1200" dirty="0">
                <a:solidFill>
                  <a:schemeClr val="tx1"/>
                </a:solidFill>
                <a:effectLst/>
                <a:latin typeface="+mn-lt"/>
                <a:ea typeface="+mn-ea"/>
                <a:cs typeface="+mn-cs"/>
              </a:rPr>
              <a:t>–</a:t>
            </a:r>
            <a:r>
              <a:rPr lang="lv-LV" dirty="0">
                <a:solidFill>
                  <a:srgbClr val="1E1E1E"/>
                </a:solidFill>
              </a:rPr>
              <a:t> meli; </a:t>
            </a:r>
            <a:endParaRPr lang="en-US" dirty="0">
              <a:solidFill>
                <a:srgbClr val="000000"/>
              </a:solidFill>
              <a:cs typeface="Calibri" panose="020F0502020204030204"/>
            </a:endParaRPr>
          </a:p>
          <a:p>
            <a:pPr marL="171450" indent="-171450">
              <a:spcBef>
                <a:spcPts val="900"/>
              </a:spcBef>
              <a:buFont typeface="Arial" panose="020B0604020202020204" pitchFamily="34" charset="0"/>
              <a:buChar char="•"/>
            </a:pPr>
            <a:r>
              <a:rPr lang="lv-LV" dirty="0">
                <a:solidFill>
                  <a:srgbClr val="1E1E1E"/>
                </a:solidFill>
              </a:rPr>
              <a:t>mazināt sabiedrības atbalstu Ukrainai; </a:t>
            </a:r>
            <a:endParaRPr lang="en-US" dirty="0">
              <a:solidFill>
                <a:srgbClr val="000000"/>
              </a:solidFill>
              <a:cs typeface="Calibri" panose="020F0502020204030204"/>
            </a:endParaRPr>
          </a:p>
          <a:p>
            <a:pPr marL="171450" indent="-171450">
              <a:spcBef>
                <a:spcPts val="900"/>
              </a:spcBef>
              <a:buFont typeface="Arial" panose="020B0604020202020204" pitchFamily="34" charset="0"/>
              <a:buChar char="•"/>
            </a:pPr>
            <a:r>
              <a:rPr lang="lv-LV" dirty="0">
                <a:solidFill>
                  <a:srgbClr val="1E1E1E"/>
                </a:solidFill>
              </a:rPr>
              <a:t>parādīt Krieviju kā spēcīgu, pat bīstamu valsti, pret kuru vienlaikus starptautiskā sabiedrība izturas netaisnīgi. </a:t>
            </a:r>
            <a:endParaRPr lang="en-US" dirty="0">
              <a:solidFill>
                <a:srgbClr val="000000"/>
              </a:solidFill>
              <a:cs typeface="Calibri" panose="020F0502020204030204"/>
            </a:endParaRPr>
          </a:p>
          <a:p>
            <a:pPr>
              <a:spcBef>
                <a:spcPts val="900"/>
              </a:spcBef>
            </a:pPr>
            <a:endParaRPr lang="lv-LV" dirty="0">
              <a:solidFill>
                <a:srgbClr val="1E1E1E"/>
              </a:solidFill>
            </a:endParaRPr>
          </a:p>
          <a:p>
            <a:pPr>
              <a:spcBef>
                <a:spcPts val="900"/>
              </a:spcBef>
            </a:pPr>
            <a:r>
              <a:rPr lang="lv-LV" dirty="0">
                <a:solidFill>
                  <a:srgbClr val="1E1E1E"/>
                </a:solidFill>
              </a:rPr>
              <a:t>Mēs aplūkosim konkrētus vēstījumus, kas izplatīti, lai sasniegtu šos mērķus. </a:t>
            </a:r>
            <a:endParaRPr lang="en-US" dirty="0">
              <a:solidFill>
                <a:srgbClr val="000000"/>
              </a:solidFill>
              <a:cs typeface="Calibri"/>
            </a:endParaRPr>
          </a:p>
          <a:p>
            <a:pPr>
              <a:spcBef>
                <a:spcPts val="900"/>
              </a:spcBef>
            </a:pPr>
            <a:endParaRPr lang="lv-LV" dirty="0">
              <a:solidFill>
                <a:srgbClr val="1E1E1E"/>
              </a:solidFill>
            </a:endParaRPr>
          </a:p>
          <a:p>
            <a:pPr>
              <a:spcBef>
                <a:spcPts val="900"/>
              </a:spcBef>
            </a:pPr>
            <a:r>
              <a:rPr lang="lv-LV" i="1" dirty="0">
                <a:solidFill>
                  <a:srgbClr val="1E1E1E"/>
                </a:solidFill>
              </a:rPr>
              <a:t>Papildu informācij</a:t>
            </a:r>
            <a:r>
              <a:rPr lang="lv-LV" dirty="0">
                <a:solidFill>
                  <a:srgbClr val="1E1E1E"/>
                </a:solidFill>
              </a:rPr>
              <a:t>a: </a:t>
            </a:r>
            <a:endParaRPr lang="en-US" dirty="0">
              <a:solidFill>
                <a:srgbClr val="000000"/>
              </a:solidFill>
            </a:endParaRPr>
          </a:p>
          <a:p>
            <a:pPr>
              <a:spcBef>
                <a:spcPts val="900"/>
              </a:spcBef>
            </a:pPr>
            <a:r>
              <a:rPr lang="lv-LV" dirty="0">
                <a:solidFill>
                  <a:srgbClr val="1E1E1E"/>
                </a:solidFill>
              </a:rPr>
              <a:t>https://www.bbc.com/news/world-europe-66113460 </a:t>
            </a:r>
            <a:endParaRPr lang="en-US" dirty="0">
              <a:solidFill>
                <a:srgbClr val="000000"/>
              </a:solidFill>
            </a:endParaRPr>
          </a:p>
          <a:p>
            <a:pPr>
              <a:spcBef>
                <a:spcPts val="900"/>
              </a:spcBef>
            </a:pPr>
            <a:r>
              <a:rPr lang="lv-LV" dirty="0">
                <a:solidFill>
                  <a:srgbClr val="1E1E1E"/>
                </a:solidFill>
              </a:rPr>
              <a:t>https://www.delfi.lv/atmaskots/taisnigums-krievijas-gaume-jeb-ka-krievija-megina-attaisnot-aneksiju.d?id=54826888 </a:t>
            </a:r>
            <a:endParaRPr lang="en-US" dirty="0">
              <a:cs typeface="Calibri"/>
            </a:endParaRPr>
          </a:p>
        </p:txBody>
      </p:sp>
      <p:sp>
        <p:nvSpPr>
          <p:cNvPr id="115" name="Google Shape;115;g11b41ce093d_0_226: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0425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57d7739650_0_82:notes"/>
          <p:cNvSpPr txBox="1">
            <a:spLocks noGrp="1"/>
          </p:cNvSpPr>
          <p:nvPr>
            <p:ph type="body" idx="1"/>
          </p:nvPr>
        </p:nvSpPr>
        <p:spPr>
          <a:xfrm>
            <a:off x="2009775" y="5441950"/>
            <a:ext cx="16084500" cy="4454400"/>
          </a:xfrm>
          <a:prstGeom prst="rect">
            <a:avLst/>
          </a:prstGeom>
          <a:noFill/>
          <a:ln>
            <a:noFill/>
          </a:ln>
        </p:spPr>
        <p:txBody>
          <a:bodyPr spcFirstLastPara="1" wrap="square" lIns="91425" tIns="45700" rIns="91425" bIns="45700" anchor="t" anchorCtr="0">
            <a:noAutofit/>
          </a:bodyPr>
          <a:lstStyle/>
          <a:p>
            <a:pPr>
              <a:defRPr/>
            </a:pPr>
            <a:r>
              <a:rPr lang="lv-LV" dirty="0">
                <a:cs typeface="Calibri"/>
              </a:rPr>
              <a:t>Vispirms aplūkosim konkrētus propagandas piemērus, kas radīti ar mērķi slēpt patiesību. Kremlis nereti izplata daudzus pretrunīgus ziņojumus, lai mulsinātu auditoriju par notiekošo. Viens no piemēriem ir daudzie</a:t>
            </a:r>
            <a:r>
              <a:rPr lang="lv-LV" baseline="0" dirty="0">
                <a:cs typeface="Calibri"/>
              </a:rPr>
              <a:t> un</a:t>
            </a:r>
            <a:r>
              <a:rPr lang="lv-LV" dirty="0">
                <a:cs typeface="Calibri"/>
              </a:rPr>
              <a:t> dažādie vēstījumi, kas izplatīti, lai it kā izskaidrotu Malaizijas lidmašīnas MH17 notriekšanu virs Ukrainas 2014. gadā, tā nogalinot gandrīz 300 civiliedzīvotājus. Varam redzēt vairākus pretrunīgus ziņojumus Kremļa medijos, piemēram, lidmašīnu it kā notriekusi gan Izraēlas izcelsmes raķete, gan Ukraiņu kaujas lidmašīna. No vienas puses aprakstīts, ka ukraiņu dispečeri pieprasījuši, lai lidmašīna nosēžas, pirms tā notriekta, bet vēl teikts, ka patiesais mērķis tomēr bijusi Krievijas prezidenta lidmašīna un Ukraina pieļāvusi nejaušu kļūdu. Tiesa Nīderlandē pēc izmeklēšanas lēma, ka lidmašīnu notriekusi raķete un vainīgie ir divi Krievijas pilsoņi un viens separātistu pusē karojošs Ukrainas iedzīvotājs.</a:t>
            </a:r>
            <a:endParaRPr lang="lv-LV" dirty="0"/>
          </a:p>
          <a:p>
            <a:pPr>
              <a:defRPr/>
            </a:pPr>
            <a:endParaRPr lang="lv-LV" dirty="0">
              <a:cs typeface="Calibri"/>
            </a:endParaRPr>
          </a:p>
          <a:p>
            <a:pPr>
              <a:defRPr/>
            </a:pPr>
            <a:endParaRPr lang="lv-LV" dirty="0">
              <a:cs typeface="Calibri"/>
            </a:endParaRPr>
          </a:p>
          <a:p>
            <a:pPr>
              <a:defRPr/>
            </a:pPr>
            <a:r>
              <a:rPr lang="lv-LV" i="1" dirty="0"/>
              <a:t>Papildu informācija par tiesas lēmumu</a:t>
            </a:r>
            <a:r>
              <a:rPr lang="lv-LV" dirty="0"/>
              <a:t>:</a:t>
            </a:r>
            <a:endParaRPr lang="lv-LV" dirty="0">
              <a:cs typeface="Calibri"/>
            </a:endParaRPr>
          </a:p>
          <a:p>
            <a:pPr>
              <a:defRPr/>
            </a:pPr>
            <a:r>
              <a:rPr lang="lv-LV" dirty="0"/>
              <a:t>https://edition.cnn.com/2022/11/17/europe/mh17-trial-verdict-intl/index.html </a:t>
            </a:r>
            <a:endParaRPr lang="lv-LV">
              <a:ea typeface="Calibri"/>
              <a:cs typeface="Calibri" panose="020F0502020204030204"/>
            </a:endParaRPr>
          </a:p>
          <a:p>
            <a:pPr>
              <a:defRPr/>
            </a:pPr>
            <a:endParaRPr lang="lv-LV" dirty="0"/>
          </a:p>
          <a:p>
            <a:pPr>
              <a:defRPr/>
            </a:pPr>
            <a:r>
              <a:rPr lang="lv-LV" dirty="0">
                <a:ea typeface="Calibri"/>
                <a:cs typeface="Calibri"/>
              </a:rPr>
              <a:t>Citi avoti:</a:t>
            </a:r>
            <a:endParaRPr lang="lv-LV" dirty="0"/>
          </a:p>
          <a:p>
            <a:pPr>
              <a:defRPr/>
            </a:pPr>
            <a:r>
              <a:rPr lang="lv-LV" dirty="0"/>
              <a:t>https://archive.ph/kHKF9 </a:t>
            </a:r>
            <a:endParaRPr lang="lv-LV" dirty="0">
              <a:cs typeface="Calibri"/>
            </a:endParaRPr>
          </a:p>
          <a:p>
            <a:pPr>
              <a:defRPr/>
            </a:pPr>
            <a:r>
              <a:rPr lang="lv-LV" dirty="0"/>
              <a:t>https://archive.ph/9rUdA </a:t>
            </a:r>
            <a:endParaRPr lang="lv-LV" dirty="0">
              <a:cs typeface="Calibri"/>
            </a:endParaRPr>
          </a:p>
          <a:p>
            <a:pPr>
              <a:defRPr/>
            </a:pPr>
            <a:r>
              <a:rPr lang="lv-LV" dirty="0"/>
              <a:t>https://archive.ph/Avd1z </a:t>
            </a:r>
            <a:endParaRPr lang="lv-LV" dirty="0">
              <a:cs typeface="Calibri"/>
            </a:endParaRPr>
          </a:p>
          <a:p>
            <a:pPr>
              <a:defRPr/>
            </a:pPr>
            <a:r>
              <a:rPr lang="lv-LV" dirty="0"/>
              <a:t>https://archive.ph/2015.07.16-231051/http://www.rt.com/news/310039-mh17-israeli-missile-version/ </a:t>
            </a:r>
            <a:endParaRPr lang="lv-LV" dirty="0">
              <a:cs typeface="Calibri"/>
            </a:endParaRPr>
          </a:p>
          <a:p>
            <a:pPr>
              <a:defRPr/>
            </a:pPr>
            <a:r>
              <a:rPr lang="lv-LV" dirty="0"/>
              <a:t>http://web.archive.org/web/20140806180616/http://www.rt.com/news/174412-malaysia-plane-russia-ukraine </a:t>
            </a:r>
            <a:endParaRPr lang="lv-LV" dirty="0">
              <a:cs typeface="Calibri"/>
            </a:endParaRPr>
          </a:p>
        </p:txBody>
      </p:sp>
      <p:sp>
        <p:nvSpPr>
          <p:cNvPr id="555" name="Google Shape;555;g157d7739650_0_82:notes"/>
          <p:cNvSpPr>
            <a:spLocks noGrp="1" noRot="1" noChangeAspect="1"/>
          </p:cNvSpPr>
          <p:nvPr>
            <p:ph type="sldImg" idx="2"/>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9740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BEF09-B81F-7566-9ED4-59759164B3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D83DF3-424D-AFC9-59C5-6982373ECA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6E3A95-BB96-4774-6993-5E0FE5AC1AFB}"/>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5" name="Footer Placeholder 4">
            <a:extLst>
              <a:ext uri="{FF2B5EF4-FFF2-40B4-BE49-F238E27FC236}">
                <a16:creationId xmlns:a16="http://schemas.microsoft.com/office/drawing/2014/main" id="{A15E672B-6DE4-2B3D-FEB0-B811A88817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D3CB52-F971-9DBF-1195-7B1DC7B19A00}"/>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3816866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368D1-2820-076B-7D71-29909266FF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D6E496-BA5C-B105-B600-58816F1197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05F7B-32AC-FE30-2F95-3C0C6E515AAC}"/>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5" name="Footer Placeholder 4">
            <a:extLst>
              <a:ext uri="{FF2B5EF4-FFF2-40B4-BE49-F238E27FC236}">
                <a16:creationId xmlns:a16="http://schemas.microsoft.com/office/drawing/2014/main" id="{203323E8-0B58-EC62-0ABB-A91CACE1BC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D5B0D5-8ED2-B827-B25D-38B77CF786B9}"/>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3359374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C0045E-F9CC-290E-3F55-0773E0A1FB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4B9465-2600-6BA4-CB30-CE4F52C62F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FAD625-5EBE-B74E-3F97-2A3C465E18B7}"/>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5" name="Footer Placeholder 4">
            <a:extLst>
              <a:ext uri="{FF2B5EF4-FFF2-40B4-BE49-F238E27FC236}">
                <a16:creationId xmlns:a16="http://schemas.microsoft.com/office/drawing/2014/main" id="{B6FC7803-696A-787D-0BBA-1B46CD98F2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C865CD-3016-655A-DE03-4AE259EB09E5}"/>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286398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obj">
  <p:cSld name="Title Only">
    <p:spTree>
      <p:nvGrpSpPr>
        <p:cNvPr id="1" name="Shape 15"/>
        <p:cNvGrpSpPr/>
        <p:nvPr/>
      </p:nvGrpSpPr>
      <p:grpSpPr>
        <a:xfrm>
          <a:off x="0" y="0"/>
          <a:ext cx="0" cy="0"/>
          <a:chOff x="0" y="0"/>
          <a:chExt cx="0" cy="0"/>
        </a:xfrm>
      </p:grpSpPr>
      <p:sp>
        <p:nvSpPr>
          <p:cNvPr id="16" name="Google Shape;16;p24"/>
          <p:cNvSpPr txBox="1">
            <a:spLocks noGrp="1"/>
          </p:cNvSpPr>
          <p:nvPr>
            <p:ph type="title"/>
          </p:nvPr>
        </p:nvSpPr>
        <p:spPr>
          <a:xfrm>
            <a:off x="609600" y="732316"/>
            <a:ext cx="4485932" cy="65325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245" b="1" i="0">
                <a:solidFill>
                  <a:srgbClr val="0068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4"/>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 name="Google Shape;18;p24"/>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24"/>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3989928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
        <p:nvSpPr>
          <p:cNvPr id="21" name="Google Shape;21;p25"/>
          <p:cNvSpPr txBox="1">
            <a:spLocks noGrp="1"/>
          </p:cNvSpPr>
          <p:nvPr>
            <p:ph type="title"/>
          </p:nvPr>
        </p:nvSpPr>
        <p:spPr>
          <a:xfrm>
            <a:off x="609600" y="732316"/>
            <a:ext cx="4485932" cy="65325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245" b="1" i="0">
                <a:solidFill>
                  <a:srgbClr val="0068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5"/>
          <p:cNvSpPr txBox="1">
            <a:spLocks noGrp="1"/>
          </p:cNvSpPr>
          <p:nvPr>
            <p:ph type="body" idx="1"/>
          </p:nvPr>
        </p:nvSpPr>
        <p:spPr>
          <a:xfrm>
            <a:off x="609600" y="1577340"/>
            <a:ext cx="10972800" cy="276999"/>
          </a:xfrm>
          <a:prstGeom prst="rect">
            <a:avLst/>
          </a:prstGeom>
          <a:noFill/>
          <a:ln>
            <a:noFill/>
          </a:ln>
        </p:spPr>
        <p:txBody>
          <a:bodyPr spcFirstLastPara="1" wrap="square" lIns="0" tIns="0" rIns="0" bIns="0" anchor="t" anchorCtr="0">
            <a:spAutoFit/>
          </a:bodyPr>
          <a:lstStyle>
            <a:lvl1pPr marL="277246" lvl="0" indent="-138623" algn="l">
              <a:lnSpc>
                <a:spcPct val="100000"/>
              </a:lnSpc>
              <a:spcBef>
                <a:spcPts val="0"/>
              </a:spcBef>
              <a:spcAft>
                <a:spcPts val="0"/>
              </a:spcAft>
              <a:buSzPts val="1400"/>
              <a:buNone/>
              <a:defRPr/>
            </a:lvl1pPr>
            <a:lvl2pPr marL="554492" lvl="1" indent="-138623" algn="l">
              <a:lnSpc>
                <a:spcPct val="100000"/>
              </a:lnSpc>
              <a:spcBef>
                <a:spcPts val="0"/>
              </a:spcBef>
              <a:spcAft>
                <a:spcPts val="0"/>
              </a:spcAft>
              <a:buSzPts val="1400"/>
              <a:buNone/>
              <a:defRPr/>
            </a:lvl2pPr>
            <a:lvl3pPr marL="831738" lvl="2" indent="-138623" algn="l">
              <a:lnSpc>
                <a:spcPct val="100000"/>
              </a:lnSpc>
              <a:spcBef>
                <a:spcPts val="0"/>
              </a:spcBef>
              <a:spcAft>
                <a:spcPts val="0"/>
              </a:spcAft>
              <a:buSzPts val="1400"/>
              <a:buNone/>
              <a:defRPr/>
            </a:lvl3pPr>
            <a:lvl4pPr marL="1108984" lvl="3" indent="-138623" algn="l">
              <a:lnSpc>
                <a:spcPct val="100000"/>
              </a:lnSpc>
              <a:spcBef>
                <a:spcPts val="0"/>
              </a:spcBef>
              <a:spcAft>
                <a:spcPts val="0"/>
              </a:spcAft>
              <a:buSzPts val="1400"/>
              <a:buNone/>
              <a:defRPr/>
            </a:lvl4pPr>
            <a:lvl5pPr marL="1386230" lvl="4" indent="-138623" algn="l">
              <a:lnSpc>
                <a:spcPct val="100000"/>
              </a:lnSpc>
              <a:spcBef>
                <a:spcPts val="0"/>
              </a:spcBef>
              <a:spcAft>
                <a:spcPts val="0"/>
              </a:spcAft>
              <a:buSzPts val="1400"/>
              <a:buNone/>
              <a:defRPr/>
            </a:lvl5pPr>
            <a:lvl6pPr marL="1663476" lvl="5" indent="-138623" algn="l">
              <a:lnSpc>
                <a:spcPct val="100000"/>
              </a:lnSpc>
              <a:spcBef>
                <a:spcPts val="0"/>
              </a:spcBef>
              <a:spcAft>
                <a:spcPts val="0"/>
              </a:spcAft>
              <a:buSzPts val="1400"/>
              <a:buNone/>
              <a:defRPr/>
            </a:lvl6pPr>
            <a:lvl7pPr marL="1940723" lvl="6" indent="-138623" algn="l">
              <a:lnSpc>
                <a:spcPct val="100000"/>
              </a:lnSpc>
              <a:spcBef>
                <a:spcPts val="0"/>
              </a:spcBef>
              <a:spcAft>
                <a:spcPts val="0"/>
              </a:spcAft>
              <a:buSzPts val="1400"/>
              <a:buNone/>
              <a:defRPr/>
            </a:lvl7pPr>
            <a:lvl8pPr marL="2217969" lvl="7" indent="-138623" algn="l">
              <a:lnSpc>
                <a:spcPct val="100000"/>
              </a:lnSpc>
              <a:spcBef>
                <a:spcPts val="0"/>
              </a:spcBef>
              <a:spcAft>
                <a:spcPts val="0"/>
              </a:spcAft>
              <a:buSzPts val="1400"/>
              <a:buNone/>
              <a:defRPr/>
            </a:lvl8pPr>
            <a:lvl9pPr marL="2495215" lvl="8" indent="-138623"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4" name="Google Shape;24;p25"/>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25"/>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52253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6"/>
        <p:cNvGrpSpPr/>
        <p:nvPr/>
      </p:nvGrpSpPr>
      <p:grpSpPr>
        <a:xfrm>
          <a:off x="0" y="0"/>
          <a:ext cx="0" cy="0"/>
          <a:chOff x="0" y="0"/>
          <a:chExt cx="0" cy="0"/>
        </a:xfrm>
      </p:grpSpPr>
      <p:sp>
        <p:nvSpPr>
          <p:cNvPr id="27" name="Google Shape;27;p26"/>
          <p:cNvSpPr txBox="1">
            <a:spLocks noGrp="1"/>
          </p:cNvSpPr>
          <p:nvPr>
            <p:ph type="ctrTitle"/>
          </p:nvPr>
        </p:nvSpPr>
        <p:spPr>
          <a:xfrm>
            <a:off x="914400" y="2125980"/>
            <a:ext cx="10363201" cy="1077218"/>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6"/>
          <p:cNvSpPr txBox="1">
            <a:spLocks noGrp="1"/>
          </p:cNvSpPr>
          <p:nvPr>
            <p:ph type="subTitle" idx="1"/>
          </p:nvPr>
        </p:nvSpPr>
        <p:spPr>
          <a:xfrm>
            <a:off x="1828800" y="3840480"/>
            <a:ext cx="8534400" cy="2769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26"/>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26"/>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59111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
        <p:cNvGrpSpPr/>
        <p:nvPr/>
      </p:nvGrpSpPr>
      <p:grpSpPr>
        <a:xfrm>
          <a:off x="0" y="0"/>
          <a:ext cx="0" cy="0"/>
          <a:chOff x="0" y="0"/>
          <a:chExt cx="0" cy="0"/>
        </a:xfrm>
      </p:grpSpPr>
      <p:sp>
        <p:nvSpPr>
          <p:cNvPr id="33" name="Google Shape;33;p27"/>
          <p:cNvSpPr txBox="1">
            <a:spLocks noGrp="1"/>
          </p:cNvSpPr>
          <p:nvPr>
            <p:ph type="title"/>
          </p:nvPr>
        </p:nvSpPr>
        <p:spPr>
          <a:xfrm>
            <a:off x="609600" y="732316"/>
            <a:ext cx="4485932" cy="65325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245" b="1" i="0">
                <a:solidFill>
                  <a:srgbClr val="0068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7"/>
          <p:cNvSpPr txBox="1">
            <a:spLocks noGrp="1"/>
          </p:cNvSpPr>
          <p:nvPr>
            <p:ph type="body" idx="1"/>
          </p:nvPr>
        </p:nvSpPr>
        <p:spPr>
          <a:xfrm>
            <a:off x="609600" y="1577340"/>
            <a:ext cx="5303520" cy="276999"/>
          </a:xfrm>
          <a:prstGeom prst="rect">
            <a:avLst/>
          </a:prstGeom>
          <a:noFill/>
          <a:ln>
            <a:noFill/>
          </a:ln>
        </p:spPr>
        <p:txBody>
          <a:bodyPr spcFirstLastPara="1" wrap="square" lIns="0" tIns="0" rIns="0" bIns="0" anchor="t" anchorCtr="0">
            <a:spAutoFit/>
          </a:bodyPr>
          <a:lstStyle>
            <a:lvl1pPr marL="277246" lvl="0" indent="-138623" algn="l">
              <a:lnSpc>
                <a:spcPct val="100000"/>
              </a:lnSpc>
              <a:spcBef>
                <a:spcPts val="0"/>
              </a:spcBef>
              <a:spcAft>
                <a:spcPts val="0"/>
              </a:spcAft>
              <a:buSzPts val="1400"/>
              <a:buNone/>
              <a:defRPr/>
            </a:lvl1pPr>
            <a:lvl2pPr marL="554492" lvl="1" indent="-138623" algn="l">
              <a:lnSpc>
                <a:spcPct val="100000"/>
              </a:lnSpc>
              <a:spcBef>
                <a:spcPts val="0"/>
              </a:spcBef>
              <a:spcAft>
                <a:spcPts val="0"/>
              </a:spcAft>
              <a:buSzPts val="1400"/>
              <a:buNone/>
              <a:defRPr/>
            </a:lvl2pPr>
            <a:lvl3pPr marL="831738" lvl="2" indent="-138623" algn="l">
              <a:lnSpc>
                <a:spcPct val="100000"/>
              </a:lnSpc>
              <a:spcBef>
                <a:spcPts val="0"/>
              </a:spcBef>
              <a:spcAft>
                <a:spcPts val="0"/>
              </a:spcAft>
              <a:buSzPts val="1400"/>
              <a:buNone/>
              <a:defRPr/>
            </a:lvl3pPr>
            <a:lvl4pPr marL="1108984" lvl="3" indent="-138623" algn="l">
              <a:lnSpc>
                <a:spcPct val="100000"/>
              </a:lnSpc>
              <a:spcBef>
                <a:spcPts val="0"/>
              </a:spcBef>
              <a:spcAft>
                <a:spcPts val="0"/>
              </a:spcAft>
              <a:buSzPts val="1400"/>
              <a:buNone/>
              <a:defRPr/>
            </a:lvl4pPr>
            <a:lvl5pPr marL="1386230" lvl="4" indent="-138623" algn="l">
              <a:lnSpc>
                <a:spcPct val="100000"/>
              </a:lnSpc>
              <a:spcBef>
                <a:spcPts val="0"/>
              </a:spcBef>
              <a:spcAft>
                <a:spcPts val="0"/>
              </a:spcAft>
              <a:buSzPts val="1400"/>
              <a:buNone/>
              <a:defRPr/>
            </a:lvl5pPr>
            <a:lvl6pPr marL="1663476" lvl="5" indent="-138623" algn="l">
              <a:lnSpc>
                <a:spcPct val="100000"/>
              </a:lnSpc>
              <a:spcBef>
                <a:spcPts val="0"/>
              </a:spcBef>
              <a:spcAft>
                <a:spcPts val="0"/>
              </a:spcAft>
              <a:buSzPts val="1400"/>
              <a:buNone/>
              <a:defRPr/>
            </a:lvl6pPr>
            <a:lvl7pPr marL="1940723" lvl="6" indent="-138623" algn="l">
              <a:lnSpc>
                <a:spcPct val="100000"/>
              </a:lnSpc>
              <a:spcBef>
                <a:spcPts val="0"/>
              </a:spcBef>
              <a:spcAft>
                <a:spcPts val="0"/>
              </a:spcAft>
              <a:buSzPts val="1400"/>
              <a:buNone/>
              <a:defRPr/>
            </a:lvl7pPr>
            <a:lvl8pPr marL="2217969" lvl="7" indent="-138623" algn="l">
              <a:lnSpc>
                <a:spcPct val="100000"/>
              </a:lnSpc>
              <a:spcBef>
                <a:spcPts val="0"/>
              </a:spcBef>
              <a:spcAft>
                <a:spcPts val="0"/>
              </a:spcAft>
              <a:buSzPts val="1400"/>
              <a:buNone/>
              <a:defRPr/>
            </a:lvl8pPr>
            <a:lvl9pPr marL="2495215" lvl="8" indent="-138623"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body" idx="2"/>
          </p:nvPr>
        </p:nvSpPr>
        <p:spPr>
          <a:xfrm>
            <a:off x="6278880" y="1577340"/>
            <a:ext cx="5303520" cy="276999"/>
          </a:xfrm>
          <a:prstGeom prst="rect">
            <a:avLst/>
          </a:prstGeom>
          <a:noFill/>
          <a:ln>
            <a:noFill/>
          </a:ln>
        </p:spPr>
        <p:txBody>
          <a:bodyPr spcFirstLastPara="1" wrap="square" lIns="0" tIns="0" rIns="0" bIns="0" anchor="t" anchorCtr="0">
            <a:spAutoFit/>
          </a:bodyPr>
          <a:lstStyle>
            <a:lvl1pPr marL="277246" lvl="0" indent="-138623" algn="l">
              <a:lnSpc>
                <a:spcPct val="100000"/>
              </a:lnSpc>
              <a:spcBef>
                <a:spcPts val="0"/>
              </a:spcBef>
              <a:spcAft>
                <a:spcPts val="0"/>
              </a:spcAft>
              <a:buSzPts val="1400"/>
              <a:buNone/>
              <a:defRPr/>
            </a:lvl1pPr>
            <a:lvl2pPr marL="554492" lvl="1" indent="-138623" algn="l">
              <a:lnSpc>
                <a:spcPct val="100000"/>
              </a:lnSpc>
              <a:spcBef>
                <a:spcPts val="0"/>
              </a:spcBef>
              <a:spcAft>
                <a:spcPts val="0"/>
              </a:spcAft>
              <a:buSzPts val="1400"/>
              <a:buNone/>
              <a:defRPr/>
            </a:lvl2pPr>
            <a:lvl3pPr marL="831738" lvl="2" indent="-138623" algn="l">
              <a:lnSpc>
                <a:spcPct val="100000"/>
              </a:lnSpc>
              <a:spcBef>
                <a:spcPts val="0"/>
              </a:spcBef>
              <a:spcAft>
                <a:spcPts val="0"/>
              </a:spcAft>
              <a:buSzPts val="1400"/>
              <a:buNone/>
              <a:defRPr/>
            </a:lvl3pPr>
            <a:lvl4pPr marL="1108984" lvl="3" indent="-138623" algn="l">
              <a:lnSpc>
                <a:spcPct val="100000"/>
              </a:lnSpc>
              <a:spcBef>
                <a:spcPts val="0"/>
              </a:spcBef>
              <a:spcAft>
                <a:spcPts val="0"/>
              </a:spcAft>
              <a:buSzPts val="1400"/>
              <a:buNone/>
              <a:defRPr/>
            </a:lvl4pPr>
            <a:lvl5pPr marL="1386230" lvl="4" indent="-138623" algn="l">
              <a:lnSpc>
                <a:spcPct val="100000"/>
              </a:lnSpc>
              <a:spcBef>
                <a:spcPts val="0"/>
              </a:spcBef>
              <a:spcAft>
                <a:spcPts val="0"/>
              </a:spcAft>
              <a:buSzPts val="1400"/>
              <a:buNone/>
              <a:defRPr/>
            </a:lvl5pPr>
            <a:lvl6pPr marL="1663476" lvl="5" indent="-138623" algn="l">
              <a:lnSpc>
                <a:spcPct val="100000"/>
              </a:lnSpc>
              <a:spcBef>
                <a:spcPts val="0"/>
              </a:spcBef>
              <a:spcAft>
                <a:spcPts val="0"/>
              </a:spcAft>
              <a:buSzPts val="1400"/>
              <a:buNone/>
              <a:defRPr/>
            </a:lvl6pPr>
            <a:lvl7pPr marL="1940723" lvl="6" indent="-138623" algn="l">
              <a:lnSpc>
                <a:spcPct val="100000"/>
              </a:lnSpc>
              <a:spcBef>
                <a:spcPts val="0"/>
              </a:spcBef>
              <a:spcAft>
                <a:spcPts val="0"/>
              </a:spcAft>
              <a:buSzPts val="1400"/>
              <a:buNone/>
              <a:defRPr/>
            </a:lvl7pPr>
            <a:lvl8pPr marL="2217969" lvl="7" indent="-138623" algn="l">
              <a:lnSpc>
                <a:spcPct val="100000"/>
              </a:lnSpc>
              <a:spcBef>
                <a:spcPts val="0"/>
              </a:spcBef>
              <a:spcAft>
                <a:spcPts val="0"/>
              </a:spcAft>
              <a:buSzPts val="1400"/>
              <a:buNone/>
              <a:defRPr/>
            </a:lvl8pPr>
            <a:lvl9pPr marL="2495215" lvl="8" indent="-138623" algn="l">
              <a:lnSpc>
                <a:spcPct val="100000"/>
              </a:lnSpc>
              <a:spcBef>
                <a:spcPts val="0"/>
              </a:spcBef>
              <a:spcAft>
                <a:spcPts val="0"/>
              </a:spcAft>
              <a:buSzPts val="1400"/>
              <a:buNone/>
              <a:defRPr/>
            </a:lvl9pPr>
          </a:lstStyle>
          <a:p>
            <a:endParaRPr/>
          </a:p>
        </p:txBody>
      </p:sp>
      <p:sp>
        <p:nvSpPr>
          <p:cNvPr id="36" name="Google Shape;36;p27"/>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7" name="Google Shape;37;p27"/>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 name="Google Shape;38;p27"/>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774767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9"/>
        <p:cNvGrpSpPr/>
        <p:nvPr/>
      </p:nvGrpSpPr>
      <p:grpSpPr>
        <a:xfrm>
          <a:off x="0" y="0"/>
          <a:ext cx="0" cy="0"/>
          <a:chOff x="0" y="0"/>
          <a:chExt cx="0" cy="0"/>
        </a:xfrm>
      </p:grpSpPr>
      <p:sp>
        <p:nvSpPr>
          <p:cNvPr id="40" name="Google Shape;40;p28"/>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28"/>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28"/>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623305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BB533-FA9F-71ED-07FD-A72219461EFB}"/>
              </a:ext>
            </a:extLst>
          </p:cNvPr>
          <p:cNvSpPr>
            <a:spLocks noGrp="1"/>
          </p:cNvSpPr>
          <p:nvPr>
            <p:ph type="ctrTitle"/>
          </p:nvPr>
        </p:nvSpPr>
        <p:spPr>
          <a:xfrm>
            <a:off x="1524001" y="1663355"/>
            <a:ext cx="9144000" cy="184660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7AE752-8595-E030-1ECA-0979149F4DFF}"/>
              </a:ext>
            </a:extLst>
          </p:cNvPr>
          <p:cNvSpPr>
            <a:spLocks noGrp="1"/>
          </p:cNvSpPr>
          <p:nvPr>
            <p:ph type="subTitle" idx="1"/>
          </p:nvPr>
        </p:nvSpPr>
        <p:spPr>
          <a:xfrm>
            <a:off x="1524001" y="3602039"/>
            <a:ext cx="9144000" cy="369345"/>
          </a:xfrm>
        </p:spPr>
        <p:txBody>
          <a:bodyPr/>
          <a:lstStyle>
            <a:lvl1pPr marL="0" indent="0" algn="ctr">
              <a:buNone/>
              <a:defRPr sz="2400"/>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D28D8D-FE19-43CB-5B03-3E8CA1B8585C}"/>
              </a:ext>
            </a:extLst>
          </p:cNvPr>
          <p:cNvSpPr>
            <a:spLocks noGrp="1"/>
          </p:cNvSpPr>
          <p:nvPr>
            <p:ph type="dt" sz="half" idx="10"/>
          </p:nvPr>
        </p:nvSpPr>
        <p:spPr>
          <a:xfrm>
            <a:off x="609600" y="6377941"/>
            <a:ext cx="2804160" cy="167972"/>
          </a:xfrm>
        </p:spPr>
        <p:txBody>
          <a:bodyPr/>
          <a:lstStyle/>
          <a:p>
            <a:fld id="{766EBD05-E7D2-47F9-BB75-0E97E4B0224B}" type="datetimeFigureOut">
              <a:rPr lang="en-US" smtClean="0"/>
              <a:t>10/17/2023</a:t>
            </a:fld>
            <a:endParaRPr lang="en-US" dirty="0"/>
          </a:p>
        </p:txBody>
      </p:sp>
      <p:sp>
        <p:nvSpPr>
          <p:cNvPr id="5" name="Footer Placeholder 4">
            <a:extLst>
              <a:ext uri="{FF2B5EF4-FFF2-40B4-BE49-F238E27FC236}">
                <a16:creationId xmlns:a16="http://schemas.microsoft.com/office/drawing/2014/main" id="{B1207ED9-C93E-4985-D7EA-FA1178787AEC}"/>
              </a:ext>
            </a:extLst>
          </p:cNvPr>
          <p:cNvSpPr>
            <a:spLocks noGrp="1"/>
          </p:cNvSpPr>
          <p:nvPr>
            <p:ph type="ftr" sz="quarter" idx="11"/>
          </p:nvPr>
        </p:nvSpPr>
        <p:spPr>
          <a:xfrm>
            <a:off x="4145280" y="6377941"/>
            <a:ext cx="3901440" cy="167972"/>
          </a:xfrm>
        </p:spPr>
        <p:txBody>
          <a:bodyPr/>
          <a:lstStyle/>
          <a:p>
            <a:endParaRPr lang="en-US" dirty="0"/>
          </a:p>
        </p:txBody>
      </p:sp>
      <p:sp>
        <p:nvSpPr>
          <p:cNvPr id="6" name="Slide Number Placeholder 5">
            <a:extLst>
              <a:ext uri="{FF2B5EF4-FFF2-40B4-BE49-F238E27FC236}">
                <a16:creationId xmlns:a16="http://schemas.microsoft.com/office/drawing/2014/main" id="{D9723474-90C5-106E-47B4-85C626321008}"/>
              </a:ext>
            </a:extLst>
          </p:cNvPr>
          <p:cNvSpPr>
            <a:spLocks noGrp="1"/>
          </p:cNvSpPr>
          <p:nvPr>
            <p:ph type="sldNum" sz="quarter" idx="12"/>
          </p:nvPr>
        </p:nvSpPr>
        <p:spPr>
          <a:xfrm>
            <a:off x="8778241" y="6377941"/>
            <a:ext cx="2804160" cy="167972"/>
          </a:xfrm>
        </p:spPr>
        <p:txBody>
          <a:bodyPr/>
          <a:lstStyle/>
          <a:p>
            <a:fld id="{B69D9296-E12D-4BCA-A207-5CA0BCD5EB52}" type="slidenum">
              <a:rPr lang="en-US" smtClean="0"/>
              <a:t>‹#›</a:t>
            </a:fld>
            <a:endParaRPr lang="en-US" dirty="0"/>
          </a:p>
        </p:txBody>
      </p:sp>
    </p:spTree>
    <p:extLst>
      <p:ext uri="{BB962C8B-B14F-4D97-AF65-F5344CB8AC3E}">
        <p14:creationId xmlns:p14="http://schemas.microsoft.com/office/powerpoint/2010/main" val="3833785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DED44-ACD4-AB6A-18A9-8B118F67D6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BC9E02-5E91-F54D-ECC2-815AEF579F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76B86-7CF9-96DC-F383-80C94C703FF4}"/>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5" name="Footer Placeholder 4">
            <a:extLst>
              <a:ext uri="{FF2B5EF4-FFF2-40B4-BE49-F238E27FC236}">
                <a16:creationId xmlns:a16="http://schemas.microsoft.com/office/drawing/2014/main" id="{D67E08CC-D911-35C2-457B-3E682CA2D6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D51C8C-F100-0A59-0A81-74C1666D239E}"/>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3872307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2AB73-DE82-4222-ECFC-4CC4EE790C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C77674-3DAE-F906-C5B6-E0A6D93747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EADA50-0373-6D2F-05A5-AD5576B5EC1A}"/>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5" name="Footer Placeholder 4">
            <a:extLst>
              <a:ext uri="{FF2B5EF4-FFF2-40B4-BE49-F238E27FC236}">
                <a16:creationId xmlns:a16="http://schemas.microsoft.com/office/drawing/2014/main" id="{73E1BB2C-1C49-F7DC-9384-AF1F3F8F52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C6DBB9-0233-38CF-F259-83FD3FC81C72}"/>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1566100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FA7D6-FD61-6C42-86C8-D24359AFA2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D1A59C-1062-1F3F-E320-91F57CE5EF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A672CA-3C32-87BB-6C79-05A007479A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24A055-24C4-1C22-DA56-D30329CC73DF}"/>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6" name="Footer Placeholder 5">
            <a:extLst>
              <a:ext uri="{FF2B5EF4-FFF2-40B4-BE49-F238E27FC236}">
                <a16:creationId xmlns:a16="http://schemas.microsoft.com/office/drawing/2014/main" id="{A5B6E4E9-4A9A-E7B8-9BD6-D7A63626C26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1F22BB-0418-3DF6-6BA2-177859328C8D}"/>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79693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FD963-02DA-1448-A36C-B4028E68A7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7AC469-DF17-9946-FBA7-0C30F3361A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5B50A1-401B-3DED-1E91-06CD2F8D84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96F6C4-F42D-6A53-A33C-6FD30EEE4D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4E1758-0BEC-7CC4-FFFC-A155B95EDA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338AE-0CB9-DB9B-6A94-752B98045FA7}"/>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8" name="Footer Placeholder 7">
            <a:extLst>
              <a:ext uri="{FF2B5EF4-FFF2-40B4-BE49-F238E27FC236}">
                <a16:creationId xmlns:a16="http://schemas.microsoft.com/office/drawing/2014/main" id="{6C45FE19-B6F9-347B-523E-B36F996D8A9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529168F-E034-6372-B2C6-3148E10F4953}"/>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572071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3AD8-05AA-AD1F-CB49-5CC6BDB023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D63580-2FFB-6A4E-F725-DB1CAFDF69E5}"/>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4" name="Footer Placeholder 3">
            <a:extLst>
              <a:ext uri="{FF2B5EF4-FFF2-40B4-BE49-F238E27FC236}">
                <a16:creationId xmlns:a16="http://schemas.microsoft.com/office/drawing/2014/main" id="{800ABC62-AB51-77C0-FD7F-4E4A995F97E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ED02426-4712-8925-6B18-F557605ED550}"/>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405116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72FD2C-EA4C-DF62-A5F4-38147610530C}"/>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3" name="Footer Placeholder 2">
            <a:extLst>
              <a:ext uri="{FF2B5EF4-FFF2-40B4-BE49-F238E27FC236}">
                <a16:creationId xmlns:a16="http://schemas.microsoft.com/office/drawing/2014/main" id="{1CDD37DF-71C8-0F43-D79C-FFEB0043916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C64263F-0BF6-A075-BCF7-697EB1421756}"/>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3920707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9ECBB-DE28-056F-A19C-38D13390C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50E055-C3DB-2D10-6F20-F08206612A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6B929C-8AC9-90E5-D2A2-D40FE76C0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DB81D1-6A99-44DC-B851-F71A3F96B678}"/>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6" name="Footer Placeholder 5">
            <a:extLst>
              <a:ext uri="{FF2B5EF4-FFF2-40B4-BE49-F238E27FC236}">
                <a16:creationId xmlns:a16="http://schemas.microsoft.com/office/drawing/2014/main" id="{066B62EE-25E4-13CC-1718-F2E2360286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A989EE-0481-A6D8-16D8-2C45998D49B7}"/>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694347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52BE4-2DD5-059E-7154-5F72B4AB71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EF317D-1884-05BE-8ED6-3F2C5B94B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4188BDB-3B0D-A52B-DA2F-5AC85375E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6EC9E-781A-AE35-1341-EB5891C6A055}"/>
              </a:ext>
            </a:extLst>
          </p:cNvPr>
          <p:cNvSpPr>
            <a:spLocks noGrp="1"/>
          </p:cNvSpPr>
          <p:nvPr>
            <p:ph type="dt" sz="half" idx="10"/>
          </p:nvPr>
        </p:nvSpPr>
        <p:spPr/>
        <p:txBody>
          <a:bodyPr/>
          <a:lstStyle/>
          <a:p>
            <a:fld id="{51E00066-39FF-47C7-8C88-3EF74884ECAD}" type="datetimeFigureOut">
              <a:rPr lang="en-US" smtClean="0"/>
              <a:t>10/17/2023</a:t>
            </a:fld>
            <a:endParaRPr lang="en-US" dirty="0"/>
          </a:p>
        </p:txBody>
      </p:sp>
      <p:sp>
        <p:nvSpPr>
          <p:cNvPr id="6" name="Footer Placeholder 5">
            <a:extLst>
              <a:ext uri="{FF2B5EF4-FFF2-40B4-BE49-F238E27FC236}">
                <a16:creationId xmlns:a16="http://schemas.microsoft.com/office/drawing/2014/main" id="{3B8F35A3-AEE3-FBF8-760C-759D1AA8079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B5825B-B2CD-7135-124F-C9C0E96D4B44}"/>
              </a:ext>
            </a:extLst>
          </p:cNvPr>
          <p:cNvSpPr>
            <a:spLocks noGrp="1"/>
          </p:cNvSpPr>
          <p:nvPr>
            <p:ph type="sldNum" sz="quarter" idx="12"/>
          </p:nvPr>
        </p:nvSpPr>
        <p:spPr/>
        <p:txBody>
          <a:bodyPr/>
          <a:lstStyle/>
          <a:p>
            <a:fld id="{C4B0E802-E313-48B4-A744-399E70E78FB2}" type="slidenum">
              <a:rPr lang="en-US" smtClean="0"/>
              <a:t>‹#›</a:t>
            </a:fld>
            <a:endParaRPr lang="en-US" dirty="0"/>
          </a:p>
        </p:txBody>
      </p:sp>
    </p:spTree>
    <p:extLst>
      <p:ext uri="{BB962C8B-B14F-4D97-AF65-F5344CB8AC3E}">
        <p14:creationId xmlns:p14="http://schemas.microsoft.com/office/powerpoint/2010/main" val="1553741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D67BDD-00E3-F1B2-76CF-A2952E0186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5CB0D-FDC0-5BF5-6867-2C5310A485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CD637-B0D1-A537-DE2A-722D06B10A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E00066-39FF-47C7-8C88-3EF74884ECAD}" type="datetimeFigureOut">
              <a:rPr lang="en-US" smtClean="0"/>
              <a:t>10/17/2023</a:t>
            </a:fld>
            <a:endParaRPr lang="en-US" dirty="0"/>
          </a:p>
        </p:txBody>
      </p:sp>
      <p:sp>
        <p:nvSpPr>
          <p:cNvPr id="5" name="Footer Placeholder 4">
            <a:extLst>
              <a:ext uri="{FF2B5EF4-FFF2-40B4-BE49-F238E27FC236}">
                <a16:creationId xmlns:a16="http://schemas.microsoft.com/office/drawing/2014/main" id="{CC50A10A-1886-7754-C0FD-64B2673E1B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8AAC809-AD0F-CFED-0FD1-0038F663D1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0E802-E313-48B4-A744-399E70E78FB2}" type="slidenum">
              <a:rPr lang="en-US" smtClean="0"/>
              <a:t>‹#›</a:t>
            </a:fld>
            <a:endParaRPr lang="en-US" dirty="0"/>
          </a:p>
        </p:txBody>
      </p:sp>
    </p:spTree>
    <p:extLst>
      <p:ext uri="{BB962C8B-B14F-4D97-AF65-F5344CB8AC3E}">
        <p14:creationId xmlns:p14="http://schemas.microsoft.com/office/powerpoint/2010/main" val="3098200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609600" y="732316"/>
            <a:ext cx="4485932" cy="1077218"/>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7000" b="1" i="0" u="none" strike="noStrike" cap="none">
                <a:solidFill>
                  <a:srgbClr val="0068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609600" y="1577340"/>
            <a:ext cx="10972800" cy="27699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3"/>
          <p:cNvSpPr txBox="1">
            <a:spLocks noGrp="1"/>
          </p:cNvSpPr>
          <p:nvPr>
            <p:ph type="ftr" idx="11"/>
          </p:nvPr>
        </p:nvSpPr>
        <p:spPr>
          <a:xfrm>
            <a:off x="4145280" y="6377940"/>
            <a:ext cx="3901440" cy="168059"/>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092"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9pPr>
          </a:lstStyle>
          <a:p>
            <a:endParaRPr dirty="0"/>
          </a:p>
        </p:txBody>
      </p:sp>
      <p:sp>
        <p:nvSpPr>
          <p:cNvPr id="13" name="Google Shape;13;p23"/>
          <p:cNvSpPr txBox="1">
            <a:spLocks noGrp="1"/>
          </p:cNvSpPr>
          <p:nvPr>
            <p:ph type="dt" idx="10"/>
          </p:nvPr>
        </p:nvSpPr>
        <p:spPr>
          <a:xfrm>
            <a:off x="609600" y="6377940"/>
            <a:ext cx="2804160" cy="168059"/>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092"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92" b="0" i="0" u="none" strike="noStrike" cap="none">
                <a:solidFill>
                  <a:schemeClr val="dk1"/>
                </a:solidFill>
                <a:latin typeface="Arial"/>
                <a:ea typeface="Arial"/>
                <a:cs typeface="Arial"/>
                <a:sym typeface="Arial"/>
              </a:defRPr>
            </a:lvl9pPr>
          </a:lstStyle>
          <a:p>
            <a:endParaRPr dirty="0"/>
          </a:p>
        </p:txBody>
      </p:sp>
      <p:sp>
        <p:nvSpPr>
          <p:cNvPr id="14" name="Google Shape;14;p23"/>
          <p:cNvSpPr txBox="1">
            <a:spLocks noGrp="1"/>
          </p:cNvSpPr>
          <p:nvPr>
            <p:ph type="sldNum" idx="12"/>
          </p:nvPr>
        </p:nvSpPr>
        <p:spPr>
          <a:xfrm>
            <a:off x="8778241" y="6377941"/>
            <a:ext cx="2804160" cy="168059"/>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092" b="0" i="0" u="none" strike="noStrike" cap="none">
                <a:solidFill>
                  <a:srgbClr val="888888"/>
                </a:solidFill>
                <a:latin typeface="Arial"/>
                <a:ea typeface="Arial"/>
                <a:cs typeface="Arial"/>
                <a:sym typeface="Arial"/>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93039603"/>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UCclNVzBpKE?feature=oembed" TargetMode="Externa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hyperlink" Target="https://correctiv.org/faktencheck/2022/03/23/nein-dieser-zug-wurde-nicht-von-gefluechteten-aus-der-ukraine-verunreinigt/"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ideo" Target="https://www.youtube.com/embed/X-gwn1698S4?feature=oembed" TargetMode="Externa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hyperlink" Target="https://factcheck.afp.com/doc.afp.com.327R8KF"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ideo" Target="https://www.youtube.com/embed/rfNgLaoYcz8?feature=oembed" TargetMode="Externa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yellow background with white text&#10;&#10;Description automatically generated">
            <a:extLst>
              <a:ext uri="{FF2B5EF4-FFF2-40B4-BE49-F238E27FC236}">
                <a16:creationId xmlns:a16="http://schemas.microsoft.com/office/drawing/2014/main" id="{43812117-21E9-19D5-802B-7B71BFE3DDC6}"/>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559460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7375E"/>
        </a:solidFill>
        <a:effectLst/>
      </p:bgPr>
    </p:bg>
    <p:spTree>
      <p:nvGrpSpPr>
        <p:cNvPr id="1" name=""/>
        <p:cNvGrpSpPr/>
        <p:nvPr/>
      </p:nvGrpSpPr>
      <p:grpSpPr>
        <a:xfrm>
          <a:off x="0" y="0"/>
          <a:ext cx="0" cy="0"/>
          <a:chOff x="0" y="0"/>
          <a:chExt cx="0" cy="0"/>
        </a:xfrm>
      </p:grpSpPr>
      <p:sp>
        <p:nvSpPr>
          <p:cNvPr id="3" name="Google Shape;307;g157d7739650_0_12">
            <a:extLst>
              <a:ext uri="{FF2B5EF4-FFF2-40B4-BE49-F238E27FC236}">
                <a16:creationId xmlns:a16="http://schemas.microsoft.com/office/drawing/2014/main" id="{E56C3D16-4878-C4DC-4CE3-7EE1B0DA16D2}"/>
              </a:ext>
            </a:extLst>
          </p:cNvPr>
          <p:cNvSpPr txBox="1"/>
          <p:nvPr/>
        </p:nvSpPr>
        <p:spPr>
          <a:xfrm>
            <a:off x="530270" y="268183"/>
            <a:ext cx="10129684" cy="649674"/>
          </a:xfrm>
          <a:prstGeom prst="rect">
            <a:avLst/>
          </a:prstGeom>
          <a:noFill/>
          <a:ln>
            <a:noFill/>
          </a:ln>
        </p:spPr>
        <p:txBody>
          <a:bodyPr spcFirstLastPara="1" wrap="square" lIns="55440" tIns="55440" rIns="55440" bIns="55440" anchor="t" anchorCtr="0">
            <a:spAutoFit/>
          </a:bodyPr>
          <a:lstStyle/>
          <a:p>
            <a:pPr defTabSz="554492">
              <a:spcBef>
                <a:spcPts val="728"/>
              </a:spcBef>
              <a:buClr>
                <a:srgbClr val="000000"/>
              </a:buClr>
            </a:pPr>
            <a:r>
              <a:rPr lang="en-US" sz="2900" b="1" kern="0" dirty="0">
                <a:solidFill>
                  <a:schemeClr val="bg1"/>
                </a:solidFill>
                <a:latin typeface="Montserrat"/>
                <a:cs typeface="Arial"/>
                <a:sym typeface="Montserrat"/>
              </a:rPr>
              <a:t>1. Slēpt patiesību</a:t>
            </a:r>
            <a:endParaRPr lang="en-US" sz="2900" b="1" kern="0" dirty="0">
              <a:solidFill>
                <a:schemeClr val="bg1"/>
              </a:solidFill>
              <a:latin typeface="Montserrat"/>
              <a:ea typeface="Montserrat"/>
              <a:cs typeface="Arial"/>
            </a:endParaRPr>
          </a:p>
        </p:txBody>
      </p:sp>
      <p:sp>
        <p:nvSpPr>
          <p:cNvPr id="5" name="Google Shape;307;g157d7739650_0_12">
            <a:extLst>
              <a:ext uri="{FF2B5EF4-FFF2-40B4-BE49-F238E27FC236}">
                <a16:creationId xmlns:a16="http://schemas.microsoft.com/office/drawing/2014/main" id="{0AA50941-9141-6922-22CE-C7677A79577F}"/>
              </a:ext>
            </a:extLst>
          </p:cNvPr>
          <p:cNvSpPr txBox="1"/>
          <p:nvPr/>
        </p:nvSpPr>
        <p:spPr>
          <a:xfrm>
            <a:off x="527125" y="858269"/>
            <a:ext cx="11655827" cy="465906"/>
          </a:xfrm>
          <a:prstGeom prst="rect">
            <a:avLst/>
          </a:prstGeom>
          <a:noFill/>
          <a:ln>
            <a:noFill/>
          </a:ln>
        </p:spPr>
        <p:txBody>
          <a:bodyPr spcFirstLastPara="1" wrap="square" lIns="55440" tIns="55440" rIns="55440" bIns="55440" anchor="t" anchorCtr="0">
            <a:spAutoFit/>
          </a:bodyPr>
          <a:lstStyle/>
          <a:p>
            <a:pPr defTabSz="554492"/>
            <a:r>
              <a:rPr lang="en-US" sz="2300" kern="0" dirty="0">
                <a:solidFill>
                  <a:schemeClr val="bg1"/>
                </a:solidFill>
                <a:latin typeface="Montserrat"/>
                <a:cs typeface="Arial"/>
                <a:sym typeface="Arial"/>
              </a:rPr>
              <a:t>Iemesli iebrukumam Ukrainā</a:t>
            </a:r>
            <a:endParaRPr lang="en-US" dirty="0">
              <a:solidFill>
                <a:schemeClr val="bg1"/>
              </a:solidFill>
              <a:latin typeface="Montserrat"/>
            </a:endParaRPr>
          </a:p>
        </p:txBody>
      </p:sp>
      <p:pic>
        <p:nvPicPr>
          <p:cNvPr id="4" name="Online Media 3" title="Maria Sahaidak LAT subtitles">
            <a:hlinkClick r:id="" action="ppaction://media"/>
            <a:extLst>
              <a:ext uri="{FF2B5EF4-FFF2-40B4-BE49-F238E27FC236}">
                <a16:creationId xmlns:a16="http://schemas.microsoft.com/office/drawing/2014/main" id="{92311D25-D258-7E52-858A-90C17C8A4AC1}"/>
              </a:ext>
            </a:extLst>
          </p:cNvPr>
          <p:cNvPicPr>
            <a:picLocks noRot="1" noChangeAspect="1"/>
          </p:cNvPicPr>
          <p:nvPr>
            <a:videoFile r:link="rId1"/>
          </p:nvPr>
        </p:nvPicPr>
        <p:blipFill>
          <a:blip r:embed="rId4"/>
          <a:stretch>
            <a:fillRect/>
          </a:stretch>
        </p:blipFill>
        <p:spPr>
          <a:xfrm>
            <a:off x="318576" y="1458670"/>
            <a:ext cx="11490271" cy="5206354"/>
          </a:xfrm>
          <a:prstGeom prst="rect">
            <a:avLst/>
          </a:prstGeom>
        </p:spPr>
      </p:pic>
    </p:spTree>
    <p:extLst>
      <p:ext uri="{BB962C8B-B14F-4D97-AF65-F5344CB8AC3E}">
        <p14:creationId xmlns:p14="http://schemas.microsoft.com/office/powerpoint/2010/main" val="14714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556"/>
        <p:cNvGrpSpPr/>
        <p:nvPr/>
      </p:nvGrpSpPr>
      <p:grpSpPr>
        <a:xfrm>
          <a:off x="0" y="0"/>
          <a:ext cx="0" cy="0"/>
          <a:chOff x="0" y="0"/>
          <a:chExt cx="0" cy="0"/>
        </a:xfrm>
      </p:grpSpPr>
      <p:sp>
        <p:nvSpPr>
          <p:cNvPr id="557" name="Google Shape;557;g157d7739650_0_82"/>
          <p:cNvSpPr txBox="1"/>
          <p:nvPr/>
        </p:nvSpPr>
        <p:spPr>
          <a:xfrm>
            <a:off x="643122" y="887574"/>
            <a:ext cx="10905756" cy="2880232"/>
          </a:xfrm>
          <a:prstGeom prst="rect">
            <a:avLst/>
          </a:prstGeom>
          <a:noFill/>
          <a:ln>
            <a:noFill/>
          </a:ln>
        </p:spPr>
        <p:txBody>
          <a:bodyPr spcFirstLastPara="1" wrap="square" lIns="0" tIns="92794" rIns="0" bIns="0" anchor="t" anchorCtr="0">
            <a:spAutoFit/>
          </a:bodyPr>
          <a:lstStyle/>
          <a:p>
            <a:pPr defTabSz="554492">
              <a:lnSpc>
                <a:spcPct val="115000"/>
              </a:lnSpc>
              <a:spcBef>
                <a:spcPts val="728"/>
              </a:spcBef>
              <a:buClr>
                <a:srgbClr val="000000"/>
              </a:buClr>
              <a:buSzPts val="1100"/>
            </a:pPr>
            <a:endParaRPr sz="1940" kern="0" dirty="0">
              <a:solidFill>
                <a:srgbClr val="000000"/>
              </a:solidFill>
              <a:latin typeface="Arial"/>
              <a:ea typeface="Arial"/>
              <a:cs typeface="Arial"/>
              <a:sym typeface="Arial"/>
            </a:endParaRPr>
          </a:p>
          <a:p>
            <a:pPr defTabSz="554492">
              <a:lnSpc>
                <a:spcPct val="115000"/>
              </a:lnSpc>
              <a:buClr>
                <a:srgbClr val="000000"/>
              </a:buClr>
              <a:buSzPts val="1100"/>
            </a:pPr>
            <a:endParaRPr sz="2062" kern="0" dirty="0">
              <a:solidFill>
                <a:srgbClr val="000000"/>
              </a:solidFill>
              <a:latin typeface="Montserrat"/>
              <a:ea typeface="Montserrat"/>
              <a:cs typeface="Montserrat"/>
              <a:sym typeface="Montserrat"/>
            </a:endParaRPr>
          </a:p>
          <a:p>
            <a:pPr defTabSz="554492">
              <a:lnSpc>
                <a:spcPct val="115000"/>
              </a:lnSpc>
              <a:buClr>
                <a:srgbClr val="000000"/>
              </a:buClr>
              <a:buSzPts val="1100"/>
            </a:pPr>
            <a:endParaRPr sz="2183" kern="0" dirty="0">
              <a:solidFill>
                <a:srgbClr val="000000"/>
              </a:solidFill>
              <a:latin typeface="Montserrat"/>
              <a:ea typeface="Montserrat"/>
              <a:cs typeface="Montserrat"/>
              <a:sym typeface="Montserrat"/>
            </a:endParaRPr>
          </a:p>
          <a:p>
            <a:pPr defTabSz="554492">
              <a:lnSpc>
                <a:spcPct val="115000"/>
              </a:lnSpc>
              <a:spcBef>
                <a:spcPts val="728"/>
              </a:spcBef>
              <a:buClr>
                <a:srgbClr val="000000"/>
              </a:buClr>
              <a:buSzPts val="1100"/>
            </a:pPr>
            <a:endParaRPr sz="1516" b="1" kern="0" dirty="0">
              <a:solidFill>
                <a:srgbClr val="000000"/>
              </a:solidFill>
              <a:latin typeface="Arial"/>
              <a:ea typeface="Arial"/>
              <a:cs typeface="Arial"/>
              <a:sym typeface="Arial"/>
            </a:endParaRPr>
          </a:p>
          <a:p>
            <a:pPr defTabSz="554492">
              <a:lnSpc>
                <a:spcPct val="115000"/>
              </a:lnSpc>
              <a:spcBef>
                <a:spcPts val="728"/>
              </a:spcBef>
              <a:buClr>
                <a:srgbClr val="000000"/>
              </a:buClr>
              <a:buSzPts val="1100"/>
            </a:pPr>
            <a:endParaRPr sz="1940" kern="0" dirty="0">
              <a:solidFill>
                <a:srgbClr val="000000"/>
              </a:solidFill>
              <a:latin typeface="Arial"/>
              <a:ea typeface="Arial"/>
              <a:cs typeface="Arial"/>
              <a:sym typeface="Arial"/>
            </a:endParaRPr>
          </a:p>
          <a:p>
            <a:pPr defTabSz="554492">
              <a:lnSpc>
                <a:spcPct val="115000"/>
              </a:lnSpc>
              <a:buClr>
                <a:srgbClr val="000000"/>
              </a:buClr>
              <a:buSzPts val="1100"/>
            </a:pPr>
            <a:endParaRPr sz="1880" b="1" kern="0" dirty="0">
              <a:solidFill>
                <a:srgbClr val="000000"/>
              </a:solidFill>
              <a:latin typeface="Arial"/>
              <a:ea typeface="Arial"/>
              <a:cs typeface="Arial"/>
              <a:sym typeface="Arial"/>
            </a:endParaRPr>
          </a:p>
          <a:p>
            <a:pPr marR="3466" defTabSz="554492">
              <a:lnSpc>
                <a:spcPct val="85416"/>
              </a:lnSpc>
              <a:spcBef>
                <a:spcPts val="731"/>
              </a:spcBef>
              <a:buClr>
                <a:srgbClr val="000000"/>
              </a:buClr>
              <a:buSzPts val="9600"/>
            </a:pPr>
            <a:endParaRPr sz="2971" kern="0" dirty="0">
              <a:solidFill>
                <a:srgbClr val="000000"/>
              </a:solidFill>
              <a:latin typeface="Arial"/>
              <a:ea typeface="Arial"/>
              <a:cs typeface="Arial"/>
              <a:sym typeface="Arial"/>
            </a:endParaRPr>
          </a:p>
        </p:txBody>
      </p:sp>
      <p:sp>
        <p:nvSpPr>
          <p:cNvPr id="563" name="Google Shape;563;g157d7739650_0_82"/>
          <p:cNvSpPr txBox="1"/>
          <p:nvPr/>
        </p:nvSpPr>
        <p:spPr>
          <a:xfrm>
            <a:off x="5667714" y="449783"/>
            <a:ext cx="9262834" cy="569139"/>
          </a:xfrm>
          <a:prstGeom prst="rect">
            <a:avLst/>
          </a:prstGeom>
          <a:noFill/>
          <a:ln>
            <a:noFill/>
          </a:ln>
        </p:spPr>
        <p:txBody>
          <a:bodyPr spcFirstLastPara="1" wrap="square" lIns="55440" tIns="55440" rIns="55440" bIns="55440" anchor="t" anchorCtr="0">
            <a:spAutoFit/>
          </a:bodyPr>
          <a:lstStyle/>
          <a:p>
            <a:pPr defTabSz="554492">
              <a:buClr>
                <a:srgbClr val="000000"/>
              </a:buClr>
              <a:buSzPts val="6200"/>
            </a:pPr>
            <a:endParaRPr sz="2971" b="1" kern="0" dirty="0">
              <a:solidFill>
                <a:srgbClr val="1E1E1E"/>
              </a:solidFill>
              <a:latin typeface="Arial"/>
              <a:ea typeface="Arial"/>
              <a:cs typeface="Arial"/>
              <a:sym typeface="Arial"/>
            </a:endParaRPr>
          </a:p>
        </p:txBody>
      </p:sp>
      <p:sp>
        <p:nvSpPr>
          <p:cNvPr id="4" name="Google Shape;307;g157d7739650_0_12">
            <a:extLst>
              <a:ext uri="{FF2B5EF4-FFF2-40B4-BE49-F238E27FC236}">
                <a16:creationId xmlns:a16="http://schemas.microsoft.com/office/drawing/2014/main" id="{25CB2C49-E88E-F953-409E-BF1798C6ACFD}"/>
              </a:ext>
            </a:extLst>
          </p:cNvPr>
          <p:cNvSpPr txBox="1"/>
          <p:nvPr/>
        </p:nvSpPr>
        <p:spPr>
          <a:xfrm>
            <a:off x="638163" y="311778"/>
            <a:ext cx="10129684" cy="649674"/>
          </a:xfrm>
          <a:prstGeom prst="rect">
            <a:avLst/>
          </a:prstGeom>
          <a:noFill/>
          <a:ln>
            <a:noFill/>
          </a:ln>
        </p:spPr>
        <p:txBody>
          <a:bodyPr spcFirstLastPara="1" wrap="square" lIns="55440" tIns="55440" rIns="55440" bIns="55440" anchor="t" anchorCtr="0">
            <a:spAutoFit/>
          </a:bodyPr>
          <a:lstStyle/>
          <a:p>
            <a:pPr defTabSz="554492">
              <a:spcBef>
                <a:spcPts val="728"/>
              </a:spcBef>
              <a:buClr>
                <a:srgbClr val="000000"/>
              </a:buClr>
            </a:pPr>
            <a:r>
              <a:rPr lang="en-US" sz="2900" b="1" kern="0" dirty="0">
                <a:solidFill>
                  <a:schemeClr val="bg1"/>
                </a:solidFill>
                <a:latin typeface="Montserrat"/>
                <a:cs typeface="Arial"/>
                <a:sym typeface="Montserrat"/>
              </a:rPr>
              <a:t>2. Mazināt sabiedrības atbalstu Ukrainai</a:t>
            </a:r>
            <a:endParaRPr lang="en-US" sz="2900" b="1" kern="0" dirty="0">
              <a:solidFill>
                <a:schemeClr val="bg1"/>
              </a:solidFill>
              <a:latin typeface="Montserrat"/>
              <a:ea typeface="Montserrat"/>
              <a:cs typeface="Arial"/>
            </a:endParaRPr>
          </a:p>
        </p:txBody>
      </p:sp>
      <p:sp>
        <p:nvSpPr>
          <p:cNvPr id="3" name="TextBox 2">
            <a:extLst>
              <a:ext uri="{FF2B5EF4-FFF2-40B4-BE49-F238E27FC236}">
                <a16:creationId xmlns:a16="http://schemas.microsoft.com/office/drawing/2014/main" id="{FF6E2D12-1169-D15E-96E0-A940885D55F5}"/>
              </a:ext>
            </a:extLst>
          </p:cNvPr>
          <p:cNvSpPr txBox="1"/>
          <p:nvPr/>
        </p:nvSpPr>
        <p:spPr>
          <a:xfrm>
            <a:off x="643657" y="891884"/>
            <a:ext cx="7481642" cy="425323"/>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en-US" sz="2300" kern="0" dirty="0">
                <a:solidFill>
                  <a:schemeClr val="bg1"/>
                </a:solidFill>
                <a:latin typeface="Montserrat"/>
                <a:cs typeface="Arial"/>
              </a:rPr>
              <a:t>Censties parādīt, ka Ukraina nav pelnījusi atbalstu</a:t>
            </a:r>
          </a:p>
        </p:txBody>
      </p:sp>
      <p:sp>
        <p:nvSpPr>
          <p:cNvPr id="5" name="TextBox 4">
            <a:extLst>
              <a:ext uri="{FF2B5EF4-FFF2-40B4-BE49-F238E27FC236}">
                <a16:creationId xmlns:a16="http://schemas.microsoft.com/office/drawing/2014/main" id="{06BEF7A5-A0C3-C993-AC1D-22D72E70152B}"/>
              </a:ext>
            </a:extLst>
          </p:cNvPr>
          <p:cNvSpPr txBox="1"/>
          <p:nvPr/>
        </p:nvSpPr>
        <p:spPr>
          <a:xfrm>
            <a:off x="641229" y="1441395"/>
            <a:ext cx="1118778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lv-LV" sz="2000" dirty="0">
                <a:solidFill>
                  <a:srgbClr val="FFFFFF"/>
                </a:solidFill>
                <a:latin typeface="Montserrat"/>
                <a:cs typeface="Arial"/>
              </a:rPr>
              <a:t> Tas, ka karš Ukrainā ilgst jau astoņus gadus, bieži tiek ignorēts ("Ukrainas krīze"), un karš tiek prezentēts kā valsts iekšienē radusies problēma, ne iebrukums no Krievijas.</a:t>
            </a:r>
          </a:p>
          <a:p>
            <a:pPr>
              <a:buChar char="•"/>
            </a:pPr>
            <a:r>
              <a:rPr lang="lv-LV" sz="2000" dirty="0">
                <a:solidFill>
                  <a:srgbClr val="FFFFFF"/>
                </a:solidFill>
                <a:latin typeface="Montserrat"/>
                <a:cs typeface="Arial"/>
              </a:rPr>
              <a:t> Bieži propagandā izmanto Rietumvalstu centienus apkarot labējo ekstrēmismu. Tādēļ tiek izmantoti vēstījumi par neonacistiem Ukrainā, tāpat kā citiem nepatiesiem stāstiem par ukraiņu nežēlību.</a:t>
            </a:r>
          </a:p>
        </p:txBody>
      </p:sp>
      <p:pic>
        <p:nvPicPr>
          <p:cNvPr id="2" name="Picture 1" descr="A black text on a white background&#10;&#10;Description automatically generated">
            <a:extLst>
              <a:ext uri="{FF2B5EF4-FFF2-40B4-BE49-F238E27FC236}">
                <a16:creationId xmlns:a16="http://schemas.microsoft.com/office/drawing/2014/main" id="{45B58196-D88F-1990-9137-FC1BC2894E88}"/>
              </a:ext>
            </a:extLst>
          </p:cNvPr>
          <p:cNvPicPr>
            <a:picLocks noChangeAspect="1"/>
          </p:cNvPicPr>
          <p:nvPr/>
        </p:nvPicPr>
        <p:blipFill>
          <a:blip r:embed="rId3"/>
          <a:stretch>
            <a:fillRect/>
          </a:stretch>
        </p:blipFill>
        <p:spPr>
          <a:xfrm>
            <a:off x="230295" y="3763644"/>
            <a:ext cx="6006860" cy="1429378"/>
          </a:xfrm>
          <a:prstGeom prst="rect">
            <a:avLst/>
          </a:prstGeom>
        </p:spPr>
      </p:pic>
      <p:pic>
        <p:nvPicPr>
          <p:cNvPr id="6" name="Picture 5" descr="A black text on a white background&#10;&#10;Description automatically generated">
            <a:extLst>
              <a:ext uri="{FF2B5EF4-FFF2-40B4-BE49-F238E27FC236}">
                <a16:creationId xmlns:a16="http://schemas.microsoft.com/office/drawing/2014/main" id="{300B125F-E4A4-1C5D-4888-6288DF38EE68}"/>
              </a:ext>
            </a:extLst>
          </p:cNvPr>
          <p:cNvPicPr>
            <a:picLocks noChangeAspect="1"/>
          </p:cNvPicPr>
          <p:nvPr/>
        </p:nvPicPr>
        <p:blipFill>
          <a:blip r:embed="rId4"/>
          <a:stretch>
            <a:fillRect/>
          </a:stretch>
        </p:blipFill>
        <p:spPr>
          <a:xfrm>
            <a:off x="4800342" y="5423243"/>
            <a:ext cx="7128294" cy="1086510"/>
          </a:xfrm>
          <a:prstGeom prst="rect">
            <a:avLst/>
          </a:prstGeom>
        </p:spPr>
      </p:pic>
      <p:pic>
        <p:nvPicPr>
          <p:cNvPr id="8" name="Picture 7" descr="A screenshot of a phone&#10;&#10;Description automatically generated">
            <a:extLst>
              <a:ext uri="{FF2B5EF4-FFF2-40B4-BE49-F238E27FC236}">
                <a16:creationId xmlns:a16="http://schemas.microsoft.com/office/drawing/2014/main" id="{EBFA1B84-F41E-0289-C48C-B4F4B2E99E26}"/>
              </a:ext>
            </a:extLst>
          </p:cNvPr>
          <p:cNvPicPr>
            <a:picLocks noChangeAspect="1"/>
          </p:cNvPicPr>
          <p:nvPr/>
        </p:nvPicPr>
        <p:blipFill rotWithShape="1">
          <a:blip r:embed="rId5"/>
          <a:srcRect l="26099" t="28000" r="275" b="-1000"/>
          <a:stretch/>
        </p:blipFill>
        <p:spPr>
          <a:xfrm>
            <a:off x="7921538" y="3301068"/>
            <a:ext cx="3851017" cy="1057435"/>
          </a:xfrm>
          <a:prstGeom prst="rect">
            <a:avLst/>
          </a:prstGeom>
        </p:spPr>
      </p:pic>
      <p:sp>
        <p:nvSpPr>
          <p:cNvPr id="10" name="TextBox 9">
            <a:extLst>
              <a:ext uri="{FF2B5EF4-FFF2-40B4-BE49-F238E27FC236}">
                <a16:creationId xmlns:a16="http://schemas.microsoft.com/office/drawing/2014/main" id="{8AF79E6B-70D2-BED6-4B4E-1692A0BEB332}"/>
              </a:ext>
            </a:extLst>
          </p:cNvPr>
          <p:cNvSpPr txBox="1"/>
          <p:nvPr/>
        </p:nvSpPr>
        <p:spPr>
          <a:xfrm>
            <a:off x="6930027" y="4348940"/>
            <a:ext cx="50011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Montserrat"/>
                <a:cs typeface="Arial"/>
              </a:rPr>
              <a:t>Kāpēc ukraiņi ir bezspēcīgi pret nacisma dēmoniem?</a:t>
            </a:r>
            <a:endParaRPr lang="en-US" dirty="0">
              <a:solidFill>
                <a:schemeClr val="bg1"/>
              </a:solidFill>
              <a:cs typeface="Arial"/>
            </a:endParaRPr>
          </a:p>
        </p:txBody>
      </p:sp>
      <p:sp>
        <p:nvSpPr>
          <p:cNvPr id="11" name="TextBox 10">
            <a:extLst>
              <a:ext uri="{FF2B5EF4-FFF2-40B4-BE49-F238E27FC236}">
                <a16:creationId xmlns:a16="http://schemas.microsoft.com/office/drawing/2014/main" id="{DBE5D9ED-2AAA-0015-1C80-89867C54B1BB}"/>
              </a:ext>
            </a:extLst>
          </p:cNvPr>
          <p:cNvSpPr txBox="1"/>
          <p:nvPr/>
        </p:nvSpPr>
        <p:spPr>
          <a:xfrm>
            <a:off x="642829" y="5505136"/>
            <a:ext cx="396620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dirty="0">
                <a:solidFill>
                  <a:schemeClr val="bg1"/>
                </a:solidFill>
                <a:latin typeface="Montserrat"/>
                <a:cs typeface="Arial"/>
              </a:rPr>
              <a:t>Attēli ar nacistu simboliem Ukrainā publicēti, sagrozot kontekstu</a:t>
            </a:r>
            <a:endParaRPr lang="en-US" dirty="0">
              <a:solidFill>
                <a:schemeClr val="bg1"/>
              </a:solidFill>
            </a:endParaRPr>
          </a:p>
        </p:txBody>
      </p:sp>
    </p:spTree>
    <p:extLst>
      <p:ext uri="{BB962C8B-B14F-4D97-AF65-F5344CB8AC3E}">
        <p14:creationId xmlns:p14="http://schemas.microsoft.com/office/powerpoint/2010/main" val="3023764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556"/>
        <p:cNvGrpSpPr/>
        <p:nvPr/>
      </p:nvGrpSpPr>
      <p:grpSpPr>
        <a:xfrm>
          <a:off x="0" y="0"/>
          <a:ext cx="0" cy="0"/>
          <a:chOff x="0" y="0"/>
          <a:chExt cx="0" cy="0"/>
        </a:xfrm>
      </p:grpSpPr>
      <p:sp>
        <p:nvSpPr>
          <p:cNvPr id="557" name="Google Shape;557;g157d7739650_0_82"/>
          <p:cNvSpPr txBox="1"/>
          <p:nvPr/>
        </p:nvSpPr>
        <p:spPr>
          <a:xfrm>
            <a:off x="643122" y="887574"/>
            <a:ext cx="10905756" cy="2880232"/>
          </a:xfrm>
          <a:prstGeom prst="rect">
            <a:avLst/>
          </a:prstGeom>
          <a:noFill/>
          <a:ln>
            <a:noFill/>
          </a:ln>
        </p:spPr>
        <p:txBody>
          <a:bodyPr spcFirstLastPara="1" wrap="square" lIns="0" tIns="92794" rIns="0" bIns="0" anchor="t" anchorCtr="0">
            <a:spAutoFit/>
          </a:bodyPr>
          <a:lstStyle/>
          <a:p>
            <a:pPr defTabSz="554492">
              <a:lnSpc>
                <a:spcPct val="115000"/>
              </a:lnSpc>
              <a:spcBef>
                <a:spcPts val="728"/>
              </a:spcBef>
              <a:buClr>
                <a:srgbClr val="000000"/>
              </a:buClr>
              <a:buSzPts val="1100"/>
            </a:pPr>
            <a:endParaRPr sz="1940" kern="0" dirty="0">
              <a:solidFill>
                <a:srgbClr val="000000"/>
              </a:solidFill>
              <a:latin typeface="Arial"/>
              <a:ea typeface="Arial"/>
              <a:cs typeface="Arial"/>
              <a:sym typeface="Arial"/>
            </a:endParaRPr>
          </a:p>
          <a:p>
            <a:pPr defTabSz="554492">
              <a:lnSpc>
                <a:spcPct val="115000"/>
              </a:lnSpc>
              <a:buClr>
                <a:srgbClr val="000000"/>
              </a:buClr>
              <a:buSzPts val="1100"/>
            </a:pPr>
            <a:endParaRPr sz="2062" kern="0" dirty="0">
              <a:solidFill>
                <a:srgbClr val="000000"/>
              </a:solidFill>
              <a:latin typeface="Montserrat"/>
              <a:ea typeface="Montserrat"/>
              <a:cs typeface="Montserrat"/>
              <a:sym typeface="Montserrat"/>
            </a:endParaRPr>
          </a:p>
          <a:p>
            <a:pPr defTabSz="554492">
              <a:lnSpc>
                <a:spcPct val="115000"/>
              </a:lnSpc>
              <a:buClr>
                <a:srgbClr val="000000"/>
              </a:buClr>
              <a:buSzPts val="1100"/>
            </a:pPr>
            <a:endParaRPr sz="2183" kern="0" dirty="0">
              <a:solidFill>
                <a:srgbClr val="000000"/>
              </a:solidFill>
              <a:latin typeface="Montserrat"/>
              <a:ea typeface="Montserrat"/>
              <a:cs typeface="Montserrat"/>
              <a:sym typeface="Montserrat"/>
            </a:endParaRPr>
          </a:p>
          <a:p>
            <a:pPr defTabSz="554492">
              <a:lnSpc>
                <a:spcPct val="115000"/>
              </a:lnSpc>
              <a:spcBef>
                <a:spcPts val="728"/>
              </a:spcBef>
              <a:buClr>
                <a:srgbClr val="000000"/>
              </a:buClr>
              <a:buSzPts val="1100"/>
            </a:pPr>
            <a:endParaRPr sz="1516" b="1" kern="0" dirty="0">
              <a:solidFill>
                <a:srgbClr val="000000"/>
              </a:solidFill>
              <a:latin typeface="Arial"/>
              <a:ea typeface="Arial"/>
              <a:cs typeface="Arial"/>
              <a:sym typeface="Arial"/>
            </a:endParaRPr>
          </a:p>
          <a:p>
            <a:pPr defTabSz="554492">
              <a:lnSpc>
                <a:spcPct val="115000"/>
              </a:lnSpc>
              <a:spcBef>
                <a:spcPts val="728"/>
              </a:spcBef>
              <a:buClr>
                <a:srgbClr val="000000"/>
              </a:buClr>
              <a:buSzPts val="1100"/>
            </a:pPr>
            <a:endParaRPr sz="1940" kern="0" dirty="0">
              <a:solidFill>
                <a:srgbClr val="000000"/>
              </a:solidFill>
              <a:latin typeface="Arial"/>
              <a:ea typeface="Arial"/>
              <a:cs typeface="Arial"/>
              <a:sym typeface="Arial"/>
            </a:endParaRPr>
          </a:p>
          <a:p>
            <a:pPr defTabSz="554492">
              <a:lnSpc>
                <a:spcPct val="115000"/>
              </a:lnSpc>
              <a:buClr>
                <a:srgbClr val="000000"/>
              </a:buClr>
              <a:buSzPts val="1100"/>
            </a:pPr>
            <a:endParaRPr sz="1880" b="1" kern="0" dirty="0">
              <a:solidFill>
                <a:srgbClr val="000000"/>
              </a:solidFill>
              <a:latin typeface="Arial"/>
              <a:ea typeface="Arial"/>
              <a:cs typeface="Arial"/>
              <a:sym typeface="Arial"/>
            </a:endParaRPr>
          </a:p>
          <a:p>
            <a:pPr marR="3466" defTabSz="554492">
              <a:lnSpc>
                <a:spcPct val="85416"/>
              </a:lnSpc>
              <a:spcBef>
                <a:spcPts val="731"/>
              </a:spcBef>
              <a:buClr>
                <a:srgbClr val="000000"/>
              </a:buClr>
              <a:buSzPts val="9600"/>
            </a:pPr>
            <a:endParaRPr sz="2971" kern="0" dirty="0">
              <a:solidFill>
                <a:srgbClr val="000000"/>
              </a:solidFill>
              <a:latin typeface="Arial"/>
              <a:ea typeface="Arial"/>
              <a:cs typeface="Arial"/>
              <a:sym typeface="Arial"/>
            </a:endParaRPr>
          </a:p>
        </p:txBody>
      </p:sp>
      <p:sp>
        <p:nvSpPr>
          <p:cNvPr id="558" name="Google Shape;558;g157d7739650_0_82"/>
          <p:cNvSpPr/>
          <p:nvPr/>
        </p:nvSpPr>
        <p:spPr>
          <a:xfrm>
            <a:off x="660539" y="3924518"/>
            <a:ext cx="5007173" cy="722587"/>
          </a:xfrm>
          <a:prstGeom prst="rect">
            <a:avLst/>
          </a:prstGeom>
          <a:noFill/>
          <a:ln>
            <a:noFill/>
          </a:ln>
        </p:spPr>
        <p:txBody>
          <a:bodyPr spcFirstLastPara="1" wrap="square" lIns="55440" tIns="27713" rIns="55440" bIns="27713" anchor="t" anchorCtr="0">
            <a:noAutofit/>
          </a:bodyPr>
          <a:lstStyle/>
          <a:p>
            <a:pPr marL="7701" marR="3466" defTabSz="554492">
              <a:spcBef>
                <a:spcPts val="731"/>
              </a:spcBef>
              <a:buClr>
                <a:srgbClr val="000000"/>
              </a:buClr>
              <a:buSzPts val="2400"/>
            </a:pPr>
            <a:endParaRPr sz="1455" kern="0" dirty="0">
              <a:solidFill>
                <a:srgbClr val="1E1E1E"/>
              </a:solidFill>
              <a:latin typeface="Arial"/>
              <a:ea typeface="Arial"/>
              <a:cs typeface="Arial"/>
              <a:sym typeface="Arial"/>
            </a:endParaRPr>
          </a:p>
        </p:txBody>
      </p:sp>
      <p:sp>
        <p:nvSpPr>
          <p:cNvPr id="559" name="Google Shape;559;g157d7739650_0_82"/>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dirty="0">
              <a:solidFill>
                <a:srgbClr val="262626"/>
              </a:solidFill>
              <a:latin typeface="Arial"/>
              <a:ea typeface="Arial"/>
              <a:cs typeface="Arial"/>
              <a:sym typeface="Arial"/>
            </a:endParaRPr>
          </a:p>
        </p:txBody>
      </p:sp>
      <p:sp>
        <p:nvSpPr>
          <p:cNvPr id="563" name="Google Shape;563;g157d7739650_0_82"/>
          <p:cNvSpPr txBox="1"/>
          <p:nvPr/>
        </p:nvSpPr>
        <p:spPr>
          <a:xfrm>
            <a:off x="5667714" y="449783"/>
            <a:ext cx="9262834" cy="569139"/>
          </a:xfrm>
          <a:prstGeom prst="rect">
            <a:avLst/>
          </a:prstGeom>
          <a:noFill/>
          <a:ln>
            <a:noFill/>
          </a:ln>
        </p:spPr>
        <p:txBody>
          <a:bodyPr spcFirstLastPara="1" wrap="square" lIns="55440" tIns="55440" rIns="55440" bIns="55440" anchor="t" anchorCtr="0">
            <a:spAutoFit/>
          </a:bodyPr>
          <a:lstStyle/>
          <a:p>
            <a:pPr defTabSz="554492">
              <a:buClr>
                <a:srgbClr val="000000"/>
              </a:buClr>
              <a:buSzPts val="6200"/>
            </a:pPr>
            <a:endParaRPr sz="2971" b="1" kern="0" dirty="0">
              <a:solidFill>
                <a:srgbClr val="1E1E1E"/>
              </a:solidFill>
              <a:latin typeface="Arial"/>
              <a:ea typeface="Arial"/>
              <a:cs typeface="Arial"/>
              <a:sym typeface="Arial"/>
            </a:endParaRPr>
          </a:p>
        </p:txBody>
      </p:sp>
      <p:sp>
        <p:nvSpPr>
          <p:cNvPr id="4" name="Google Shape;307;g157d7739650_0_12">
            <a:extLst>
              <a:ext uri="{FF2B5EF4-FFF2-40B4-BE49-F238E27FC236}">
                <a16:creationId xmlns:a16="http://schemas.microsoft.com/office/drawing/2014/main" id="{25CB2C49-E88E-F953-409E-BF1798C6ACFD}"/>
              </a:ext>
            </a:extLst>
          </p:cNvPr>
          <p:cNvSpPr txBox="1"/>
          <p:nvPr/>
        </p:nvSpPr>
        <p:spPr>
          <a:xfrm>
            <a:off x="535805" y="652972"/>
            <a:ext cx="10129684" cy="649674"/>
          </a:xfrm>
          <a:prstGeom prst="rect">
            <a:avLst/>
          </a:prstGeom>
          <a:noFill/>
          <a:ln>
            <a:noFill/>
          </a:ln>
        </p:spPr>
        <p:txBody>
          <a:bodyPr spcFirstLastPara="1" wrap="square" lIns="55440" tIns="55440" rIns="55440" bIns="55440" anchor="t" anchorCtr="0">
            <a:spAutoFit/>
          </a:bodyPr>
          <a:lstStyle/>
          <a:p>
            <a:pPr defTabSz="554492">
              <a:spcBef>
                <a:spcPts val="728"/>
              </a:spcBef>
              <a:buClr>
                <a:srgbClr val="000000"/>
              </a:buClr>
            </a:pPr>
            <a:r>
              <a:rPr lang="en-US" sz="2900" b="1" kern="0" dirty="0">
                <a:solidFill>
                  <a:schemeClr val="bg1"/>
                </a:solidFill>
                <a:latin typeface="Montserrat"/>
                <a:cs typeface="Arial"/>
                <a:sym typeface="Montserrat"/>
              </a:rPr>
              <a:t>2. Mazināt sabiedrības atbalstu Ukrainai</a:t>
            </a:r>
            <a:endParaRPr lang="en-US" sz="2900" b="1" kern="0" dirty="0">
              <a:solidFill>
                <a:schemeClr val="bg1"/>
              </a:solidFill>
              <a:latin typeface="Montserrat"/>
              <a:ea typeface="Montserrat"/>
              <a:cs typeface="Arial"/>
            </a:endParaRPr>
          </a:p>
        </p:txBody>
      </p:sp>
      <p:sp>
        <p:nvSpPr>
          <p:cNvPr id="9" name="Google Shape;548;g11b41ce093d_0_147">
            <a:extLst>
              <a:ext uri="{FF2B5EF4-FFF2-40B4-BE49-F238E27FC236}">
                <a16:creationId xmlns:a16="http://schemas.microsoft.com/office/drawing/2014/main" id="{8F654F39-E89C-4B6A-670B-216D5466906F}"/>
              </a:ext>
            </a:extLst>
          </p:cNvPr>
          <p:cNvSpPr/>
          <p:nvPr/>
        </p:nvSpPr>
        <p:spPr>
          <a:xfrm>
            <a:off x="535718" y="6391370"/>
            <a:ext cx="10514263" cy="279975"/>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en-US" sz="1450" kern="0" dirty="0">
                <a:solidFill>
                  <a:schemeClr val="bg1"/>
                </a:solidFill>
                <a:latin typeface="Montserrat"/>
                <a:cs typeface="Arial"/>
                <a:sym typeface="Arial"/>
              </a:rPr>
              <a:t>Avots</a:t>
            </a:r>
            <a:r>
              <a:rPr lang="en-US" sz="1450" kern="0" dirty="0">
                <a:solidFill>
                  <a:srgbClr val="E4EBA5"/>
                </a:solidFill>
                <a:latin typeface="Montserrat"/>
                <a:cs typeface="Arial"/>
                <a:sym typeface="Arial"/>
              </a:rPr>
              <a:t>:</a:t>
            </a:r>
            <a:r>
              <a:rPr lang="uk-UA" sz="1450" kern="0" dirty="0">
                <a:solidFill>
                  <a:srgbClr val="E4EBA5"/>
                </a:solidFill>
                <a:latin typeface="Montserrat"/>
                <a:cs typeface="Arial"/>
                <a:sym typeface="Arial"/>
              </a:rPr>
              <a:t> </a:t>
            </a:r>
            <a:r>
              <a:rPr lang="uk-UA" sz="1450" kern="0" dirty="0">
                <a:solidFill>
                  <a:srgbClr val="000000"/>
                </a:solidFill>
                <a:latin typeface="Montserrat"/>
                <a:cs typeface="Arial"/>
                <a:sym typeface="Arial"/>
                <a:hlinkClick r:id="rId3"/>
              </a:rPr>
              <a:t>https://correctiv.org/faktencheck/2022/03/23/nein-dieser-zug-wurde-nicht-von-gefluechteten-aus-der-ukraine-verunreinigt/</a:t>
            </a:r>
            <a:r>
              <a:rPr lang="uk-UA" sz="1450" kern="0" dirty="0">
                <a:solidFill>
                  <a:srgbClr val="000000"/>
                </a:solidFill>
                <a:latin typeface="Montserrat"/>
                <a:cs typeface="Arial"/>
                <a:sym typeface="Arial"/>
              </a:rPr>
              <a:t> </a:t>
            </a:r>
            <a:endParaRPr lang="en-US" sz="1450" kern="0" dirty="0">
              <a:solidFill>
                <a:srgbClr val="000000"/>
              </a:solidFill>
              <a:latin typeface="Montserrat"/>
              <a:ea typeface="Arial"/>
              <a:cs typeface="Arial"/>
              <a:sym typeface="Arial"/>
            </a:endParaRPr>
          </a:p>
        </p:txBody>
      </p:sp>
      <p:sp>
        <p:nvSpPr>
          <p:cNvPr id="3" name="TextBox 2">
            <a:extLst>
              <a:ext uri="{FF2B5EF4-FFF2-40B4-BE49-F238E27FC236}">
                <a16:creationId xmlns:a16="http://schemas.microsoft.com/office/drawing/2014/main" id="{FF6E2D12-1169-D15E-96E0-A940885D55F5}"/>
              </a:ext>
            </a:extLst>
          </p:cNvPr>
          <p:cNvSpPr txBox="1"/>
          <p:nvPr/>
        </p:nvSpPr>
        <p:spPr>
          <a:xfrm>
            <a:off x="641941" y="1295308"/>
            <a:ext cx="5215513" cy="409935"/>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en-US" sz="2300" kern="0" dirty="0">
                <a:solidFill>
                  <a:schemeClr val="bg1"/>
                </a:solidFill>
                <a:latin typeface="Montserrat"/>
                <a:cs typeface="Arial"/>
                <a:sym typeface="Arial"/>
              </a:rPr>
              <a:t>Ukrainas bēgļu nomelnošana</a:t>
            </a:r>
            <a:endParaRPr lang="en-US" dirty="0">
              <a:solidFill>
                <a:schemeClr val="bg1"/>
              </a:solidFill>
            </a:endParaRPr>
          </a:p>
        </p:txBody>
      </p:sp>
      <p:pic>
        <p:nvPicPr>
          <p:cNvPr id="10" name="Google Shape;501;g157d7739650_0_67" descr="Text&#10;&#10;Description automatically generated">
            <a:extLst>
              <a:ext uri="{FF2B5EF4-FFF2-40B4-BE49-F238E27FC236}">
                <a16:creationId xmlns:a16="http://schemas.microsoft.com/office/drawing/2014/main" id="{4CD6BB88-DC82-055A-AFAA-8A01BA05F03E}"/>
              </a:ext>
            </a:extLst>
          </p:cNvPr>
          <p:cNvPicPr preferRelativeResize="0"/>
          <p:nvPr/>
        </p:nvPicPr>
        <p:blipFill>
          <a:blip r:embed="rId4">
            <a:alphaModFix/>
          </a:blip>
          <a:stretch>
            <a:fillRect/>
          </a:stretch>
        </p:blipFill>
        <p:spPr>
          <a:xfrm>
            <a:off x="147657" y="2313296"/>
            <a:ext cx="5277434" cy="2946190"/>
          </a:xfrm>
          <a:prstGeom prst="rect">
            <a:avLst/>
          </a:prstGeom>
          <a:noFill/>
          <a:ln>
            <a:noFill/>
          </a:ln>
        </p:spPr>
      </p:pic>
      <p:sp>
        <p:nvSpPr>
          <p:cNvPr id="13" name="TextBox 12">
            <a:extLst>
              <a:ext uri="{FF2B5EF4-FFF2-40B4-BE49-F238E27FC236}">
                <a16:creationId xmlns:a16="http://schemas.microsoft.com/office/drawing/2014/main" id="{C3E410E3-6EAB-7645-75C5-C3804151DBCD}"/>
              </a:ext>
            </a:extLst>
          </p:cNvPr>
          <p:cNvSpPr txBox="1"/>
          <p:nvPr/>
        </p:nvSpPr>
        <p:spPr>
          <a:xfrm>
            <a:off x="147657" y="5413006"/>
            <a:ext cx="5520055" cy="609989"/>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kern="0" dirty="0">
                <a:solidFill>
                  <a:schemeClr val="bg1"/>
                </a:solidFill>
                <a:latin typeface="Montserrat"/>
                <a:cs typeface="Arial"/>
                <a:sym typeface="Arial"/>
              </a:rPr>
              <a:t>"Vācu mašīnists ar šausmām izrāda vilcienu, kurā vesti ukraiņu bēgļi"</a:t>
            </a:r>
            <a:endParaRPr lang="en-US" kern="0" dirty="0">
              <a:solidFill>
                <a:schemeClr val="bg1"/>
              </a:solidFill>
              <a:latin typeface="Montserrat"/>
              <a:cs typeface="Arial"/>
            </a:endParaRPr>
          </a:p>
        </p:txBody>
      </p:sp>
      <p:sp>
        <p:nvSpPr>
          <p:cNvPr id="17" name="TextBox 16">
            <a:extLst>
              <a:ext uri="{FF2B5EF4-FFF2-40B4-BE49-F238E27FC236}">
                <a16:creationId xmlns:a16="http://schemas.microsoft.com/office/drawing/2014/main" id="{DDF43B2E-AFF2-0536-7C82-1795408511C1}"/>
              </a:ext>
            </a:extLst>
          </p:cNvPr>
          <p:cNvSpPr txBox="1"/>
          <p:nvPr/>
        </p:nvSpPr>
        <p:spPr>
          <a:xfrm>
            <a:off x="5600647" y="4043357"/>
            <a:ext cx="6365396" cy="76387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lv-LV" sz="2300" kern="0" dirty="0">
                <a:solidFill>
                  <a:schemeClr val="bg1"/>
                </a:solidFill>
                <a:latin typeface="Montserrat"/>
                <a:cs typeface="Arial"/>
                <a:sym typeface="Arial"/>
              </a:rPr>
              <a:t>Vācu faktu pārbaudītāji atklāja, ka nekārtības radīja vietējie futbola fani</a:t>
            </a:r>
            <a:endParaRPr lang="lv-LV" sz="2300" kern="0" dirty="0">
              <a:solidFill>
                <a:schemeClr val="bg1"/>
              </a:solidFill>
              <a:latin typeface="Montserrat"/>
              <a:cs typeface="Arial"/>
            </a:endParaRPr>
          </a:p>
        </p:txBody>
      </p:sp>
      <p:pic>
        <p:nvPicPr>
          <p:cNvPr id="5" name="Picture 4" descr="A black text on a white background&#10;&#10;Description automatically generated">
            <a:extLst>
              <a:ext uri="{FF2B5EF4-FFF2-40B4-BE49-F238E27FC236}">
                <a16:creationId xmlns:a16="http://schemas.microsoft.com/office/drawing/2014/main" id="{C34EBB36-5F9E-C64B-5769-A11F4BEC3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1069" y="1863424"/>
            <a:ext cx="5645440" cy="1174810"/>
          </a:xfrm>
          <a:prstGeom prst="rect">
            <a:avLst/>
          </a:prstGeom>
        </p:spPr>
      </p:pic>
    </p:spTree>
    <p:extLst>
      <p:ext uri="{BB962C8B-B14F-4D97-AF65-F5344CB8AC3E}">
        <p14:creationId xmlns:p14="http://schemas.microsoft.com/office/powerpoint/2010/main" val="4276726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556"/>
        <p:cNvGrpSpPr/>
        <p:nvPr/>
      </p:nvGrpSpPr>
      <p:grpSpPr>
        <a:xfrm>
          <a:off x="0" y="0"/>
          <a:ext cx="0" cy="0"/>
          <a:chOff x="0" y="0"/>
          <a:chExt cx="0" cy="0"/>
        </a:xfrm>
      </p:grpSpPr>
      <p:sp>
        <p:nvSpPr>
          <p:cNvPr id="558" name="Google Shape;558;g157d7739650_0_82"/>
          <p:cNvSpPr/>
          <p:nvPr/>
        </p:nvSpPr>
        <p:spPr>
          <a:xfrm>
            <a:off x="660539" y="3924518"/>
            <a:ext cx="5007173" cy="722587"/>
          </a:xfrm>
          <a:prstGeom prst="rect">
            <a:avLst/>
          </a:prstGeom>
          <a:noFill/>
          <a:ln>
            <a:noFill/>
          </a:ln>
        </p:spPr>
        <p:txBody>
          <a:bodyPr spcFirstLastPara="1" wrap="square" lIns="55440" tIns="27713" rIns="55440" bIns="27713" anchor="t" anchorCtr="0">
            <a:noAutofit/>
          </a:bodyPr>
          <a:lstStyle/>
          <a:p>
            <a:pPr marL="7701" marR="3466" defTabSz="554492">
              <a:spcBef>
                <a:spcPts val="731"/>
              </a:spcBef>
              <a:buClr>
                <a:srgbClr val="000000"/>
              </a:buClr>
              <a:buSzPts val="2400"/>
            </a:pPr>
            <a:endParaRPr sz="1455" kern="0" dirty="0">
              <a:solidFill>
                <a:srgbClr val="1E1E1E"/>
              </a:solidFill>
              <a:latin typeface="Arial"/>
              <a:ea typeface="Arial"/>
              <a:cs typeface="Arial"/>
              <a:sym typeface="Arial"/>
            </a:endParaRPr>
          </a:p>
        </p:txBody>
      </p:sp>
      <p:sp>
        <p:nvSpPr>
          <p:cNvPr id="559" name="Google Shape;559;g157d7739650_0_82"/>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dirty="0">
              <a:solidFill>
                <a:srgbClr val="262626"/>
              </a:solidFill>
              <a:latin typeface="Arial"/>
              <a:ea typeface="Arial"/>
              <a:cs typeface="Arial"/>
              <a:sym typeface="Arial"/>
            </a:endParaRPr>
          </a:p>
        </p:txBody>
      </p:sp>
      <p:sp>
        <p:nvSpPr>
          <p:cNvPr id="4" name="Google Shape;307;g157d7739650_0_12">
            <a:extLst>
              <a:ext uri="{FF2B5EF4-FFF2-40B4-BE49-F238E27FC236}">
                <a16:creationId xmlns:a16="http://schemas.microsoft.com/office/drawing/2014/main" id="{25CB2C49-E88E-F953-409E-BF1798C6ACFD}"/>
              </a:ext>
            </a:extLst>
          </p:cNvPr>
          <p:cNvSpPr txBox="1"/>
          <p:nvPr/>
        </p:nvSpPr>
        <p:spPr>
          <a:xfrm>
            <a:off x="219503" y="221651"/>
            <a:ext cx="10129684" cy="649674"/>
          </a:xfrm>
          <a:prstGeom prst="rect">
            <a:avLst/>
          </a:prstGeom>
          <a:noFill/>
          <a:ln>
            <a:noFill/>
          </a:ln>
        </p:spPr>
        <p:txBody>
          <a:bodyPr spcFirstLastPara="1" wrap="square" lIns="55440" tIns="55440" rIns="55440" bIns="55440" anchor="t" anchorCtr="0">
            <a:spAutoFit/>
          </a:bodyPr>
          <a:lstStyle/>
          <a:p>
            <a:pPr defTabSz="554492">
              <a:spcBef>
                <a:spcPts val="728"/>
              </a:spcBef>
              <a:buClr>
                <a:srgbClr val="000000"/>
              </a:buClr>
            </a:pPr>
            <a:r>
              <a:rPr lang="en-US" sz="2900" b="1" kern="0" dirty="0">
                <a:solidFill>
                  <a:schemeClr val="bg1"/>
                </a:solidFill>
                <a:latin typeface="Montserrat"/>
                <a:cs typeface="Arial"/>
                <a:sym typeface="Montserrat"/>
              </a:rPr>
              <a:t>2. Mazināt sabiedrības atbalstu Ukrainai</a:t>
            </a:r>
            <a:endParaRPr lang="en-US" sz="2900" b="1" kern="0" dirty="0">
              <a:solidFill>
                <a:schemeClr val="bg1"/>
              </a:solidFill>
              <a:latin typeface="Montserrat"/>
              <a:ea typeface="Montserrat"/>
              <a:cs typeface="Arial"/>
            </a:endParaRPr>
          </a:p>
        </p:txBody>
      </p:sp>
      <p:sp>
        <p:nvSpPr>
          <p:cNvPr id="9" name="Google Shape;548;g11b41ce093d_0_147">
            <a:extLst>
              <a:ext uri="{FF2B5EF4-FFF2-40B4-BE49-F238E27FC236}">
                <a16:creationId xmlns:a16="http://schemas.microsoft.com/office/drawing/2014/main" id="{8F654F39-E89C-4B6A-670B-216D5466906F}"/>
              </a:ext>
            </a:extLst>
          </p:cNvPr>
          <p:cNvSpPr/>
          <p:nvPr/>
        </p:nvSpPr>
        <p:spPr>
          <a:xfrm>
            <a:off x="535718" y="6391370"/>
            <a:ext cx="10514263" cy="279975"/>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en-US" sz="1450" kern="0" dirty="0">
                <a:solidFill>
                  <a:schemeClr val="bg1"/>
                </a:solidFill>
                <a:latin typeface="Montserrat"/>
                <a:cs typeface="Arial"/>
                <a:sym typeface="Arial"/>
              </a:rPr>
              <a:t>Avots:</a:t>
            </a:r>
            <a:r>
              <a:rPr lang="uk-UA" sz="1450" kern="0" dirty="0">
                <a:solidFill>
                  <a:schemeClr val="bg1"/>
                </a:solidFill>
                <a:latin typeface="Montserrat"/>
                <a:cs typeface="Arial"/>
                <a:sym typeface="Arial"/>
              </a:rPr>
              <a:t> </a:t>
            </a:r>
            <a:r>
              <a:rPr lang="en-US" sz="1450" kern="0" dirty="0">
                <a:solidFill>
                  <a:schemeClr val="bg1"/>
                </a:solidFill>
                <a:latin typeface="Montserrat"/>
                <a:cs typeface="Arial"/>
                <a:sym typeface="Arial"/>
              </a:rPr>
              <a:t>https://www.delfi.lv/atmaskots/punktu-pa-punktam-ka-krievijas-propaganda-skaidro-latvija-notiekoso.d?id=55736536</a:t>
            </a:r>
            <a:endParaRPr lang="en-US" sz="1450" kern="0" dirty="0">
              <a:solidFill>
                <a:schemeClr val="bg1"/>
              </a:solidFill>
              <a:latin typeface="Montserrat"/>
              <a:ea typeface="Arial"/>
              <a:cs typeface="Arial"/>
              <a:sym typeface="Arial"/>
            </a:endParaRPr>
          </a:p>
        </p:txBody>
      </p:sp>
      <p:sp>
        <p:nvSpPr>
          <p:cNvPr id="3" name="TextBox 2">
            <a:extLst>
              <a:ext uri="{FF2B5EF4-FFF2-40B4-BE49-F238E27FC236}">
                <a16:creationId xmlns:a16="http://schemas.microsoft.com/office/drawing/2014/main" id="{FF6E2D12-1169-D15E-96E0-A940885D55F5}"/>
              </a:ext>
            </a:extLst>
          </p:cNvPr>
          <p:cNvSpPr txBox="1"/>
          <p:nvPr/>
        </p:nvSpPr>
        <p:spPr>
          <a:xfrm>
            <a:off x="224998" y="894030"/>
            <a:ext cx="8344283" cy="409935"/>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lv-LV" sz="2300" kern="0" dirty="0">
                <a:solidFill>
                  <a:schemeClr val="bg1"/>
                </a:solidFill>
                <a:latin typeface="Montserrat"/>
                <a:cs typeface="Arial"/>
                <a:sym typeface="Arial"/>
              </a:rPr>
              <a:t>Atbalsts ukraiņiem ir uz Latvijas iedzīvotāju rēķina</a:t>
            </a:r>
            <a:endParaRPr lang="en-US" dirty="0">
              <a:solidFill>
                <a:schemeClr val="bg1"/>
              </a:solidFill>
            </a:endParaRPr>
          </a:p>
        </p:txBody>
      </p:sp>
      <p:pic>
        <p:nvPicPr>
          <p:cNvPr id="5" name="Picture 4" descr="A person in a suit and glasses standing next to a painting&#10;&#10;Description automatically generated">
            <a:extLst>
              <a:ext uri="{FF2B5EF4-FFF2-40B4-BE49-F238E27FC236}">
                <a16:creationId xmlns:a16="http://schemas.microsoft.com/office/drawing/2014/main" id="{08AE0692-CCDA-8AA1-7271-0EB8C927B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180" y="1834694"/>
            <a:ext cx="8033163" cy="3181514"/>
          </a:xfrm>
          <a:prstGeom prst="rect">
            <a:avLst/>
          </a:prstGeom>
        </p:spPr>
      </p:pic>
      <p:pic>
        <p:nvPicPr>
          <p:cNvPr id="7" name="Picture 6" descr="A black and green text&#10;&#10;Description automatically generated">
            <a:extLst>
              <a:ext uri="{FF2B5EF4-FFF2-40B4-BE49-F238E27FC236}">
                <a16:creationId xmlns:a16="http://schemas.microsoft.com/office/drawing/2014/main" id="{31D4A50F-5A6F-3AE5-7E0F-7EC48BB49F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81234"/>
            <a:ext cx="1775952" cy="511986"/>
          </a:xfrm>
          <a:prstGeom prst="rect">
            <a:avLst/>
          </a:prstGeom>
        </p:spPr>
      </p:pic>
      <p:sp>
        <p:nvSpPr>
          <p:cNvPr id="8" name="Google Shape;307;g157d7739650_0_12">
            <a:extLst>
              <a:ext uri="{FF2B5EF4-FFF2-40B4-BE49-F238E27FC236}">
                <a16:creationId xmlns:a16="http://schemas.microsoft.com/office/drawing/2014/main" id="{27D9FEAB-D99D-EA08-FCDE-D4ED6B5C4C70}"/>
              </a:ext>
            </a:extLst>
          </p:cNvPr>
          <p:cNvSpPr txBox="1"/>
          <p:nvPr/>
        </p:nvSpPr>
        <p:spPr>
          <a:xfrm>
            <a:off x="535717" y="4961360"/>
            <a:ext cx="7222557" cy="665961"/>
          </a:xfrm>
          <a:prstGeom prst="rect">
            <a:avLst/>
          </a:prstGeom>
          <a:noFill/>
          <a:ln>
            <a:noFill/>
          </a:ln>
        </p:spPr>
        <p:txBody>
          <a:bodyPr spcFirstLastPara="1" wrap="square" lIns="55440" tIns="55440" rIns="55440" bIns="55440" anchor="t" anchorCtr="0">
            <a:spAutoFit/>
          </a:bodyPr>
          <a:lstStyle/>
          <a:p>
            <a:pPr defTabSz="554492">
              <a:buClr>
                <a:srgbClr val="000000"/>
              </a:buClr>
            </a:pPr>
            <a:r>
              <a:rPr lang="en-US" kern="0" dirty="0">
                <a:solidFill>
                  <a:schemeClr val="bg1"/>
                </a:solidFill>
                <a:latin typeface="Montserrat"/>
                <a:cs typeface="Arial"/>
                <a:sym typeface="Arial"/>
              </a:rPr>
              <a:t>Savelciet jostas: Latvija sponsorē Ukrainas armiju par spīti milzu budžeta deficītam</a:t>
            </a:r>
            <a:endParaRPr lang="lv-LV" kern="0" dirty="0">
              <a:solidFill>
                <a:schemeClr val="bg1"/>
              </a:solidFill>
              <a:latin typeface="Montserrat"/>
              <a:cs typeface="Arial"/>
            </a:endParaRPr>
          </a:p>
        </p:txBody>
      </p:sp>
      <p:pic>
        <p:nvPicPr>
          <p:cNvPr id="11" name="Picture 10" descr="Black text on a white background&#10;&#10;Description automatically generated">
            <a:extLst>
              <a:ext uri="{FF2B5EF4-FFF2-40B4-BE49-F238E27FC236}">
                <a16:creationId xmlns:a16="http://schemas.microsoft.com/office/drawing/2014/main" id="{67E6514F-8926-9F08-4C8C-8EDE2D226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1407" y="1830073"/>
            <a:ext cx="4394426" cy="1378021"/>
          </a:xfrm>
          <a:prstGeom prst="rect">
            <a:avLst/>
          </a:prstGeom>
        </p:spPr>
      </p:pic>
      <p:pic>
        <p:nvPicPr>
          <p:cNvPr id="13" name="Picture 12" descr="A black text on a white background&#10;&#10;Description automatically generated">
            <a:extLst>
              <a:ext uri="{FF2B5EF4-FFF2-40B4-BE49-F238E27FC236}">
                <a16:creationId xmlns:a16="http://schemas.microsoft.com/office/drawing/2014/main" id="{D5D1185E-19AA-60A3-CB28-844F760944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8220" y="1449530"/>
            <a:ext cx="2338627" cy="427604"/>
          </a:xfrm>
          <a:prstGeom prst="rect">
            <a:avLst/>
          </a:prstGeom>
        </p:spPr>
      </p:pic>
      <p:sp>
        <p:nvSpPr>
          <p:cNvPr id="14" name="Google Shape;307;g157d7739650_0_12">
            <a:extLst>
              <a:ext uri="{FF2B5EF4-FFF2-40B4-BE49-F238E27FC236}">
                <a16:creationId xmlns:a16="http://schemas.microsoft.com/office/drawing/2014/main" id="{272642A8-2A0B-B9D7-D82A-E5848EEA7BCA}"/>
              </a:ext>
            </a:extLst>
          </p:cNvPr>
          <p:cNvSpPr txBox="1"/>
          <p:nvPr/>
        </p:nvSpPr>
        <p:spPr>
          <a:xfrm>
            <a:off x="8752142" y="3431399"/>
            <a:ext cx="3203074" cy="942960"/>
          </a:xfrm>
          <a:prstGeom prst="rect">
            <a:avLst/>
          </a:prstGeom>
          <a:noFill/>
          <a:ln>
            <a:noFill/>
          </a:ln>
        </p:spPr>
        <p:txBody>
          <a:bodyPr spcFirstLastPara="1" wrap="square" lIns="55440" tIns="55440" rIns="55440" bIns="55440" anchor="t" anchorCtr="0">
            <a:spAutoFit/>
          </a:bodyPr>
          <a:lstStyle/>
          <a:p>
            <a:pPr defTabSz="554492">
              <a:buClr>
                <a:srgbClr val="000000"/>
              </a:buClr>
            </a:pPr>
            <a:r>
              <a:rPr lang="en-US" kern="0" dirty="0">
                <a:solidFill>
                  <a:schemeClr val="bg1"/>
                </a:solidFill>
                <a:latin typeface="Montserrat"/>
                <a:cs typeface="Arial"/>
                <a:sym typeface="Arial"/>
              </a:rPr>
              <a:t>Medicīna mirusi: NATO apetīte nobeigusi veselības nozari Latvijā</a:t>
            </a:r>
            <a:endParaRPr lang="en-US" kern="0" dirty="0">
              <a:solidFill>
                <a:schemeClr val="bg1"/>
              </a:solidFill>
              <a:latin typeface="Montserrat"/>
              <a:cs typeface="Arial"/>
            </a:endParaRPr>
          </a:p>
        </p:txBody>
      </p:sp>
    </p:spTree>
    <p:extLst>
      <p:ext uri="{BB962C8B-B14F-4D97-AF65-F5344CB8AC3E}">
        <p14:creationId xmlns:p14="http://schemas.microsoft.com/office/powerpoint/2010/main" val="4043757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556"/>
        <p:cNvGrpSpPr/>
        <p:nvPr/>
      </p:nvGrpSpPr>
      <p:grpSpPr>
        <a:xfrm>
          <a:off x="0" y="0"/>
          <a:ext cx="0" cy="0"/>
          <a:chOff x="0" y="0"/>
          <a:chExt cx="0" cy="0"/>
        </a:xfrm>
      </p:grpSpPr>
      <p:sp>
        <p:nvSpPr>
          <p:cNvPr id="557" name="Google Shape;557;g157d7739650_0_82"/>
          <p:cNvSpPr txBox="1"/>
          <p:nvPr/>
        </p:nvSpPr>
        <p:spPr>
          <a:xfrm>
            <a:off x="643122" y="887574"/>
            <a:ext cx="10905756" cy="2880232"/>
          </a:xfrm>
          <a:prstGeom prst="rect">
            <a:avLst/>
          </a:prstGeom>
          <a:noFill/>
          <a:ln>
            <a:noFill/>
          </a:ln>
        </p:spPr>
        <p:txBody>
          <a:bodyPr spcFirstLastPara="1" wrap="square" lIns="0" tIns="92794" rIns="0" bIns="0" anchor="t" anchorCtr="0">
            <a:spAutoFit/>
          </a:bodyPr>
          <a:lstStyle/>
          <a:p>
            <a:pPr defTabSz="554492">
              <a:lnSpc>
                <a:spcPct val="115000"/>
              </a:lnSpc>
              <a:spcBef>
                <a:spcPts val="728"/>
              </a:spcBef>
              <a:buClr>
                <a:srgbClr val="000000"/>
              </a:buClr>
              <a:buSzPts val="1100"/>
            </a:pPr>
            <a:endParaRPr sz="1940" kern="0" dirty="0">
              <a:solidFill>
                <a:srgbClr val="000000"/>
              </a:solidFill>
              <a:latin typeface="Arial"/>
              <a:ea typeface="Arial"/>
              <a:cs typeface="Arial"/>
              <a:sym typeface="Arial"/>
            </a:endParaRPr>
          </a:p>
          <a:p>
            <a:pPr defTabSz="554492">
              <a:lnSpc>
                <a:spcPct val="115000"/>
              </a:lnSpc>
              <a:buClr>
                <a:srgbClr val="000000"/>
              </a:buClr>
              <a:buSzPts val="1100"/>
            </a:pPr>
            <a:endParaRPr sz="2062" kern="0" dirty="0">
              <a:solidFill>
                <a:srgbClr val="000000"/>
              </a:solidFill>
              <a:latin typeface="Montserrat"/>
              <a:ea typeface="Montserrat"/>
              <a:cs typeface="Montserrat"/>
              <a:sym typeface="Montserrat"/>
            </a:endParaRPr>
          </a:p>
          <a:p>
            <a:pPr defTabSz="554492">
              <a:lnSpc>
                <a:spcPct val="115000"/>
              </a:lnSpc>
              <a:buClr>
                <a:srgbClr val="000000"/>
              </a:buClr>
              <a:buSzPts val="1100"/>
            </a:pPr>
            <a:endParaRPr sz="2183" kern="0" dirty="0">
              <a:solidFill>
                <a:srgbClr val="000000"/>
              </a:solidFill>
              <a:latin typeface="Montserrat"/>
              <a:ea typeface="Montserrat"/>
              <a:cs typeface="Montserrat"/>
              <a:sym typeface="Montserrat"/>
            </a:endParaRPr>
          </a:p>
          <a:p>
            <a:pPr defTabSz="554492">
              <a:lnSpc>
                <a:spcPct val="115000"/>
              </a:lnSpc>
              <a:spcBef>
                <a:spcPts val="728"/>
              </a:spcBef>
              <a:buClr>
                <a:srgbClr val="000000"/>
              </a:buClr>
              <a:buSzPts val="1100"/>
            </a:pPr>
            <a:endParaRPr sz="1516" b="1" kern="0" dirty="0">
              <a:solidFill>
                <a:srgbClr val="000000"/>
              </a:solidFill>
              <a:latin typeface="Arial"/>
              <a:ea typeface="Arial"/>
              <a:cs typeface="Arial"/>
              <a:sym typeface="Arial"/>
            </a:endParaRPr>
          </a:p>
          <a:p>
            <a:pPr defTabSz="554492">
              <a:lnSpc>
                <a:spcPct val="115000"/>
              </a:lnSpc>
              <a:spcBef>
                <a:spcPts val="728"/>
              </a:spcBef>
              <a:buClr>
                <a:srgbClr val="000000"/>
              </a:buClr>
              <a:buSzPts val="1100"/>
            </a:pPr>
            <a:endParaRPr sz="1940" kern="0" dirty="0">
              <a:solidFill>
                <a:srgbClr val="000000"/>
              </a:solidFill>
              <a:latin typeface="Arial"/>
              <a:ea typeface="Arial"/>
              <a:cs typeface="Arial"/>
              <a:sym typeface="Arial"/>
            </a:endParaRPr>
          </a:p>
          <a:p>
            <a:pPr defTabSz="554492">
              <a:lnSpc>
                <a:spcPct val="115000"/>
              </a:lnSpc>
              <a:buClr>
                <a:srgbClr val="000000"/>
              </a:buClr>
              <a:buSzPts val="1100"/>
            </a:pPr>
            <a:endParaRPr sz="1880" b="1" kern="0" dirty="0">
              <a:solidFill>
                <a:srgbClr val="000000"/>
              </a:solidFill>
              <a:latin typeface="Arial"/>
              <a:ea typeface="Arial"/>
              <a:cs typeface="Arial"/>
              <a:sym typeface="Arial"/>
            </a:endParaRPr>
          </a:p>
          <a:p>
            <a:pPr marR="3466" defTabSz="554492">
              <a:lnSpc>
                <a:spcPct val="85416"/>
              </a:lnSpc>
              <a:spcBef>
                <a:spcPts val="731"/>
              </a:spcBef>
              <a:buClr>
                <a:srgbClr val="000000"/>
              </a:buClr>
              <a:buSzPts val="9600"/>
            </a:pPr>
            <a:endParaRPr sz="2971" kern="0" dirty="0">
              <a:solidFill>
                <a:srgbClr val="000000"/>
              </a:solidFill>
              <a:latin typeface="Arial"/>
              <a:ea typeface="Arial"/>
              <a:cs typeface="Arial"/>
              <a:sym typeface="Arial"/>
            </a:endParaRPr>
          </a:p>
        </p:txBody>
      </p:sp>
      <p:sp>
        <p:nvSpPr>
          <p:cNvPr id="563" name="Google Shape;563;g157d7739650_0_82"/>
          <p:cNvSpPr txBox="1"/>
          <p:nvPr/>
        </p:nvSpPr>
        <p:spPr>
          <a:xfrm>
            <a:off x="5667714" y="449783"/>
            <a:ext cx="9262834" cy="569139"/>
          </a:xfrm>
          <a:prstGeom prst="rect">
            <a:avLst/>
          </a:prstGeom>
          <a:noFill/>
          <a:ln>
            <a:noFill/>
          </a:ln>
        </p:spPr>
        <p:txBody>
          <a:bodyPr spcFirstLastPara="1" wrap="square" lIns="55440" tIns="55440" rIns="55440" bIns="55440" anchor="t" anchorCtr="0">
            <a:spAutoFit/>
          </a:bodyPr>
          <a:lstStyle/>
          <a:p>
            <a:pPr defTabSz="554492">
              <a:buClr>
                <a:srgbClr val="000000"/>
              </a:buClr>
              <a:buSzPts val="6200"/>
            </a:pPr>
            <a:endParaRPr sz="2971" b="1" kern="0" dirty="0">
              <a:solidFill>
                <a:srgbClr val="1E1E1E"/>
              </a:solidFill>
              <a:latin typeface="Arial"/>
              <a:ea typeface="Arial"/>
              <a:cs typeface="Arial"/>
              <a:sym typeface="Arial"/>
            </a:endParaRPr>
          </a:p>
        </p:txBody>
      </p:sp>
      <p:sp>
        <p:nvSpPr>
          <p:cNvPr id="4" name="Google Shape;307;g157d7739650_0_12">
            <a:extLst>
              <a:ext uri="{FF2B5EF4-FFF2-40B4-BE49-F238E27FC236}">
                <a16:creationId xmlns:a16="http://schemas.microsoft.com/office/drawing/2014/main" id="{25CB2C49-E88E-F953-409E-BF1798C6ACFD}"/>
              </a:ext>
            </a:extLst>
          </p:cNvPr>
          <p:cNvSpPr txBox="1"/>
          <p:nvPr/>
        </p:nvSpPr>
        <p:spPr>
          <a:xfrm>
            <a:off x="161994" y="236029"/>
            <a:ext cx="10129684" cy="1094283"/>
          </a:xfrm>
          <a:prstGeom prst="rect">
            <a:avLst/>
          </a:prstGeom>
          <a:noFill/>
          <a:ln>
            <a:noFill/>
          </a:ln>
        </p:spPr>
        <p:txBody>
          <a:bodyPr spcFirstLastPara="1" wrap="square" lIns="55440" tIns="55440" rIns="55440" bIns="55440" anchor="t" anchorCtr="0">
            <a:spAutoFit/>
          </a:bodyPr>
          <a:lstStyle/>
          <a:p>
            <a:pPr defTabSz="554492">
              <a:spcBef>
                <a:spcPts val="728"/>
              </a:spcBef>
            </a:pPr>
            <a:r>
              <a:rPr lang="en-US" sz="2900" b="1" kern="0" dirty="0">
                <a:solidFill>
                  <a:schemeClr val="bg1"/>
                </a:solidFill>
                <a:latin typeface="Montserrat"/>
                <a:ea typeface="+mn-lt"/>
                <a:cs typeface="+mn-lt"/>
              </a:rPr>
              <a:t>3. </a:t>
            </a:r>
            <a:r>
              <a:rPr lang="lv-LV" sz="2900" b="1" kern="0" dirty="0">
                <a:solidFill>
                  <a:schemeClr val="bg1"/>
                </a:solidFill>
                <a:latin typeface="Montserrat"/>
                <a:ea typeface="+mn-lt"/>
                <a:cs typeface="+mn-lt"/>
              </a:rPr>
              <a:t>Parādīt Krieviju kā spēcīgu valsti, pret kuru izturas netaisnīgi</a:t>
            </a:r>
            <a:endParaRPr lang="lv-LV" sz="2900" b="1" kern="0" dirty="0">
              <a:solidFill>
                <a:schemeClr val="bg1"/>
              </a:solidFill>
              <a:latin typeface="Montserrat"/>
            </a:endParaRPr>
          </a:p>
        </p:txBody>
      </p:sp>
      <p:sp>
        <p:nvSpPr>
          <p:cNvPr id="3" name="TextBox 2">
            <a:extLst>
              <a:ext uri="{FF2B5EF4-FFF2-40B4-BE49-F238E27FC236}">
                <a16:creationId xmlns:a16="http://schemas.microsoft.com/office/drawing/2014/main" id="{FF6E2D12-1169-D15E-96E0-A940885D55F5}"/>
              </a:ext>
            </a:extLst>
          </p:cNvPr>
          <p:cNvSpPr txBox="1"/>
          <p:nvPr/>
        </p:nvSpPr>
        <p:spPr>
          <a:xfrm>
            <a:off x="167488" y="1253464"/>
            <a:ext cx="7481642" cy="409935"/>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en-US" sz="2300" kern="0" dirty="0">
                <a:solidFill>
                  <a:schemeClr val="bg1"/>
                </a:solidFill>
                <a:latin typeface="Montserrat"/>
                <a:cs typeface="Arial"/>
                <a:sym typeface="Arial"/>
              </a:rPr>
              <a:t>Trešā pasaules kara draudi</a:t>
            </a:r>
            <a:endParaRPr lang="en-US" dirty="0">
              <a:solidFill>
                <a:schemeClr val="bg1"/>
              </a:solidFill>
            </a:endParaRPr>
          </a:p>
        </p:txBody>
      </p:sp>
      <p:sp>
        <p:nvSpPr>
          <p:cNvPr id="6" name="TextBox 5">
            <a:extLst>
              <a:ext uri="{FF2B5EF4-FFF2-40B4-BE49-F238E27FC236}">
                <a16:creationId xmlns:a16="http://schemas.microsoft.com/office/drawing/2014/main" id="{A2B35233-73AB-D087-98F9-CE91F0EC97E0}"/>
              </a:ext>
            </a:extLst>
          </p:cNvPr>
          <p:cNvSpPr txBox="1"/>
          <p:nvPr/>
        </p:nvSpPr>
        <p:spPr>
          <a:xfrm>
            <a:off x="167117" y="2013756"/>
            <a:ext cx="5758351" cy="1580497"/>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lv-LV" sz="2000" kern="0" dirty="0">
                <a:solidFill>
                  <a:schemeClr val="bg1"/>
                </a:solidFill>
                <a:latin typeface="Montserrat"/>
                <a:cs typeface="Arial"/>
              </a:rPr>
              <a:t>Kremļa propagandā regulāri izmantoti draudi ar kodolieročiem un citu militāro tehniku, lai radītu iespaidu, ka atbalsts Ukrainai neizbēgami rada Trešā pasaules kara risku.</a:t>
            </a:r>
          </a:p>
        </p:txBody>
      </p:sp>
      <p:pic>
        <p:nvPicPr>
          <p:cNvPr id="16" name="Picture 15" descr="A black text on a white background&#10;&#10;Description automatically generated">
            <a:extLst>
              <a:ext uri="{FF2B5EF4-FFF2-40B4-BE49-F238E27FC236}">
                <a16:creationId xmlns:a16="http://schemas.microsoft.com/office/drawing/2014/main" id="{44902A67-B6F0-0919-2DCD-16D4BDBCA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863" y="3515417"/>
            <a:ext cx="5187509" cy="1415470"/>
          </a:xfrm>
          <a:prstGeom prst="rect">
            <a:avLst/>
          </a:prstGeom>
        </p:spPr>
      </p:pic>
      <p:pic>
        <p:nvPicPr>
          <p:cNvPr id="18" name="Picture 17" descr="A black text on a white background&#10;&#10;Description automatically generated">
            <a:extLst>
              <a:ext uri="{FF2B5EF4-FFF2-40B4-BE49-F238E27FC236}">
                <a16:creationId xmlns:a16="http://schemas.microsoft.com/office/drawing/2014/main" id="{E3CA854C-EF6E-0E0D-F49E-5B11DC03F3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7403" y="4757328"/>
            <a:ext cx="2813195" cy="514376"/>
          </a:xfrm>
          <a:prstGeom prst="rect">
            <a:avLst/>
          </a:prstGeom>
        </p:spPr>
      </p:pic>
      <p:sp>
        <p:nvSpPr>
          <p:cNvPr id="20" name="Google Shape;307;g157d7739650_0_12">
            <a:extLst>
              <a:ext uri="{FF2B5EF4-FFF2-40B4-BE49-F238E27FC236}">
                <a16:creationId xmlns:a16="http://schemas.microsoft.com/office/drawing/2014/main" id="{CCA15F17-99DD-10BC-D7D0-0D28600F077E}"/>
              </a:ext>
            </a:extLst>
          </p:cNvPr>
          <p:cNvSpPr txBox="1"/>
          <p:nvPr/>
        </p:nvSpPr>
        <p:spPr>
          <a:xfrm>
            <a:off x="6804497" y="5377172"/>
            <a:ext cx="4772240" cy="665961"/>
          </a:xfrm>
          <a:prstGeom prst="rect">
            <a:avLst/>
          </a:prstGeom>
          <a:noFill/>
          <a:ln>
            <a:noFill/>
          </a:ln>
        </p:spPr>
        <p:txBody>
          <a:bodyPr spcFirstLastPara="1" wrap="square" lIns="55440" tIns="55440" rIns="55440" bIns="55440" anchor="t" anchorCtr="0">
            <a:spAutoFit/>
          </a:bodyPr>
          <a:lstStyle/>
          <a:p>
            <a:pPr defTabSz="554492">
              <a:buClr>
                <a:srgbClr val="000000"/>
              </a:buClr>
            </a:pPr>
            <a:r>
              <a:rPr lang="lv-LV" kern="0" dirty="0">
                <a:solidFill>
                  <a:schemeClr val="bg1"/>
                </a:solidFill>
                <a:latin typeface="Montserrat"/>
                <a:cs typeface="Arial"/>
              </a:rPr>
              <a:t>J</a:t>
            </a:r>
            <a:r>
              <a:rPr lang="en-US" kern="0" dirty="0" err="1">
                <a:solidFill>
                  <a:schemeClr val="bg1"/>
                </a:solidFill>
                <a:latin typeface="Montserrat"/>
                <a:cs typeface="Arial"/>
              </a:rPr>
              <a:t>ebkur</a:t>
            </a:r>
            <a:r>
              <a:rPr lang="lv-LV" kern="0" dirty="0">
                <a:solidFill>
                  <a:schemeClr val="bg1"/>
                </a:solidFill>
                <a:latin typeface="Montserrat"/>
                <a:cs typeface="Arial"/>
              </a:rPr>
              <a:t>ā</a:t>
            </a:r>
            <a:r>
              <a:rPr lang="en-US" kern="0" dirty="0">
                <a:solidFill>
                  <a:schemeClr val="bg1"/>
                </a:solidFill>
                <a:latin typeface="Montserrat"/>
                <a:cs typeface="Arial"/>
              </a:rPr>
              <a:t> </a:t>
            </a:r>
            <a:r>
              <a:rPr lang="en-US" kern="0" dirty="0" err="1">
                <a:solidFill>
                  <a:schemeClr val="bg1"/>
                </a:solidFill>
                <a:latin typeface="Montserrat"/>
                <a:cs typeface="Arial"/>
              </a:rPr>
              <a:t>mērķ</a:t>
            </a:r>
            <a:r>
              <a:rPr lang="lv-LV" kern="0" dirty="0">
                <a:solidFill>
                  <a:schemeClr val="bg1"/>
                </a:solidFill>
                <a:latin typeface="Montserrat"/>
                <a:cs typeface="Arial"/>
              </a:rPr>
              <a:t>ī</a:t>
            </a:r>
            <a:r>
              <a:rPr lang="en-US" kern="0" dirty="0">
                <a:solidFill>
                  <a:schemeClr val="bg1"/>
                </a:solidFill>
                <a:latin typeface="Montserrat"/>
                <a:cs typeface="Arial"/>
              </a:rPr>
              <a:t> uz Zemes. Ko spēj jaunās Krievijas raķetes?</a:t>
            </a:r>
            <a:endParaRPr lang="en-US" kern="0" dirty="0">
              <a:solidFill>
                <a:schemeClr val="bg1"/>
              </a:solidFill>
              <a:latin typeface="Montserrat"/>
              <a:cs typeface="Arial"/>
              <a:sym typeface="Arial"/>
            </a:endParaRPr>
          </a:p>
        </p:txBody>
      </p:sp>
    </p:spTree>
    <p:extLst>
      <p:ext uri="{BB962C8B-B14F-4D97-AF65-F5344CB8AC3E}">
        <p14:creationId xmlns:p14="http://schemas.microsoft.com/office/powerpoint/2010/main" val="4038341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556"/>
        <p:cNvGrpSpPr/>
        <p:nvPr/>
      </p:nvGrpSpPr>
      <p:grpSpPr>
        <a:xfrm>
          <a:off x="0" y="0"/>
          <a:ext cx="0" cy="0"/>
          <a:chOff x="0" y="0"/>
          <a:chExt cx="0" cy="0"/>
        </a:xfrm>
      </p:grpSpPr>
      <p:sp>
        <p:nvSpPr>
          <p:cNvPr id="557" name="Google Shape;557;g157d7739650_0_82"/>
          <p:cNvSpPr txBox="1"/>
          <p:nvPr/>
        </p:nvSpPr>
        <p:spPr>
          <a:xfrm>
            <a:off x="643122" y="887574"/>
            <a:ext cx="10905756" cy="2880232"/>
          </a:xfrm>
          <a:prstGeom prst="rect">
            <a:avLst/>
          </a:prstGeom>
          <a:noFill/>
          <a:ln>
            <a:noFill/>
          </a:ln>
        </p:spPr>
        <p:txBody>
          <a:bodyPr spcFirstLastPara="1" wrap="square" lIns="0" tIns="92794" rIns="0" bIns="0" anchor="t" anchorCtr="0">
            <a:spAutoFit/>
          </a:bodyPr>
          <a:lstStyle/>
          <a:p>
            <a:pPr defTabSz="554492">
              <a:lnSpc>
                <a:spcPct val="115000"/>
              </a:lnSpc>
              <a:spcBef>
                <a:spcPts val="728"/>
              </a:spcBef>
              <a:buClr>
                <a:srgbClr val="000000"/>
              </a:buClr>
              <a:buSzPts val="1100"/>
            </a:pPr>
            <a:endParaRPr sz="1940" kern="0" dirty="0">
              <a:solidFill>
                <a:srgbClr val="000000"/>
              </a:solidFill>
              <a:latin typeface="Arial"/>
              <a:ea typeface="Arial"/>
              <a:cs typeface="Arial"/>
              <a:sym typeface="Arial"/>
            </a:endParaRPr>
          </a:p>
          <a:p>
            <a:pPr defTabSz="554492">
              <a:lnSpc>
                <a:spcPct val="115000"/>
              </a:lnSpc>
              <a:buClr>
                <a:srgbClr val="000000"/>
              </a:buClr>
              <a:buSzPts val="1100"/>
            </a:pPr>
            <a:endParaRPr sz="2062" kern="0" dirty="0">
              <a:solidFill>
                <a:srgbClr val="000000"/>
              </a:solidFill>
              <a:latin typeface="Montserrat"/>
              <a:ea typeface="Montserrat"/>
              <a:cs typeface="Montserrat"/>
              <a:sym typeface="Montserrat"/>
            </a:endParaRPr>
          </a:p>
          <a:p>
            <a:pPr defTabSz="554492">
              <a:lnSpc>
                <a:spcPct val="115000"/>
              </a:lnSpc>
              <a:buClr>
                <a:srgbClr val="000000"/>
              </a:buClr>
              <a:buSzPts val="1100"/>
            </a:pPr>
            <a:endParaRPr sz="2183" kern="0" dirty="0">
              <a:solidFill>
                <a:srgbClr val="000000"/>
              </a:solidFill>
              <a:latin typeface="Montserrat"/>
              <a:ea typeface="Montserrat"/>
              <a:cs typeface="Montserrat"/>
              <a:sym typeface="Montserrat"/>
            </a:endParaRPr>
          </a:p>
          <a:p>
            <a:pPr defTabSz="554492">
              <a:lnSpc>
                <a:spcPct val="115000"/>
              </a:lnSpc>
              <a:spcBef>
                <a:spcPts val="728"/>
              </a:spcBef>
              <a:buClr>
                <a:srgbClr val="000000"/>
              </a:buClr>
              <a:buSzPts val="1100"/>
            </a:pPr>
            <a:endParaRPr sz="1516" b="1" kern="0" dirty="0">
              <a:solidFill>
                <a:srgbClr val="000000"/>
              </a:solidFill>
              <a:latin typeface="Arial"/>
              <a:ea typeface="Arial"/>
              <a:cs typeface="Arial"/>
              <a:sym typeface="Arial"/>
            </a:endParaRPr>
          </a:p>
          <a:p>
            <a:pPr defTabSz="554492">
              <a:lnSpc>
                <a:spcPct val="115000"/>
              </a:lnSpc>
              <a:spcBef>
                <a:spcPts val="728"/>
              </a:spcBef>
              <a:buClr>
                <a:srgbClr val="000000"/>
              </a:buClr>
              <a:buSzPts val="1100"/>
            </a:pPr>
            <a:endParaRPr sz="1940" kern="0" dirty="0">
              <a:solidFill>
                <a:srgbClr val="000000"/>
              </a:solidFill>
              <a:latin typeface="Arial"/>
              <a:ea typeface="Arial"/>
              <a:cs typeface="Arial"/>
              <a:sym typeface="Arial"/>
            </a:endParaRPr>
          </a:p>
          <a:p>
            <a:pPr defTabSz="554492">
              <a:lnSpc>
                <a:spcPct val="115000"/>
              </a:lnSpc>
              <a:buClr>
                <a:srgbClr val="000000"/>
              </a:buClr>
              <a:buSzPts val="1100"/>
            </a:pPr>
            <a:endParaRPr sz="1880" b="1" kern="0" dirty="0">
              <a:solidFill>
                <a:srgbClr val="000000"/>
              </a:solidFill>
              <a:latin typeface="Arial"/>
              <a:ea typeface="Arial"/>
              <a:cs typeface="Arial"/>
              <a:sym typeface="Arial"/>
            </a:endParaRPr>
          </a:p>
          <a:p>
            <a:pPr marR="3466" defTabSz="554492">
              <a:lnSpc>
                <a:spcPct val="85416"/>
              </a:lnSpc>
              <a:spcBef>
                <a:spcPts val="731"/>
              </a:spcBef>
              <a:buClr>
                <a:srgbClr val="000000"/>
              </a:buClr>
              <a:buSzPts val="9600"/>
            </a:pPr>
            <a:endParaRPr sz="2971" kern="0" dirty="0">
              <a:solidFill>
                <a:srgbClr val="000000"/>
              </a:solidFill>
              <a:latin typeface="Arial"/>
              <a:ea typeface="Arial"/>
              <a:cs typeface="Arial"/>
              <a:sym typeface="Arial"/>
            </a:endParaRPr>
          </a:p>
        </p:txBody>
      </p:sp>
      <p:sp>
        <p:nvSpPr>
          <p:cNvPr id="563" name="Google Shape;563;g157d7739650_0_82"/>
          <p:cNvSpPr txBox="1"/>
          <p:nvPr/>
        </p:nvSpPr>
        <p:spPr>
          <a:xfrm>
            <a:off x="5667714" y="449783"/>
            <a:ext cx="9262834" cy="569139"/>
          </a:xfrm>
          <a:prstGeom prst="rect">
            <a:avLst/>
          </a:prstGeom>
          <a:noFill/>
          <a:ln>
            <a:noFill/>
          </a:ln>
        </p:spPr>
        <p:txBody>
          <a:bodyPr spcFirstLastPara="1" wrap="square" lIns="55440" tIns="55440" rIns="55440" bIns="55440" anchor="t" anchorCtr="0">
            <a:spAutoFit/>
          </a:bodyPr>
          <a:lstStyle/>
          <a:p>
            <a:pPr defTabSz="554492">
              <a:buClr>
                <a:srgbClr val="000000"/>
              </a:buClr>
              <a:buSzPts val="6200"/>
            </a:pPr>
            <a:endParaRPr sz="2971" b="1" kern="0" dirty="0">
              <a:solidFill>
                <a:srgbClr val="1E1E1E"/>
              </a:solidFill>
              <a:latin typeface="Arial"/>
              <a:ea typeface="Arial"/>
              <a:cs typeface="Arial"/>
              <a:sym typeface="Arial"/>
            </a:endParaRPr>
          </a:p>
        </p:txBody>
      </p:sp>
      <p:sp>
        <p:nvSpPr>
          <p:cNvPr id="4" name="Google Shape;307;g157d7739650_0_12">
            <a:extLst>
              <a:ext uri="{FF2B5EF4-FFF2-40B4-BE49-F238E27FC236}">
                <a16:creationId xmlns:a16="http://schemas.microsoft.com/office/drawing/2014/main" id="{25CB2C49-E88E-F953-409E-BF1798C6ACFD}"/>
              </a:ext>
            </a:extLst>
          </p:cNvPr>
          <p:cNvSpPr txBox="1"/>
          <p:nvPr/>
        </p:nvSpPr>
        <p:spPr>
          <a:xfrm>
            <a:off x="161994" y="236029"/>
            <a:ext cx="10129684" cy="1094283"/>
          </a:xfrm>
          <a:prstGeom prst="rect">
            <a:avLst/>
          </a:prstGeom>
          <a:noFill/>
          <a:ln>
            <a:noFill/>
          </a:ln>
        </p:spPr>
        <p:txBody>
          <a:bodyPr spcFirstLastPara="1" wrap="square" lIns="55440" tIns="55440" rIns="55440" bIns="55440" anchor="t" anchorCtr="0">
            <a:spAutoFit/>
          </a:bodyPr>
          <a:lstStyle/>
          <a:p>
            <a:pPr defTabSz="554492">
              <a:spcBef>
                <a:spcPts val="728"/>
              </a:spcBef>
            </a:pPr>
            <a:r>
              <a:rPr lang="en-US" sz="2900" b="1" kern="0" dirty="0">
                <a:solidFill>
                  <a:schemeClr val="bg1"/>
                </a:solidFill>
                <a:latin typeface="Montserrat"/>
                <a:ea typeface="+mn-lt"/>
                <a:cs typeface="+mn-lt"/>
              </a:rPr>
              <a:t>3. Parādīt Krieviju kā spēcīgu valsti, pret kuru izturas netaisnīgi</a:t>
            </a:r>
            <a:endParaRPr lang="en-US" sz="2900" b="1" dirty="0">
              <a:solidFill>
                <a:schemeClr val="bg1"/>
              </a:solidFill>
              <a:latin typeface="Montserrat"/>
            </a:endParaRPr>
          </a:p>
        </p:txBody>
      </p:sp>
      <p:sp>
        <p:nvSpPr>
          <p:cNvPr id="3" name="TextBox 2">
            <a:extLst>
              <a:ext uri="{FF2B5EF4-FFF2-40B4-BE49-F238E27FC236}">
                <a16:creationId xmlns:a16="http://schemas.microsoft.com/office/drawing/2014/main" id="{FF6E2D12-1169-D15E-96E0-A940885D55F5}"/>
              </a:ext>
            </a:extLst>
          </p:cNvPr>
          <p:cNvSpPr txBox="1"/>
          <p:nvPr/>
        </p:nvSpPr>
        <p:spPr>
          <a:xfrm>
            <a:off x="167488" y="1339728"/>
            <a:ext cx="7481642" cy="409935"/>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en-US" sz="2300" kern="0" dirty="0">
                <a:solidFill>
                  <a:schemeClr val="bg1"/>
                </a:solidFill>
                <a:latin typeface="Montserrat"/>
                <a:cs typeface="Arial"/>
                <a:sym typeface="Arial"/>
              </a:rPr>
              <a:t>Krievijas iedzīvotāji kā upuri</a:t>
            </a:r>
            <a:endParaRPr lang="en-US" dirty="0">
              <a:solidFill>
                <a:schemeClr val="bg1"/>
              </a:solidFill>
            </a:endParaRPr>
          </a:p>
        </p:txBody>
      </p:sp>
      <p:sp>
        <p:nvSpPr>
          <p:cNvPr id="5" name="TextBox 4">
            <a:extLst>
              <a:ext uri="{FF2B5EF4-FFF2-40B4-BE49-F238E27FC236}">
                <a16:creationId xmlns:a16="http://schemas.microsoft.com/office/drawing/2014/main" id="{0A17CC6C-6A96-73AE-B574-1D162F7AD06E}"/>
              </a:ext>
            </a:extLst>
          </p:cNvPr>
          <p:cNvSpPr txBox="1"/>
          <p:nvPr/>
        </p:nvSpPr>
        <p:spPr>
          <a:xfrm>
            <a:off x="162997" y="2126647"/>
            <a:ext cx="5944322" cy="3133757"/>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marL="172720" indent="-172720" defTabSz="554492">
              <a:buClr>
                <a:srgbClr val="000000"/>
              </a:buClr>
              <a:buFont typeface="Arial"/>
              <a:buChar char="•"/>
            </a:pPr>
            <a:r>
              <a:rPr lang="lv-LV" sz="2000" kern="0" dirty="0">
                <a:solidFill>
                  <a:schemeClr val="bg1"/>
                </a:solidFill>
                <a:latin typeface="Montserrat"/>
                <a:cs typeface="Arial"/>
              </a:rPr>
              <a:t>Kremļa propagandā apgalvots, ka Rietumvalstu skolas, bankas, medicīnas iestādes un citas institūcijas diskriminē krievu tautības cilvēkus.</a:t>
            </a:r>
          </a:p>
          <a:p>
            <a:pPr marL="172720" indent="-172720" defTabSz="554492">
              <a:buClr>
                <a:srgbClr val="000000"/>
              </a:buClr>
              <a:buFont typeface="Arial"/>
              <a:buChar char="•"/>
            </a:pPr>
            <a:endParaRPr lang="lv-LV" sz="2000" kern="0" dirty="0">
              <a:solidFill>
                <a:schemeClr val="bg1"/>
              </a:solidFill>
              <a:latin typeface="Montserrat"/>
              <a:cs typeface="Arial"/>
            </a:endParaRPr>
          </a:p>
          <a:p>
            <a:pPr marL="172720" indent="-172720" defTabSz="554492">
              <a:buClr>
                <a:srgbClr val="000000"/>
              </a:buClr>
              <a:buFont typeface="Arial"/>
              <a:buChar char="•"/>
            </a:pPr>
            <a:r>
              <a:rPr lang="lv-LV" sz="2000" kern="0" dirty="0">
                <a:solidFill>
                  <a:schemeClr val="bg1"/>
                </a:solidFill>
                <a:latin typeface="Montserrat"/>
                <a:cs typeface="Arial"/>
              </a:rPr>
              <a:t>Universitātē Itālijā atcēla kursu par 19. gadsimta krievu rakstnieku Fjodoru Dostojevski. Lai gan pēc plašas neapmierinātības to atkal atjaunoja, Kremļa mediji steidzās izplatīt ideju, ka Rietumvalstīs cenšas nospiest krievu kultūru.</a:t>
            </a:r>
          </a:p>
        </p:txBody>
      </p:sp>
      <p:pic>
        <p:nvPicPr>
          <p:cNvPr id="8" name="Picture 3" descr="Graphical user interface, text, application, email&#10;&#10;Description automatically generated">
            <a:extLst>
              <a:ext uri="{FF2B5EF4-FFF2-40B4-BE49-F238E27FC236}">
                <a16:creationId xmlns:a16="http://schemas.microsoft.com/office/drawing/2014/main" id="{845127CA-91ED-6246-854C-9C096CDD8F8A}"/>
              </a:ext>
            </a:extLst>
          </p:cNvPr>
          <p:cNvPicPr>
            <a:picLocks noChangeAspect="1"/>
          </p:cNvPicPr>
          <p:nvPr/>
        </p:nvPicPr>
        <p:blipFill>
          <a:blip r:embed="rId3"/>
          <a:stretch>
            <a:fillRect/>
          </a:stretch>
        </p:blipFill>
        <p:spPr>
          <a:xfrm>
            <a:off x="6325593" y="1207283"/>
            <a:ext cx="5865400" cy="3268261"/>
          </a:xfrm>
          <a:prstGeom prst="rect">
            <a:avLst/>
          </a:prstGeom>
        </p:spPr>
      </p:pic>
      <p:sp>
        <p:nvSpPr>
          <p:cNvPr id="10" name="TextBox 9">
            <a:extLst>
              <a:ext uri="{FF2B5EF4-FFF2-40B4-BE49-F238E27FC236}">
                <a16:creationId xmlns:a16="http://schemas.microsoft.com/office/drawing/2014/main" id="{A9A6D27A-56EA-8B6A-660B-6AB333466C84}"/>
              </a:ext>
            </a:extLst>
          </p:cNvPr>
          <p:cNvSpPr txBox="1"/>
          <p:nvPr/>
        </p:nvSpPr>
        <p:spPr>
          <a:xfrm>
            <a:off x="6902484" y="4581240"/>
            <a:ext cx="5358902" cy="88698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buClr>
                <a:srgbClr val="000000"/>
              </a:buClr>
            </a:pPr>
            <a:r>
              <a:rPr lang="en-US" kern="0" dirty="0">
                <a:solidFill>
                  <a:schemeClr val="bg1"/>
                </a:solidFill>
                <a:latin typeface="Montserrat"/>
                <a:cs typeface="Arial"/>
              </a:rPr>
              <a:t>Viltota e-pasta ziņa, kurā apgalvots, ka slimnīca Minhenē vairs neapkalpos krievu pacientus</a:t>
            </a:r>
          </a:p>
        </p:txBody>
      </p:sp>
      <p:sp>
        <p:nvSpPr>
          <p:cNvPr id="19" name="Google Shape;559;g157d7739650_0_82">
            <a:extLst>
              <a:ext uri="{FF2B5EF4-FFF2-40B4-BE49-F238E27FC236}">
                <a16:creationId xmlns:a16="http://schemas.microsoft.com/office/drawing/2014/main" id="{CBE2A6EE-395D-6BD2-8B06-072E5566F0E0}"/>
              </a:ext>
            </a:extLst>
          </p:cNvPr>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dirty="0">
              <a:solidFill>
                <a:srgbClr val="262626"/>
              </a:solidFill>
              <a:latin typeface="Arial"/>
              <a:ea typeface="Arial"/>
              <a:cs typeface="Arial"/>
              <a:sym typeface="Arial"/>
            </a:endParaRPr>
          </a:p>
        </p:txBody>
      </p:sp>
      <p:sp>
        <p:nvSpPr>
          <p:cNvPr id="24" name="Google Shape;548;g11b41ce093d_0_147">
            <a:extLst>
              <a:ext uri="{FF2B5EF4-FFF2-40B4-BE49-F238E27FC236}">
                <a16:creationId xmlns:a16="http://schemas.microsoft.com/office/drawing/2014/main" id="{FA9636F5-E1F5-9813-49A7-21BA4317F585}"/>
              </a:ext>
            </a:extLst>
          </p:cNvPr>
          <p:cNvSpPr/>
          <p:nvPr/>
        </p:nvSpPr>
        <p:spPr>
          <a:xfrm>
            <a:off x="305680" y="6405747"/>
            <a:ext cx="11218753" cy="236843"/>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en-US" sz="1450" kern="0" dirty="0">
                <a:solidFill>
                  <a:schemeClr val="bg1"/>
                </a:solidFill>
                <a:latin typeface="Montserrat"/>
                <a:cs typeface="Arial"/>
                <a:sym typeface="Arial"/>
              </a:rPr>
              <a:t>Avots:</a:t>
            </a:r>
            <a:r>
              <a:rPr lang="uk-UA" sz="1450" kern="0" dirty="0">
                <a:solidFill>
                  <a:schemeClr val="bg1"/>
                </a:solidFill>
                <a:latin typeface="Montserrat"/>
                <a:cs typeface="Arial"/>
                <a:sym typeface="Arial"/>
              </a:rPr>
              <a:t> </a:t>
            </a:r>
            <a:r>
              <a:rPr lang="lv-LV" sz="1450" kern="0" dirty="0">
                <a:solidFill>
                  <a:schemeClr val="bg1"/>
                </a:solidFill>
                <a:latin typeface="Montserrat"/>
                <a:cs typeface="Calibri"/>
                <a:sym typeface="Arial"/>
              </a:rPr>
              <a:t>https://correctiv.org/faktencheck/2022/03/07/doch-das-klinikum-muenchen-behandelt-russische-patienten/</a:t>
            </a:r>
            <a:endParaRPr lang="en-US" sz="1450" kern="0" dirty="0">
              <a:solidFill>
                <a:schemeClr val="bg1"/>
              </a:solidFill>
              <a:latin typeface="Montserrat"/>
              <a:ea typeface="Arial"/>
              <a:cs typeface="Arial"/>
            </a:endParaRPr>
          </a:p>
        </p:txBody>
      </p:sp>
    </p:spTree>
    <p:extLst>
      <p:ext uri="{BB962C8B-B14F-4D97-AF65-F5344CB8AC3E}">
        <p14:creationId xmlns:p14="http://schemas.microsoft.com/office/powerpoint/2010/main" val="3679781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3" name="Google Shape;109;g11b41ce093d_0_0">
            <a:extLst>
              <a:ext uri="{FF2B5EF4-FFF2-40B4-BE49-F238E27FC236}">
                <a16:creationId xmlns:a16="http://schemas.microsoft.com/office/drawing/2014/main" id="{A719FF95-4A65-B559-E6CB-71B5CE9196C8}"/>
              </a:ext>
            </a:extLst>
          </p:cNvPr>
          <p:cNvSpPr txBox="1"/>
          <p:nvPr/>
        </p:nvSpPr>
        <p:spPr>
          <a:xfrm>
            <a:off x="564596" y="476050"/>
            <a:ext cx="10921551" cy="542850"/>
          </a:xfrm>
          <a:prstGeom prst="rect">
            <a:avLst/>
          </a:prstGeom>
          <a:noFill/>
          <a:ln>
            <a:noFill/>
          </a:ln>
        </p:spPr>
        <p:txBody>
          <a:bodyPr spcFirstLastPara="1" wrap="square" lIns="55440" tIns="55440" rIns="55440" bIns="55440" anchor="t" anchorCtr="0">
            <a:spAutoFit/>
          </a:bodyPr>
          <a:lstStyle/>
          <a:p>
            <a:pPr defTabSz="554492">
              <a:buClr>
                <a:srgbClr val="000000"/>
              </a:buClr>
              <a:buSzPts val="4400"/>
            </a:pPr>
            <a:r>
              <a:rPr lang="lv-LV" sz="2800" b="1" kern="0" dirty="0">
                <a:solidFill>
                  <a:srgbClr val="000000"/>
                </a:solidFill>
                <a:latin typeface="Montserrat"/>
                <a:cs typeface="Arial"/>
              </a:rPr>
              <a:t>Kā pārbaudīt emocionālus un aizdomīgus apgalvojumus</a:t>
            </a:r>
          </a:p>
        </p:txBody>
      </p:sp>
      <p:sp>
        <p:nvSpPr>
          <p:cNvPr id="5" name="Google Shape;109;g11b41ce093d_0_0">
            <a:extLst>
              <a:ext uri="{FF2B5EF4-FFF2-40B4-BE49-F238E27FC236}">
                <a16:creationId xmlns:a16="http://schemas.microsoft.com/office/drawing/2014/main" id="{3BEE8322-E064-DFB4-2C3A-C4127FB3CA41}"/>
              </a:ext>
            </a:extLst>
          </p:cNvPr>
          <p:cNvSpPr txBox="1"/>
          <p:nvPr/>
        </p:nvSpPr>
        <p:spPr>
          <a:xfrm>
            <a:off x="1727649" y="1400263"/>
            <a:ext cx="10047257" cy="4420835"/>
          </a:xfrm>
          <a:prstGeom prst="rect">
            <a:avLst/>
          </a:prstGeom>
          <a:noFill/>
          <a:ln>
            <a:noFill/>
          </a:ln>
        </p:spPr>
        <p:txBody>
          <a:bodyPr spcFirstLastPara="1" wrap="square" lIns="55440" tIns="55440" rIns="55440" bIns="55440" anchor="t" anchorCtr="0">
            <a:spAutoFit/>
          </a:bodyPr>
          <a:lstStyle/>
          <a:p>
            <a:r>
              <a:rPr lang="lv-LV" sz="2000" b="1" dirty="0">
                <a:solidFill>
                  <a:srgbClr val="212529"/>
                </a:solidFill>
                <a:latin typeface="Montserrat"/>
              </a:rPr>
              <a:t>Kurš ir apgalvojuma autors? Vai viņam varētu būt pieejama informācija, kas teikto apstiprina?</a:t>
            </a:r>
            <a:endParaRPr lang="lv-LV" sz="2000" b="1" i="0" dirty="0">
              <a:solidFill>
                <a:srgbClr val="212529"/>
              </a:solidFill>
              <a:effectLst/>
              <a:latin typeface="Montserrat"/>
            </a:endParaRPr>
          </a:p>
          <a:p>
            <a:r>
              <a:rPr lang="lv-LV" sz="2000" dirty="0">
                <a:solidFill>
                  <a:srgbClr val="212529"/>
                </a:solidFill>
                <a:latin typeface="Montserrat"/>
              </a:rPr>
              <a:t>Ar </a:t>
            </a:r>
            <a:r>
              <a:rPr lang="lv-LV" sz="2000" i="1" dirty="0">
                <a:solidFill>
                  <a:srgbClr val="212529"/>
                </a:solidFill>
                <a:latin typeface="Montserrat"/>
              </a:rPr>
              <a:t>Google</a:t>
            </a:r>
            <a:r>
              <a:rPr lang="lv-LV" sz="2000" dirty="0">
                <a:solidFill>
                  <a:srgbClr val="212529"/>
                </a:solidFill>
                <a:latin typeface="Montserrat"/>
              </a:rPr>
              <a:t> meklētāju sameklē izteikuma autoru, tā pārstāvēto organizāciju vai mediju. Kas tie ir un vai tiem ir laba reputācija? Veic nelielu izmeklēšanu!</a:t>
            </a:r>
          </a:p>
          <a:p>
            <a:r>
              <a:rPr lang="lv-LV" sz="2000" b="1" dirty="0">
                <a:solidFill>
                  <a:srgbClr val="212529"/>
                </a:solidFill>
                <a:latin typeface="Montserrat"/>
              </a:rPr>
              <a:t>Vai izteikuma autors sniedzis skaidrus pierādījumus un atsauces uz informācijas avotiem? Vai informācijas avotā tiešām teikts tas, ko apgalvo autors?</a:t>
            </a:r>
            <a:endParaRPr lang="lv-LV" sz="2000" b="1" i="0" dirty="0">
              <a:solidFill>
                <a:srgbClr val="212529"/>
              </a:solidFill>
              <a:effectLst/>
              <a:latin typeface="Montserrat"/>
            </a:endParaRPr>
          </a:p>
          <a:p>
            <a:r>
              <a:rPr lang="lv-LV" sz="2000" dirty="0">
                <a:solidFill>
                  <a:srgbClr val="212529"/>
                </a:solidFill>
                <a:latin typeface="Montserrat"/>
              </a:rPr>
              <a:t>Ja nav pievienoti izteikuma avoti, uztver to ar skepsi! Ja avots ir norādīts, pārbaudi to! </a:t>
            </a:r>
            <a:endParaRPr lang="lv-LV" sz="2000" b="0" i="0" dirty="0">
              <a:solidFill>
                <a:srgbClr val="212529"/>
              </a:solidFill>
              <a:effectLst/>
              <a:latin typeface="Montserrat"/>
            </a:endParaRPr>
          </a:p>
          <a:p>
            <a:r>
              <a:rPr lang="lv-LV" sz="2000" b="1" dirty="0">
                <a:solidFill>
                  <a:srgbClr val="212529"/>
                </a:solidFill>
                <a:latin typeface="Montserrat"/>
              </a:rPr>
              <a:t>Ko saka citi avoti?</a:t>
            </a:r>
            <a:endParaRPr lang="lv-LV" sz="2000" b="1" i="0" dirty="0">
              <a:solidFill>
                <a:srgbClr val="212529"/>
              </a:solidFill>
              <a:effectLst/>
              <a:latin typeface="Montserrat"/>
            </a:endParaRPr>
          </a:p>
          <a:p>
            <a:r>
              <a:rPr lang="lv-LV" sz="2000" i="1" dirty="0">
                <a:solidFill>
                  <a:srgbClr val="212529"/>
                </a:solidFill>
                <a:latin typeface="Montserrat"/>
              </a:rPr>
              <a:t>Google</a:t>
            </a:r>
            <a:r>
              <a:rPr lang="lv-LV" sz="2000" dirty="0">
                <a:solidFill>
                  <a:srgbClr val="212529"/>
                </a:solidFill>
                <a:latin typeface="Montserrat"/>
              </a:rPr>
              <a:t> meklētājā atrodi atslēgas vārdus, kas saistīti ar apgalvojumu. Vai arī tev zināmi un uzticami informācijas avoti apgalvo to pašu?</a:t>
            </a:r>
          </a:p>
          <a:p>
            <a:pPr algn="l"/>
            <a:endParaRPr lang="lv-LV" sz="2000" dirty="0">
              <a:solidFill>
                <a:srgbClr val="212529"/>
              </a:solidFill>
              <a:latin typeface="Montserrat" panose="00000500000000000000" pitchFamily="2" charset="0"/>
            </a:endParaRPr>
          </a:p>
          <a:p>
            <a:pPr algn="l"/>
            <a:endParaRPr lang="lv-LV" sz="2000" b="0" i="0" dirty="0">
              <a:solidFill>
                <a:srgbClr val="212529"/>
              </a:solidFill>
              <a:effectLst/>
              <a:latin typeface="Montserrat" panose="00000500000000000000" pitchFamily="2" charset="0"/>
            </a:endParaRPr>
          </a:p>
          <a:p>
            <a:r>
              <a:rPr lang="lv-LV" sz="2000" dirty="0">
                <a:solidFill>
                  <a:srgbClr val="212529"/>
                </a:solidFill>
                <a:latin typeface="Montserrat"/>
              </a:rPr>
              <a:t>Vai tu zini kādas citas informācijas pārbaudes metodes un padomus, ar ko tu gribētu padalīties?</a:t>
            </a:r>
            <a:endParaRPr lang="lv-LV" sz="2000" b="0" i="0" dirty="0">
              <a:solidFill>
                <a:srgbClr val="212529"/>
              </a:solidFill>
              <a:effectLst/>
              <a:latin typeface="Montserrat"/>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99814B21-C453-DD3D-3584-B4F5C8ECF7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742" y="1342754"/>
            <a:ext cx="1240024" cy="124002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9CCF836C-FD0E-227B-7CCD-917CB98C46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345" y="2800195"/>
            <a:ext cx="975329" cy="975329"/>
          </a:xfrm>
          <a:prstGeom prst="rect">
            <a:avLst/>
          </a:prstGeom>
        </p:spPr>
      </p:pic>
      <p:pic>
        <p:nvPicPr>
          <p:cNvPr id="9" name="Picture 8" descr="A black and white image of a magnifying glass and a document&#10;&#10;Description automatically generated">
            <a:extLst>
              <a:ext uri="{FF2B5EF4-FFF2-40B4-BE49-F238E27FC236}">
                <a16:creationId xmlns:a16="http://schemas.microsoft.com/office/drawing/2014/main" id="{386E7AC8-AD05-0DC3-BAB3-BD32413CB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596" y="4084640"/>
            <a:ext cx="1018900" cy="1018900"/>
          </a:xfrm>
          <a:prstGeom prst="rect">
            <a:avLst/>
          </a:prstGeom>
        </p:spPr>
      </p:pic>
    </p:spTree>
    <p:extLst>
      <p:ext uri="{BB962C8B-B14F-4D97-AF65-F5344CB8AC3E}">
        <p14:creationId xmlns:p14="http://schemas.microsoft.com/office/powerpoint/2010/main" val="3016591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3" name="Google Shape;109;g11b41ce093d_0_0">
            <a:extLst>
              <a:ext uri="{FF2B5EF4-FFF2-40B4-BE49-F238E27FC236}">
                <a16:creationId xmlns:a16="http://schemas.microsoft.com/office/drawing/2014/main" id="{A719FF95-4A65-B559-E6CB-71B5CE9196C8}"/>
              </a:ext>
            </a:extLst>
          </p:cNvPr>
          <p:cNvSpPr txBox="1"/>
          <p:nvPr/>
        </p:nvSpPr>
        <p:spPr>
          <a:xfrm>
            <a:off x="291426" y="476050"/>
            <a:ext cx="9301299" cy="542850"/>
          </a:xfrm>
          <a:prstGeom prst="rect">
            <a:avLst/>
          </a:prstGeom>
          <a:noFill/>
          <a:ln>
            <a:noFill/>
          </a:ln>
        </p:spPr>
        <p:txBody>
          <a:bodyPr spcFirstLastPara="1" wrap="square" lIns="55440" tIns="55440" rIns="55440" bIns="55440" anchor="t" anchorCtr="0">
            <a:spAutoFit/>
          </a:bodyPr>
          <a:lstStyle/>
          <a:p>
            <a:pPr defTabSz="554492"/>
            <a:r>
              <a:rPr lang="lv-LV" sz="2800" b="1" kern="0" dirty="0">
                <a:solidFill>
                  <a:srgbClr val="000000"/>
                </a:solidFill>
                <a:latin typeface="Montserrat"/>
                <a:cs typeface="Arial"/>
              </a:rPr>
              <a:t>Uzdevums</a:t>
            </a:r>
            <a:r>
              <a:rPr lang="lv-LV" sz="2800" dirty="0">
                <a:cs typeface="Calibri"/>
              </a:rPr>
              <a:t>. </a:t>
            </a:r>
            <a:r>
              <a:rPr lang="lv-LV" sz="2800" b="1" kern="0" dirty="0">
                <a:solidFill>
                  <a:srgbClr val="000000"/>
                </a:solidFill>
                <a:latin typeface="Montserrat"/>
                <a:cs typeface="Arial"/>
              </a:rPr>
              <a:t>Kā veikt faktu pārbaudi? </a:t>
            </a:r>
            <a:endParaRPr lang="lv-LV" dirty="0">
              <a:cs typeface="Calibri"/>
            </a:endParaRPr>
          </a:p>
        </p:txBody>
      </p:sp>
      <p:sp>
        <p:nvSpPr>
          <p:cNvPr id="5" name="Google Shape;109;g11b41ce093d_0_0">
            <a:extLst>
              <a:ext uri="{FF2B5EF4-FFF2-40B4-BE49-F238E27FC236}">
                <a16:creationId xmlns:a16="http://schemas.microsoft.com/office/drawing/2014/main" id="{3BEE8322-E064-DFB4-2C3A-C4127FB3CA41}"/>
              </a:ext>
            </a:extLst>
          </p:cNvPr>
          <p:cNvSpPr txBox="1"/>
          <p:nvPr/>
        </p:nvSpPr>
        <p:spPr>
          <a:xfrm>
            <a:off x="8644672" y="1374317"/>
            <a:ext cx="3071515" cy="4728611"/>
          </a:xfrm>
          <a:prstGeom prst="rect">
            <a:avLst/>
          </a:prstGeom>
          <a:noFill/>
          <a:ln>
            <a:noFill/>
          </a:ln>
        </p:spPr>
        <p:txBody>
          <a:bodyPr spcFirstLastPara="1" wrap="square" lIns="55440" tIns="55440" rIns="55440" bIns="55440" anchor="t" anchorCtr="0">
            <a:spAutoFit/>
          </a:bodyPr>
          <a:lstStyle/>
          <a:p>
            <a:r>
              <a:rPr lang="lv-LV" sz="2000" dirty="0">
                <a:solidFill>
                  <a:srgbClr val="212529"/>
                </a:solidFill>
                <a:latin typeface="Montserrat"/>
              </a:rPr>
              <a:t>Sociālo mediju lietotājs publicējis ierakstu, kur apgalvo, ka viņa rīcībā ir video, kas pierāda, ka reportāža no karstā punkta Ukrainā patiesībā uzņemta, izmantojot aktierus.</a:t>
            </a:r>
          </a:p>
          <a:p>
            <a:endParaRPr lang="lv-LV" sz="2000" dirty="0">
              <a:solidFill>
                <a:srgbClr val="212529"/>
              </a:solidFill>
              <a:latin typeface="Montserrat"/>
            </a:endParaRPr>
          </a:p>
          <a:p>
            <a:r>
              <a:rPr lang="lv-LV" sz="2000" dirty="0">
                <a:solidFill>
                  <a:srgbClr val="212529"/>
                </a:solidFill>
                <a:latin typeface="Montserrat"/>
              </a:rPr>
              <a:t>Kurus no iepriekš apspriestajiem paņēmieniem tu izmantotu, lai pārbaudītu šo informāciju?</a:t>
            </a:r>
          </a:p>
        </p:txBody>
      </p:sp>
      <p:pic>
        <p:nvPicPr>
          <p:cNvPr id="2" name="Online Media 1" title="Example">
            <a:hlinkClick r:id="" action="ppaction://media"/>
            <a:extLst>
              <a:ext uri="{FF2B5EF4-FFF2-40B4-BE49-F238E27FC236}">
                <a16:creationId xmlns:a16="http://schemas.microsoft.com/office/drawing/2014/main" id="{5B1B2827-B2A2-4FFF-674D-1241A0358B2D}"/>
              </a:ext>
            </a:extLst>
          </p:cNvPr>
          <p:cNvPicPr>
            <a:picLocks noRot="1" noChangeAspect="1"/>
          </p:cNvPicPr>
          <p:nvPr>
            <a:videoFile r:link="rId1"/>
          </p:nvPr>
        </p:nvPicPr>
        <p:blipFill>
          <a:blip r:embed="rId4"/>
          <a:stretch>
            <a:fillRect/>
          </a:stretch>
        </p:blipFill>
        <p:spPr>
          <a:xfrm>
            <a:off x="297133" y="1431866"/>
            <a:ext cx="7758981" cy="4612496"/>
          </a:xfrm>
          <a:prstGeom prst="rect">
            <a:avLst/>
          </a:prstGeom>
        </p:spPr>
      </p:pic>
    </p:spTree>
    <p:extLst>
      <p:ext uri="{BB962C8B-B14F-4D97-AF65-F5344CB8AC3E}">
        <p14:creationId xmlns:p14="http://schemas.microsoft.com/office/powerpoint/2010/main" val="303991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5" name="Google Shape;109;g11b41ce093d_0_0">
            <a:extLst>
              <a:ext uri="{FF2B5EF4-FFF2-40B4-BE49-F238E27FC236}">
                <a16:creationId xmlns:a16="http://schemas.microsoft.com/office/drawing/2014/main" id="{3BEE8322-E064-DFB4-2C3A-C4127FB3CA41}"/>
              </a:ext>
            </a:extLst>
          </p:cNvPr>
          <p:cNvSpPr txBox="1"/>
          <p:nvPr/>
        </p:nvSpPr>
        <p:spPr>
          <a:xfrm>
            <a:off x="8630294" y="1776884"/>
            <a:ext cx="3071515" cy="4113058"/>
          </a:xfrm>
          <a:prstGeom prst="rect">
            <a:avLst/>
          </a:prstGeom>
          <a:noFill/>
          <a:ln>
            <a:noFill/>
          </a:ln>
        </p:spPr>
        <p:txBody>
          <a:bodyPr spcFirstLastPara="1" wrap="square" lIns="55440" tIns="55440" rIns="55440" bIns="55440" anchor="t" anchorCtr="0">
            <a:spAutoFit/>
          </a:bodyPr>
          <a:lstStyle/>
          <a:p>
            <a:r>
              <a:rPr lang="lv-LV" sz="2000" b="1" dirty="0">
                <a:solidFill>
                  <a:srgbClr val="212529"/>
                </a:solidFill>
                <a:latin typeface="Montserrat"/>
              </a:rPr>
              <a:t>1. solis: </a:t>
            </a:r>
            <a:r>
              <a:rPr lang="lv-LV" sz="2000" dirty="0">
                <a:solidFill>
                  <a:srgbClr val="212529"/>
                </a:solidFill>
                <a:latin typeface="Montserrat"/>
              </a:rPr>
              <a:t>Lai gan bieži jāizdomā meklēšanas atslēgas vārdi, kas saistīti ar apgalvojumu, video vai attēlu, šoreiz arī pašā video redzams teksts, kam vērts pievērst uzmanību. Pamēģini noskaidrot, ko atradīsi, kad ierakstīsi meklētājā </a:t>
            </a:r>
            <a:r>
              <a:rPr lang="lv-LV" sz="2000" i="1" dirty="0">
                <a:solidFill>
                  <a:srgbClr val="212529"/>
                </a:solidFill>
                <a:latin typeface="Montserrat"/>
              </a:rPr>
              <a:t>Wien demo gegen klimap</a:t>
            </a:r>
            <a:r>
              <a:rPr lang="lv-LV" sz="2000" dirty="0">
                <a:solidFill>
                  <a:srgbClr val="212529"/>
                </a:solidFill>
                <a:latin typeface="Montserrat"/>
              </a:rPr>
              <a:t>!</a:t>
            </a:r>
            <a:endParaRPr lang="lv-LV" dirty="0">
              <a:cs typeface="Calibri"/>
            </a:endParaRPr>
          </a:p>
        </p:txBody>
      </p:sp>
      <p:pic>
        <p:nvPicPr>
          <p:cNvPr id="13" name="Picture 12" descr="A person taking a selfie&#10;&#10;Description automatically generated">
            <a:extLst>
              <a:ext uri="{FF2B5EF4-FFF2-40B4-BE49-F238E27FC236}">
                <a16:creationId xmlns:a16="http://schemas.microsoft.com/office/drawing/2014/main" id="{1C90FF68-73AB-1A4C-1CF7-205509F4EF7F}"/>
              </a:ext>
            </a:extLst>
          </p:cNvPr>
          <p:cNvPicPr>
            <a:picLocks noChangeAspect="1"/>
          </p:cNvPicPr>
          <p:nvPr/>
        </p:nvPicPr>
        <p:blipFill>
          <a:blip r:embed="rId3"/>
          <a:stretch>
            <a:fillRect/>
          </a:stretch>
        </p:blipFill>
        <p:spPr>
          <a:xfrm>
            <a:off x="198441" y="1515374"/>
            <a:ext cx="2852402" cy="4919932"/>
          </a:xfrm>
          <a:prstGeom prst="rect">
            <a:avLst/>
          </a:prstGeom>
        </p:spPr>
      </p:pic>
      <p:pic>
        <p:nvPicPr>
          <p:cNvPr id="14" name="Picture 13" descr="A person standing in front of a pile of blue bags&#10;&#10;Description automatically generated">
            <a:extLst>
              <a:ext uri="{FF2B5EF4-FFF2-40B4-BE49-F238E27FC236}">
                <a16:creationId xmlns:a16="http://schemas.microsoft.com/office/drawing/2014/main" id="{C66D623A-23D9-4116-73D6-329857459CA5}"/>
              </a:ext>
            </a:extLst>
          </p:cNvPr>
          <p:cNvPicPr>
            <a:picLocks noChangeAspect="1"/>
          </p:cNvPicPr>
          <p:nvPr/>
        </p:nvPicPr>
        <p:blipFill rotWithShape="1">
          <a:blip r:embed="rId3"/>
          <a:srcRect t="63394" r="599" b="-350"/>
          <a:stretch/>
        </p:blipFill>
        <p:spPr>
          <a:xfrm>
            <a:off x="3260818" y="2382447"/>
            <a:ext cx="5080943" cy="3202787"/>
          </a:xfrm>
          <a:prstGeom prst="rect">
            <a:avLst/>
          </a:prstGeom>
        </p:spPr>
      </p:pic>
      <p:sp>
        <p:nvSpPr>
          <p:cNvPr id="4" name="Google Shape;109;g11b41ce093d_0_0">
            <a:extLst>
              <a:ext uri="{FF2B5EF4-FFF2-40B4-BE49-F238E27FC236}">
                <a16:creationId xmlns:a16="http://schemas.microsoft.com/office/drawing/2014/main" id="{FF571091-F623-3454-FB1D-2863F44D2915}"/>
              </a:ext>
            </a:extLst>
          </p:cNvPr>
          <p:cNvSpPr txBox="1"/>
          <p:nvPr/>
        </p:nvSpPr>
        <p:spPr>
          <a:xfrm>
            <a:off x="291426" y="476050"/>
            <a:ext cx="9301299" cy="542850"/>
          </a:xfrm>
          <a:prstGeom prst="rect">
            <a:avLst/>
          </a:prstGeom>
          <a:noFill/>
          <a:ln>
            <a:noFill/>
          </a:ln>
        </p:spPr>
        <p:txBody>
          <a:bodyPr spcFirstLastPara="1" wrap="square" lIns="55440" tIns="55440" rIns="55440" bIns="55440" anchor="t" anchorCtr="0">
            <a:spAutoFit/>
          </a:bodyPr>
          <a:lstStyle/>
          <a:p>
            <a:pPr defTabSz="554492"/>
            <a:r>
              <a:rPr lang="lv-LV" sz="2800" b="1" kern="0" dirty="0">
                <a:solidFill>
                  <a:srgbClr val="000000"/>
                </a:solidFill>
                <a:latin typeface="Montserrat"/>
                <a:cs typeface="Arial"/>
              </a:rPr>
              <a:t>Uzdevums</a:t>
            </a:r>
            <a:r>
              <a:rPr lang="lv-LV" sz="2800" dirty="0">
                <a:cs typeface="Calibri"/>
              </a:rPr>
              <a:t>. </a:t>
            </a:r>
            <a:r>
              <a:rPr lang="lv-LV" sz="2800" b="1" kern="0" dirty="0">
                <a:solidFill>
                  <a:srgbClr val="000000"/>
                </a:solidFill>
                <a:latin typeface="Montserrat"/>
                <a:cs typeface="Arial"/>
              </a:rPr>
              <a:t>Kā veikt faktu pārbaudi? </a:t>
            </a:r>
            <a:endParaRPr lang="lv-LV" dirty="0">
              <a:cs typeface="Calibri"/>
            </a:endParaRPr>
          </a:p>
        </p:txBody>
      </p:sp>
    </p:spTree>
    <p:extLst>
      <p:ext uri="{BB962C8B-B14F-4D97-AF65-F5344CB8AC3E}">
        <p14:creationId xmlns:p14="http://schemas.microsoft.com/office/powerpoint/2010/main" val="1403704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5" name="Google Shape;109;g11b41ce093d_0_0">
            <a:extLst>
              <a:ext uri="{FF2B5EF4-FFF2-40B4-BE49-F238E27FC236}">
                <a16:creationId xmlns:a16="http://schemas.microsoft.com/office/drawing/2014/main" id="{3BEE8322-E064-DFB4-2C3A-C4127FB3CA41}"/>
              </a:ext>
            </a:extLst>
          </p:cNvPr>
          <p:cNvSpPr txBox="1"/>
          <p:nvPr/>
        </p:nvSpPr>
        <p:spPr>
          <a:xfrm>
            <a:off x="7882671" y="1086771"/>
            <a:ext cx="3732873" cy="1343069"/>
          </a:xfrm>
          <a:prstGeom prst="rect">
            <a:avLst/>
          </a:prstGeom>
          <a:noFill/>
          <a:ln>
            <a:noFill/>
          </a:ln>
        </p:spPr>
        <p:txBody>
          <a:bodyPr spcFirstLastPara="1" wrap="square" lIns="55440" tIns="55440" rIns="55440" bIns="55440" anchor="t" anchorCtr="0">
            <a:spAutoFit/>
          </a:bodyPr>
          <a:lstStyle/>
          <a:p>
            <a:r>
              <a:rPr lang="lv-LV" sz="2000" b="1" dirty="0">
                <a:latin typeface="Montserrat"/>
              </a:rPr>
              <a:t>2. solis: </a:t>
            </a:r>
            <a:r>
              <a:rPr lang="lv-LV" sz="2000" dirty="0">
                <a:latin typeface="Montserrat"/>
              </a:rPr>
              <a:t>Viens no pirmajiem meklēšanas rezultātiem ir video ar nosaukumu </a:t>
            </a:r>
            <a:r>
              <a:rPr lang="lv-LV" sz="2000" i="1" dirty="0">
                <a:latin typeface="Montserrat"/>
                <a:ea typeface="+mn-lt"/>
                <a:cs typeface="+mn-lt"/>
              </a:rPr>
              <a:t>Wien: Demo gegen Klimapolitik</a:t>
            </a:r>
            <a:r>
              <a:rPr lang="lv-LV" sz="2000" dirty="0">
                <a:latin typeface="Montserrat"/>
                <a:ea typeface="+mn-lt"/>
                <a:cs typeface="+mn-lt"/>
              </a:rPr>
              <a:t>.</a:t>
            </a:r>
            <a:endParaRPr lang="lv-LV" sz="2000" i="1" dirty="0">
              <a:latin typeface="Montserrat"/>
            </a:endParaRPr>
          </a:p>
        </p:txBody>
      </p:sp>
      <p:pic>
        <p:nvPicPr>
          <p:cNvPr id="2" name="Picture 1" descr="A screenshot of a computer&#10;&#10;Description automatically generated">
            <a:extLst>
              <a:ext uri="{FF2B5EF4-FFF2-40B4-BE49-F238E27FC236}">
                <a16:creationId xmlns:a16="http://schemas.microsoft.com/office/drawing/2014/main" id="{4C0C580F-1F9E-CBE8-63D8-4AB1B8D72E83}"/>
              </a:ext>
            </a:extLst>
          </p:cNvPr>
          <p:cNvPicPr>
            <a:picLocks noChangeAspect="1"/>
          </p:cNvPicPr>
          <p:nvPr/>
        </p:nvPicPr>
        <p:blipFill>
          <a:blip r:embed="rId3"/>
          <a:stretch>
            <a:fillRect/>
          </a:stretch>
        </p:blipFill>
        <p:spPr>
          <a:xfrm>
            <a:off x="1086928" y="1092433"/>
            <a:ext cx="6495690" cy="2775320"/>
          </a:xfrm>
          <a:prstGeom prst="rect">
            <a:avLst/>
          </a:prstGeom>
        </p:spPr>
      </p:pic>
      <p:pic>
        <p:nvPicPr>
          <p:cNvPr id="4" name="Picture 3" descr="A person wearing a scarf and a face mask&#10;&#10;Description automatically generated">
            <a:extLst>
              <a:ext uri="{FF2B5EF4-FFF2-40B4-BE49-F238E27FC236}">
                <a16:creationId xmlns:a16="http://schemas.microsoft.com/office/drawing/2014/main" id="{DA8E1672-6901-0062-A0ED-C2300C697069}"/>
              </a:ext>
            </a:extLst>
          </p:cNvPr>
          <p:cNvPicPr>
            <a:picLocks noChangeAspect="1"/>
          </p:cNvPicPr>
          <p:nvPr/>
        </p:nvPicPr>
        <p:blipFill>
          <a:blip r:embed="rId4"/>
          <a:stretch>
            <a:fillRect/>
          </a:stretch>
        </p:blipFill>
        <p:spPr>
          <a:xfrm>
            <a:off x="1489494" y="3943789"/>
            <a:ext cx="5561162" cy="2823555"/>
          </a:xfrm>
          <a:prstGeom prst="rect">
            <a:avLst/>
          </a:prstGeom>
        </p:spPr>
      </p:pic>
      <p:sp>
        <p:nvSpPr>
          <p:cNvPr id="6" name="Google Shape;109;g11b41ce093d_0_0">
            <a:extLst>
              <a:ext uri="{FF2B5EF4-FFF2-40B4-BE49-F238E27FC236}">
                <a16:creationId xmlns:a16="http://schemas.microsoft.com/office/drawing/2014/main" id="{7681E168-381A-3F0D-8C6D-90F4CB7EB053}"/>
              </a:ext>
            </a:extLst>
          </p:cNvPr>
          <p:cNvSpPr txBox="1"/>
          <p:nvPr/>
        </p:nvSpPr>
        <p:spPr>
          <a:xfrm>
            <a:off x="7882670" y="2812052"/>
            <a:ext cx="3732873" cy="3189728"/>
          </a:xfrm>
          <a:prstGeom prst="rect">
            <a:avLst/>
          </a:prstGeom>
          <a:noFill/>
          <a:ln>
            <a:noFill/>
          </a:ln>
        </p:spPr>
        <p:txBody>
          <a:bodyPr spcFirstLastPara="1" wrap="square" lIns="55440" tIns="55440" rIns="55440" bIns="55440" anchor="t" anchorCtr="0">
            <a:spAutoFit/>
          </a:bodyPr>
          <a:lstStyle/>
          <a:p>
            <a:r>
              <a:rPr lang="lv-LV" sz="2000" b="1" dirty="0">
                <a:latin typeface="Montserrat"/>
              </a:rPr>
              <a:t>3. solis: </a:t>
            </a:r>
            <a:r>
              <a:rPr lang="lv-LV" sz="2000" dirty="0">
                <a:latin typeface="Montserrat"/>
              </a:rPr>
              <a:t>Pēc tam, kad esi pārliecinājies, ka sociālajos medijos publicētais fragments nāk no tā paša video, iztulko video nosaukumu un aprakstu, piemēram, ar </a:t>
            </a:r>
            <a:r>
              <a:rPr lang="lv-LV" sz="2000" i="1" dirty="0">
                <a:latin typeface="Montserrat"/>
              </a:rPr>
              <a:t>Google Translate </a:t>
            </a:r>
            <a:r>
              <a:rPr lang="lv-LV" sz="2000" dirty="0">
                <a:latin typeface="Montserrat"/>
              </a:rPr>
              <a:t>(bieži tulkojumus labāk veikt uz angļu valodu). Tā var noskaidrot, ka reportāža filmēta protesta akcijā Vīnē.</a:t>
            </a:r>
          </a:p>
        </p:txBody>
      </p:sp>
      <p:sp>
        <p:nvSpPr>
          <p:cNvPr id="8" name="Google Shape;109;g11b41ce093d_0_0">
            <a:extLst>
              <a:ext uri="{FF2B5EF4-FFF2-40B4-BE49-F238E27FC236}">
                <a16:creationId xmlns:a16="http://schemas.microsoft.com/office/drawing/2014/main" id="{8FA2DEAE-89EB-8F7E-D094-945E1D7A37D5}"/>
              </a:ext>
            </a:extLst>
          </p:cNvPr>
          <p:cNvSpPr txBox="1"/>
          <p:nvPr/>
        </p:nvSpPr>
        <p:spPr>
          <a:xfrm>
            <a:off x="291426" y="476050"/>
            <a:ext cx="9301299" cy="542850"/>
          </a:xfrm>
          <a:prstGeom prst="rect">
            <a:avLst/>
          </a:prstGeom>
          <a:noFill/>
          <a:ln>
            <a:noFill/>
          </a:ln>
        </p:spPr>
        <p:txBody>
          <a:bodyPr spcFirstLastPara="1" wrap="square" lIns="55440" tIns="55440" rIns="55440" bIns="55440" anchor="t" anchorCtr="0">
            <a:spAutoFit/>
          </a:bodyPr>
          <a:lstStyle/>
          <a:p>
            <a:pPr defTabSz="554492"/>
            <a:r>
              <a:rPr lang="lv-LV" sz="2800" b="1" kern="0" dirty="0">
                <a:solidFill>
                  <a:srgbClr val="000000"/>
                </a:solidFill>
                <a:latin typeface="Montserrat"/>
                <a:cs typeface="Arial"/>
              </a:rPr>
              <a:t>Uzdevums</a:t>
            </a:r>
            <a:r>
              <a:rPr lang="lv-LV" sz="2800" dirty="0">
                <a:cs typeface="Calibri"/>
              </a:rPr>
              <a:t>. </a:t>
            </a:r>
            <a:r>
              <a:rPr lang="lv-LV" sz="2800" b="1" kern="0" dirty="0">
                <a:solidFill>
                  <a:srgbClr val="000000"/>
                </a:solidFill>
                <a:latin typeface="Montserrat"/>
                <a:cs typeface="Arial"/>
              </a:rPr>
              <a:t>Kā veikt faktu pārbaudi? </a:t>
            </a:r>
            <a:endParaRPr lang="lv-LV" dirty="0">
              <a:cs typeface="Calibri"/>
            </a:endParaRPr>
          </a:p>
        </p:txBody>
      </p:sp>
    </p:spTree>
    <p:extLst>
      <p:ext uri="{BB962C8B-B14F-4D97-AF65-F5344CB8AC3E}">
        <p14:creationId xmlns:p14="http://schemas.microsoft.com/office/powerpoint/2010/main" val="521295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16"/>
        <p:cNvGrpSpPr/>
        <p:nvPr/>
      </p:nvGrpSpPr>
      <p:grpSpPr>
        <a:xfrm>
          <a:off x="0" y="0"/>
          <a:ext cx="0" cy="0"/>
          <a:chOff x="0" y="0"/>
          <a:chExt cx="0" cy="0"/>
        </a:xfrm>
      </p:grpSpPr>
      <p:sp>
        <p:nvSpPr>
          <p:cNvPr id="4" name="Title 1">
            <a:extLst>
              <a:ext uri="{FF2B5EF4-FFF2-40B4-BE49-F238E27FC236}">
                <a16:creationId xmlns:a16="http://schemas.microsoft.com/office/drawing/2014/main" id="{348FD6ED-C9F1-34FB-4E03-852C8D1B4C05}"/>
              </a:ext>
            </a:extLst>
          </p:cNvPr>
          <p:cNvSpPr>
            <a:spLocks noGrp="1"/>
          </p:cNvSpPr>
          <p:nvPr>
            <p:ph type="title"/>
          </p:nvPr>
        </p:nvSpPr>
        <p:spPr>
          <a:xfrm>
            <a:off x="505496" y="386590"/>
            <a:ext cx="10515600" cy="1325563"/>
          </a:xfrm>
        </p:spPr>
        <p:txBody>
          <a:bodyPr>
            <a:normAutofit/>
          </a:bodyPr>
          <a:lstStyle/>
          <a:p>
            <a:r>
              <a:rPr lang="lv-LV" sz="2900" b="1" dirty="0">
                <a:solidFill>
                  <a:schemeClr val="tx1"/>
                </a:solidFill>
                <a:latin typeface="Montserrat"/>
              </a:rPr>
              <a:t>Nodarbības mērķi:</a:t>
            </a:r>
            <a:endParaRPr lang="en-US" sz="4200" dirty="0">
              <a:solidFill>
                <a:schemeClr val="tx1"/>
              </a:solidFill>
            </a:endParaRPr>
          </a:p>
        </p:txBody>
      </p:sp>
      <p:sp>
        <p:nvSpPr>
          <p:cNvPr id="6" name="Content Placeholder 2">
            <a:extLst>
              <a:ext uri="{FF2B5EF4-FFF2-40B4-BE49-F238E27FC236}">
                <a16:creationId xmlns:a16="http://schemas.microsoft.com/office/drawing/2014/main" id="{8625218D-1ED9-CE8E-9F5C-4C2483910941}"/>
              </a:ext>
            </a:extLst>
          </p:cNvPr>
          <p:cNvSpPr txBox="1">
            <a:spLocks/>
          </p:cNvSpPr>
          <p:nvPr/>
        </p:nvSpPr>
        <p:spPr>
          <a:xfrm>
            <a:off x="553473" y="2196289"/>
            <a:ext cx="10715341" cy="32817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300" dirty="0">
                <a:latin typeface="Montserrat"/>
              </a:rPr>
              <a:t>uzzināt, kas ir propaganda;</a:t>
            </a:r>
          </a:p>
          <a:p>
            <a:r>
              <a:rPr lang="lv-LV" sz="2300" dirty="0">
                <a:latin typeface="Montserrat"/>
              </a:rPr>
              <a:t>uzzināt par bieži izmantotām propagandas metodēm;</a:t>
            </a:r>
          </a:p>
          <a:p>
            <a:r>
              <a:rPr lang="lv-LV" sz="2300" dirty="0">
                <a:latin typeface="Montserrat"/>
              </a:rPr>
              <a:t>izprast mērķus Krievijas propagandai par karu Ukrainā;</a:t>
            </a:r>
          </a:p>
          <a:p>
            <a:r>
              <a:rPr lang="lv-LV" sz="2300" dirty="0">
                <a:latin typeface="Montserrat"/>
              </a:rPr>
              <a:t>apgūt vienkāršus faktu pārbaudes paņēmienus.</a:t>
            </a:r>
          </a:p>
          <a:p>
            <a:pPr>
              <a:buFont typeface="Calibri" panose="020B0604020202020204" pitchFamily="34" charset="0"/>
              <a:buChar char="-"/>
            </a:pPr>
            <a:endParaRPr lang="lv-LV" sz="2300" dirty="0">
              <a:latin typeface="Montserrat"/>
            </a:endParaRPr>
          </a:p>
        </p:txBody>
      </p:sp>
    </p:spTree>
    <p:extLst>
      <p:ext uri="{BB962C8B-B14F-4D97-AF65-F5344CB8AC3E}">
        <p14:creationId xmlns:p14="http://schemas.microsoft.com/office/powerpoint/2010/main" val="2549648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2" name="Google Shape;109;g11b41ce093d_0_0">
            <a:extLst>
              <a:ext uri="{FF2B5EF4-FFF2-40B4-BE49-F238E27FC236}">
                <a16:creationId xmlns:a16="http://schemas.microsoft.com/office/drawing/2014/main" id="{4D40B5E2-56E5-ECD8-C2DF-34DD10D8E6A3}"/>
              </a:ext>
            </a:extLst>
          </p:cNvPr>
          <p:cNvSpPr txBox="1"/>
          <p:nvPr/>
        </p:nvSpPr>
        <p:spPr>
          <a:xfrm>
            <a:off x="636483" y="1316807"/>
            <a:ext cx="10921551" cy="1173792"/>
          </a:xfrm>
          <a:prstGeom prst="rect">
            <a:avLst/>
          </a:prstGeom>
          <a:noFill/>
          <a:ln>
            <a:noFill/>
          </a:ln>
        </p:spPr>
        <p:txBody>
          <a:bodyPr spcFirstLastPara="1" wrap="square" lIns="55440" tIns="55440" rIns="55440" bIns="55440" anchor="t" anchorCtr="0">
            <a:spAutoFit/>
          </a:bodyPr>
          <a:lstStyle/>
          <a:p>
            <a:r>
              <a:rPr lang="lv-LV" sz="2300" dirty="0">
                <a:solidFill>
                  <a:srgbClr val="212529"/>
                </a:solidFill>
                <a:latin typeface="Montserrat"/>
              </a:rPr>
              <a:t>Attīsti savas faktu pārbaudes spējas, reģistrējoties un pabeidzot medijpratības kursu </a:t>
            </a:r>
            <a:r>
              <a:rPr lang="lv-LV" sz="2300" b="1" dirty="0">
                <a:solidFill>
                  <a:srgbClr val="212529"/>
                </a:solidFill>
                <a:latin typeface="Montserrat"/>
              </a:rPr>
              <a:t>VeryVerfied.eu</a:t>
            </a:r>
            <a:r>
              <a:rPr lang="lv-LV" sz="2300" dirty="0">
                <a:solidFill>
                  <a:srgbClr val="212529"/>
                </a:solidFill>
                <a:latin typeface="Montserrat"/>
              </a:rPr>
              <a:t>! Tur uzzināsi vairāk par manipulatīvas informācijas veidiem un kā to pārbaudīt.</a:t>
            </a:r>
          </a:p>
        </p:txBody>
      </p:sp>
      <p:sp>
        <p:nvSpPr>
          <p:cNvPr id="6" name="Google Shape;109;g11b41ce093d_0_0">
            <a:extLst>
              <a:ext uri="{FF2B5EF4-FFF2-40B4-BE49-F238E27FC236}">
                <a16:creationId xmlns:a16="http://schemas.microsoft.com/office/drawing/2014/main" id="{F5E9FFC9-BB41-4DCE-0566-AC81447BE0F7}"/>
              </a:ext>
            </a:extLst>
          </p:cNvPr>
          <p:cNvSpPr txBox="1"/>
          <p:nvPr/>
        </p:nvSpPr>
        <p:spPr>
          <a:xfrm>
            <a:off x="636483" y="490427"/>
            <a:ext cx="9301299" cy="542850"/>
          </a:xfrm>
          <a:prstGeom prst="rect">
            <a:avLst/>
          </a:prstGeom>
          <a:noFill/>
          <a:ln>
            <a:noFill/>
          </a:ln>
        </p:spPr>
        <p:txBody>
          <a:bodyPr spcFirstLastPara="1" wrap="square" lIns="55440" tIns="55440" rIns="55440" bIns="55440" anchor="t" anchorCtr="0">
            <a:spAutoFit/>
          </a:bodyPr>
          <a:lstStyle/>
          <a:p>
            <a:pPr defTabSz="554492"/>
            <a:r>
              <a:rPr lang="lv-LV" sz="2800" b="1" kern="0" dirty="0">
                <a:solidFill>
                  <a:srgbClr val="000000"/>
                </a:solidFill>
                <a:latin typeface="Montserrat"/>
                <a:cs typeface="Arial"/>
              </a:rPr>
              <a:t>Uzdevums</a:t>
            </a:r>
            <a:r>
              <a:rPr lang="lv-LV" sz="2800" dirty="0">
                <a:cs typeface="Calibri"/>
              </a:rPr>
              <a:t>. </a:t>
            </a:r>
            <a:r>
              <a:rPr lang="lv-LV" sz="2800" b="1" kern="0" dirty="0">
                <a:solidFill>
                  <a:srgbClr val="000000"/>
                </a:solidFill>
                <a:latin typeface="Montserrat"/>
                <a:cs typeface="Arial"/>
              </a:rPr>
              <a:t>Kā veikt faktu pārbaudi? </a:t>
            </a:r>
            <a:endParaRPr lang="lv-LV" dirty="0">
              <a:cs typeface="Calibri"/>
            </a:endParaRPr>
          </a:p>
        </p:txBody>
      </p:sp>
      <p:pic>
        <p:nvPicPr>
          <p:cNvPr id="3" name="Picture 2" descr="A qr code with a black and white background&#10;&#10;Description automatically generated">
            <a:extLst>
              <a:ext uri="{FF2B5EF4-FFF2-40B4-BE49-F238E27FC236}">
                <a16:creationId xmlns:a16="http://schemas.microsoft.com/office/drawing/2014/main" id="{FDCC1B6F-C95F-8204-A89D-C40C06020E80}"/>
              </a:ext>
            </a:extLst>
          </p:cNvPr>
          <p:cNvPicPr>
            <a:picLocks noChangeAspect="1"/>
          </p:cNvPicPr>
          <p:nvPr/>
        </p:nvPicPr>
        <p:blipFill>
          <a:blip r:embed="rId3"/>
          <a:stretch>
            <a:fillRect/>
          </a:stretch>
        </p:blipFill>
        <p:spPr>
          <a:xfrm>
            <a:off x="4180668" y="2676041"/>
            <a:ext cx="3843579" cy="3843579"/>
          </a:xfrm>
          <a:prstGeom prst="rect">
            <a:avLst/>
          </a:prstGeom>
        </p:spPr>
      </p:pic>
    </p:spTree>
    <p:extLst>
      <p:ext uri="{BB962C8B-B14F-4D97-AF65-F5344CB8AC3E}">
        <p14:creationId xmlns:p14="http://schemas.microsoft.com/office/powerpoint/2010/main" val="3754770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B342"/>
        </a:solidFill>
        <a:effectLst/>
      </p:bgPr>
    </p:bg>
    <p:spTree>
      <p:nvGrpSpPr>
        <p:cNvPr id="1" name=""/>
        <p:cNvGrpSpPr/>
        <p:nvPr/>
      </p:nvGrpSpPr>
      <p:grpSpPr>
        <a:xfrm>
          <a:off x="0" y="0"/>
          <a:ext cx="0" cy="0"/>
          <a:chOff x="0" y="0"/>
          <a:chExt cx="0" cy="0"/>
        </a:xfrm>
      </p:grpSpPr>
      <p:sp>
        <p:nvSpPr>
          <p:cNvPr id="3" name="Google Shape;109;g11b41ce093d_0_0">
            <a:extLst>
              <a:ext uri="{FF2B5EF4-FFF2-40B4-BE49-F238E27FC236}">
                <a16:creationId xmlns:a16="http://schemas.microsoft.com/office/drawing/2014/main" id="{A719FF95-4A65-B559-E6CB-71B5CE9196C8}"/>
              </a:ext>
            </a:extLst>
          </p:cNvPr>
          <p:cNvSpPr txBox="1"/>
          <p:nvPr/>
        </p:nvSpPr>
        <p:spPr>
          <a:xfrm>
            <a:off x="3361568" y="3158902"/>
            <a:ext cx="6368272" cy="557227"/>
          </a:xfrm>
          <a:prstGeom prst="rect">
            <a:avLst/>
          </a:prstGeom>
          <a:noFill/>
          <a:ln>
            <a:noFill/>
          </a:ln>
        </p:spPr>
        <p:txBody>
          <a:bodyPr spcFirstLastPara="1" wrap="square" lIns="55440" tIns="55440" rIns="55440" bIns="55440" anchor="t" anchorCtr="0">
            <a:spAutoFit/>
          </a:bodyPr>
          <a:lstStyle/>
          <a:p>
            <a:pPr defTabSz="554492"/>
            <a:r>
              <a:rPr lang="lv-LV" sz="2800" b="1" kern="0" dirty="0">
                <a:latin typeface="Montserrat"/>
                <a:cs typeface="Arial"/>
              </a:rPr>
              <a:t>Nodarbības papildu materiāli</a:t>
            </a:r>
          </a:p>
        </p:txBody>
      </p:sp>
    </p:spTree>
    <p:extLst>
      <p:ext uri="{BB962C8B-B14F-4D97-AF65-F5344CB8AC3E}">
        <p14:creationId xmlns:p14="http://schemas.microsoft.com/office/powerpoint/2010/main" val="680009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209"/>
        <p:cNvGrpSpPr/>
        <p:nvPr/>
      </p:nvGrpSpPr>
      <p:grpSpPr>
        <a:xfrm>
          <a:off x="0" y="0"/>
          <a:ext cx="0" cy="0"/>
          <a:chOff x="0" y="0"/>
          <a:chExt cx="0" cy="0"/>
        </a:xfrm>
      </p:grpSpPr>
      <p:sp>
        <p:nvSpPr>
          <p:cNvPr id="211" name="Google Shape;211;g11d9d0762af_0_348"/>
          <p:cNvSpPr/>
          <p:nvPr/>
        </p:nvSpPr>
        <p:spPr>
          <a:xfrm>
            <a:off x="197697" y="297925"/>
            <a:ext cx="6708128" cy="1054332"/>
          </a:xfrm>
          <a:prstGeom prst="rect">
            <a:avLst/>
          </a:prstGeom>
          <a:noFill/>
          <a:ln>
            <a:noFill/>
          </a:ln>
        </p:spPr>
        <p:txBody>
          <a:bodyPr spcFirstLastPara="1" wrap="square" lIns="55440" tIns="27713" rIns="55440" bIns="27713" anchor="t" anchorCtr="0">
            <a:noAutofit/>
          </a:bodyPr>
          <a:lstStyle/>
          <a:p>
            <a:pPr marL="7620" marR="3175" defTabSz="554492">
              <a:spcBef>
                <a:spcPts val="731"/>
              </a:spcBef>
              <a:buClr>
                <a:srgbClr val="000000"/>
              </a:buClr>
              <a:buSzPts val="2400"/>
            </a:pPr>
            <a:r>
              <a:rPr lang="lv-LV" sz="2000" b="1" kern="0" dirty="0">
                <a:solidFill>
                  <a:srgbClr val="1E1E1E"/>
                </a:solidFill>
                <a:latin typeface="Montserrat"/>
                <a:ea typeface="Montserrat"/>
                <a:cs typeface="Montserrat"/>
              </a:rPr>
              <a:t>Krievijas </a:t>
            </a:r>
            <a:r>
              <a:rPr lang="lv-LV" sz="2000" b="1" i="1" kern="0" dirty="0">
                <a:solidFill>
                  <a:srgbClr val="1E1E1E"/>
                </a:solidFill>
                <a:latin typeface="Montserrat"/>
                <a:ea typeface="Montserrat"/>
                <a:cs typeface="Montserrat"/>
              </a:rPr>
              <a:t>Telegram</a:t>
            </a:r>
            <a:r>
              <a:rPr lang="lv-LV" sz="2000" b="1" kern="0" dirty="0">
                <a:solidFill>
                  <a:srgbClr val="1E1E1E"/>
                </a:solidFill>
                <a:latin typeface="Montserrat"/>
                <a:ea typeface="Montserrat"/>
                <a:cs typeface="Montserrat"/>
              </a:rPr>
              <a:t> kanāls dalās ar pamācību, kā sekmīgi izplatīt nepatiesu informāciju</a:t>
            </a:r>
          </a:p>
        </p:txBody>
      </p:sp>
      <p:sp>
        <p:nvSpPr>
          <p:cNvPr id="212" name="Google Shape;212;g11d9d0762af_0_348"/>
          <p:cNvSpPr/>
          <p:nvPr/>
        </p:nvSpPr>
        <p:spPr>
          <a:xfrm>
            <a:off x="8049174" y="6499108"/>
            <a:ext cx="1848310" cy="279975"/>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uk-UA" sz="1455" kern="0">
                <a:solidFill>
                  <a:srgbClr val="BEBEF2"/>
                </a:solidFill>
                <a:latin typeface="Arial"/>
                <a:ea typeface="Arial"/>
                <a:cs typeface="Arial"/>
                <a:sym typeface="Arial"/>
              </a:rPr>
              <a:t>filter.mkip.gov.ua</a:t>
            </a:r>
            <a:endParaRPr sz="1455" kern="0" dirty="0">
              <a:solidFill>
                <a:srgbClr val="BEBEF2"/>
              </a:solidFill>
              <a:latin typeface="Arial"/>
              <a:ea typeface="Arial"/>
              <a:cs typeface="Arial"/>
              <a:sym typeface="Arial"/>
            </a:endParaRPr>
          </a:p>
        </p:txBody>
      </p:sp>
      <p:sp>
        <p:nvSpPr>
          <p:cNvPr id="213" name="Google Shape;213;g11d9d0762af_0_348"/>
          <p:cNvSpPr/>
          <p:nvPr/>
        </p:nvSpPr>
        <p:spPr>
          <a:xfrm>
            <a:off x="9792620" y="6499108"/>
            <a:ext cx="1848310" cy="279975"/>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uk-UA" sz="1455" kern="0">
                <a:solidFill>
                  <a:srgbClr val="BEBEF2"/>
                </a:solidFill>
                <a:latin typeface="Arial"/>
                <a:ea typeface="Arial"/>
                <a:cs typeface="Arial"/>
                <a:sym typeface="Arial"/>
              </a:rPr>
              <a:t>fb./inst. @filter.info</a:t>
            </a:r>
            <a:endParaRPr sz="1455" kern="0" dirty="0">
              <a:solidFill>
                <a:srgbClr val="BEBEF2"/>
              </a:solidFill>
              <a:latin typeface="Arial"/>
              <a:ea typeface="Arial"/>
              <a:cs typeface="Arial"/>
              <a:sym typeface="Arial"/>
            </a:endParaRPr>
          </a:p>
        </p:txBody>
      </p:sp>
      <p:pic>
        <p:nvPicPr>
          <p:cNvPr id="215" name="Google Shape;215;g11d9d0762af_0_348"/>
          <p:cNvPicPr preferRelativeResize="0"/>
          <p:nvPr/>
        </p:nvPicPr>
        <p:blipFill rotWithShape="1">
          <a:blip r:embed="rId3">
            <a:alphaModFix/>
          </a:blip>
          <a:srcRect/>
          <a:stretch/>
        </p:blipFill>
        <p:spPr>
          <a:xfrm>
            <a:off x="7817554" y="296987"/>
            <a:ext cx="3937062" cy="5769970"/>
          </a:xfrm>
          <a:prstGeom prst="rect">
            <a:avLst/>
          </a:prstGeom>
          <a:noFill/>
          <a:ln>
            <a:noFill/>
          </a:ln>
        </p:spPr>
      </p:pic>
      <p:sp>
        <p:nvSpPr>
          <p:cNvPr id="216" name="Google Shape;216;g11d9d0762af_0_348"/>
          <p:cNvSpPr txBox="1"/>
          <p:nvPr/>
        </p:nvSpPr>
        <p:spPr>
          <a:xfrm>
            <a:off x="195933" y="1631314"/>
            <a:ext cx="7217815" cy="3928392"/>
          </a:xfrm>
          <a:prstGeom prst="rect">
            <a:avLst/>
          </a:prstGeom>
          <a:noFill/>
          <a:ln>
            <a:noFill/>
          </a:ln>
        </p:spPr>
        <p:txBody>
          <a:bodyPr spcFirstLastPara="1" wrap="square" lIns="55440" tIns="55440" rIns="55440" bIns="55440" anchor="t" anchorCtr="0">
            <a:spAutoFit/>
          </a:bodyPr>
          <a:lstStyle/>
          <a:p>
            <a:pPr defTabSz="554492">
              <a:buClr>
                <a:srgbClr val="000000"/>
              </a:buClr>
              <a:buSzPts val="2600"/>
            </a:pPr>
            <a:r>
              <a:rPr lang="lv-LV" sz="1900" kern="0" dirty="0">
                <a:solidFill>
                  <a:srgbClr val="000000"/>
                </a:solidFill>
                <a:latin typeface="Montserrat"/>
                <a:ea typeface="Arial"/>
                <a:cs typeface="Arial"/>
                <a:sym typeface="Arial"/>
              </a:rPr>
              <a:t>“Kā izveidot labu viltus ziņu </a:t>
            </a:r>
            <a:r>
              <a:rPr lang="lv-LV" sz="2000" dirty="0">
                <a:cs typeface="Calibri"/>
              </a:rPr>
              <a:t>–</a:t>
            </a:r>
            <a:r>
              <a:rPr lang="lv-LV" sz="1900" kern="0" dirty="0">
                <a:solidFill>
                  <a:srgbClr val="000000"/>
                </a:solidFill>
                <a:latin typeface="Montserrat"/>
                <a:ea typeface="Arial"/>
                <a:cs typeface="Arial"/>
                <a:sym typeface="Arial"/>
              </a:rPr>
              <a:t> īsa pamācība, balstoties uz manu pieredzi un zināšanām par ukraiņu psiholoģiju.</a:t>
            </a:r>
            <a:endParaRPr lang="lv-LV" sz="1900" kern="0" dirty="0">
              <a:solidFill>
                <a:srgbClr val="000000"/>
              </a:solidFill>
              <a:latin typeface="Montserrat"/>
              <a:ea typeface="Arial"/>
              <a:cs typeface="Arial"/>
            </a:endParaRPr>
          </a:p>
          <a:p>
            <a:pPr defTabSz="554492">
              <a:buClr>
                <a:srgbClr val="000000"/>
              </a:buClr>
              <a:buSzPts val="2600"/>
            </a:pPr>
            <a:endParaRPr lang="lv-LV" sz="1900" kern="0" dirty="0">
              <a:solidFill>
                <a:srgbClr val="000000"/>
              </a:solidFill>
              <a:latin typeface="Montserrat"/>
              <a:cs typeface="Arial"/>
            </a:endParaRPr>
          </a:p>
          <a:p>
            <a:pPr defTabSz="554492">
              <a:buClr>
                <a:srgbClr val="000000"/>
              </a:buClr>
              <a:buSzPts val="2600"/>
            </a:pPr>
            <a:r>
              <a:rPr lang="lv-LV" sz="1900" kern="0" dirty="0">
                <a:solidFill>
                  <a:srgbClr val="000000"/>
                </a:solidFill>
                <a:latin typeface="Montserrat"/>
                <a:ea typeface="Arial"/>
                <a:cs typeface="Arial"/>
                <a:sym typeface="Arial"/>
              </a:rPr>
              <a:t>✅</a:t>
            </a:r>
            <a:r>
              <a:rPr lang="lv-LV" sz="1900" b="1" kern="0" dirty="0">
                <a:solidFill>
                  <a:srgbClr val="000000"/>
                </a:solidFill>
                <a:latin typeface="Montserrat"/>
                <a:ea typeface="Arial"/>
                <a:cs typeface="Arial"/>
                <a:sym typeface="Arial"/>
              </a:rPr>
              <a:t> Viltus ziņai jābūt banālai</a:t>
            </a:r>
            <a:r>
              <a:rPr lang="lv-LV" sz="1900" kern="0" dirty="0">
                <a:solidFill>
                  <a:srgbClr val="000000"/>
                </a:solidFill>
                <a:latin typeface="Montserrat"/>
                <a:ea typeface="Arial"/>
                <a:cs typeface="Arial"/>
                <a:sym typeface="Arial"/>
              </a:rPr>
              <a:t>. Lai ietekmētu, nav nepieciešams izgudrot kaut ko pārāk izsmalcinātu. Pat labāk, ja stāsts ir nedaudz absurds.</a:t>
            </a:r>
            <a:endParaRPr lang="lv-LV" sz="1900" strike="sngStrike" kern="0" dirty="0">
              <a:solidFill>
                <a:srgbClr val="000000"/>
              </a:solidFill>
              <a:latin typeface="Montserrat"/>
              <a:ea typeface="Arial"/>
              <a:cs typeface="Arial"/>
            </a:endParaRPr>
          </a:p>
          <a:p>
            <a:pPr defTabSz="554492">
              <a:buClr>
                <a:srgbClr val="000000"/>
              </a:buClr>
              <a:buSzPts val="2600"/>
            </a:pPr>
            <a:r>
              <a:rPr lang="lv-LV" sz="1900" kern="0" dirty="0">
                <a:solidFill>
                  <a:srgbClr val="000000"/>
                </a:solidFill>
                <a:latin typeface="Montserrat"/>
                <a:ea typeface="Arial"/>
                <a:cs typeface="Arial"/>
                <a:sym typeface="Arial"/>
              </a:rPr>
              <a:t>✅ </a:t>
            </a:r>
            <a:r>
              <a:rPr lang="lv-LV" sz="1900" b="1" kern="0" dirty="0">
                <a:solidFill>
                  <a:srgbClr val="000000"/>
                </a:solidFill>
                <a:latin typeface="Montserrat"/>
                <a:ea typeface="Arial"/>
                <a:cs typeface="Arial"/>
                <a:sym typeface="Arial"/>
              </a:rPr>
              <a:t>Viltus ziņai jābūt ar spēcīgu vēstījumu un jāatstāj vietu lasītāja fantāzijai</a:t>
            </a:r>
            <a:r>
              <a:rPr lang="lv-LV" sz="1900" kern="0" dirty="0">
                <a:solidFill>
                  <a:srgbClr val="000000"/>
                </a:solidFill>
                <a:latin typeface="Montserrat"/>
                <a:ea typeface="Arial"/>
                <a:cs typeface="Arial"/>
                <a:sym typeface="Arial"/>
              </a:rPr>
              <a:t>. “Visur ir ienaidnieki!”, “Pilsētas mērs ir Krievijas spiegs!”, “Šis bezpajumtnieks ir sabotieris!”</a:t>
            </a:r>
            <a:endParaRPr lang="lv-LV" sz="1900" kern="0" dirty="0">
              <a:solidFill>
                <a:srgbClr val="000000"/>
              </a:solidFill>
              <a:latin typeface="Montserrat"/>
              <a:ea typeface="Arial"/>
              <a:cs typeface="Arial"/>
            </a:endParaRPr>
          </a:p>
          <a:p>
            <a:pPr defTabSz="554492">
              <a:buClr>
                <a:srgbClr val="000000"/>
              </a:buClr>
              <a:buSzPts val="2600"/>
            </a:pPr>
            <a:r>
              <a:rPr lang="lv-LV" sz="1900" kern="0" dirty="0">
                <a:solidFill>
                  <a:srgbClr val="000000"/>
                </a:solidFill>
                <a:latin typeface="Montserrat"/>
                <a:ea typeface="Arial"/>
                <a:cs typeface="Arial"/>
                <a:sym typeface="Arial"/>
              </a:rPr>
              <a:t>✅ </a:t>
            </a:r>
            <a:r>
              <a:rPr lang="lv-LV" sz="1900" b="1" kern="0" dirty="0">
                <a:solidFill>
                  <a:srgbClr val="000000"/>
                </a:solidFill>
                <a:latin typeface="Montserrat"/>
                <a:ea typeface="Arial"/>
                <a:cs typeface="Arial"/>
                <a:sym typeface="Arial"/>
              </a:rPr>
              <a:t>Viltus ziņā jāiekļauj detaļas</a:t>
            </a:r>
            <a:r>
              <a:rPr lang="lv-LV" sz="1900" kern="0" dirty="0">
                <a:solidFill>
                  <a:srgbClr val="000000"/>
                </a:solidFill>
                <a:latin typeface="Montserrat"/>
                <a:ea typeface="Arial"/>
                <a:cs typeface="Arial"/>
                <a:sym typeface="Arial"/>
              </a:rPr>
              <a:t>. Piemini konkrētu ciematu nosaukumus.</a:t>
            </a:r>
            <a:endParaRPr lang="lv-LV" sz="1900" kern="0" dirty="0">
              <a:solidFill>
                <a:srgbClr val="000000"/>
              </a:solidFill>
              <a:latin typeface="Montserrat"/>
              <a:ea typeface="Arial"/>
              <a:cs typeface="Arial"/>
            </a:endParaRPr>
          </a:p>
          <a:p>
            <a:pPr defTabSz="554492">
              <a:buClr>
                <a:srgbClr val="000000"/>
              </a:buClr>
              <a:buSzPts val="2600"/>
            </a:pPr>
            <a:r>
              <a:rPr lang="lv-LV" sz="1900" kern="0" dirty="0">
                <a:solidFill>
                  <a:srgbClr val="000000"/>
                </a:solidFill>
                <a:latin typeface="Montserrat"/>
                <a:ea typeface="Arial"/>
                <a:cs typeface="Arial"/>
                <a:sym typeface="Arial"/>
              </a:rPr>
              <a:t>✅ </a:t>
            </a:r>
            <a:r>
              <a:rPr lang="lv-LV" sz="1900" b="1" kern="0" dirty="0">
                <a:solidFill>
                  <a:srgbClr val="000000"/>
                </a:solidFill>
                <a:latin typeface="Montserrat"/>
                <a:ea typeface="Arial"/>
                <a:cs typeface="Arial"/>
                <a:sym typeface="Arial"/>
              </a:rPr>
              <a:t>Atkārtošana</a:t>
            </a:r>
            <a:r>
              <a:rPr lang="lv-LV" sz="1900" kern="0" dirty="0">
                <a:solidFill>
                  <a:srgbClr val="000000"/>
                </a:solidFill>
                <a:latin typeface="Montserrat"/>
                <a:ea typeface="Arial"/>
                <a:cs typeface="Arial"/>
                <a:sym typeface="Arial"/>
              </a:rPr>
              <a:t>. Ja trīs cilvēki ziņu ieliks grupas čatā, tā jau kļūs par patiesību. Vēl labāk, ja pievienosi, ka varas iestādes melo.”</a:t>
            </a:r>
            <a:endParaRPr lang="lv-LV" sz="1900" kern="0" dirty="0">
              <a:solidFill>
                <a:srgbClr val="000000"/>
              </a:solidFill>
              <a:latin typeface="Montserrat"/>
              <a:ea typeface="Arial"/>
              <a:cs typeface="Arial"/>
            </a:endParaRPr>
          </a:p>
        </p:txBody>
      </p:sp>
    </p:spTree>
    <p:extLst>
      <p:ext uri="{BB962C8B-B14F-4D97-AF65-F5344CB8AC3E}">
        <p14:creationId xmlns:p14="http://schemas.microsoft.com/office/powerpoint/2010/main" val="3266077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556"/>
        <p:cNvGrpSpPr/>
        <p:nvPr/>
      </p:nvGrpSpPr>
      <p:grpSpPr>
        <a:xfrm>
          <a:off x="0" y="0"/>
          <a:ext cx="0" cy="0"/>
          <a:chOff x="0" y="0"/>
          <a:chExt cx="0" cy="0"/>
        </a:xfrm>
      </p:grpSpPr>
      <p:sp>
        <p:nvSpPr>
          <p:cNvPr id="557" name="Google Shape;557;g157d7739650_0_82"/>
          <p:cNvSpPr txBox="1"/>
          <p:nvPr/>
        </p:nvSpPr>
        <p:spPr>
          <a:xfrm>
            <a:off x="643122" y="887574"/>
            <a:ext cx="10905756" cy="2880232"/>
          </a:xfrm>
          <a:prstGeom prst="rect">
            <a:avLst/>
          </a:prstGeom>
          <a:noFill/>
          <a:ln>
            <a:noFill/>
          </a:ln>
        </p:spPr>
        <p:txBody>
          <a:bodyPr spcFirstLastPara="1" wrap="square" lIns="0" tIns="92794" rIns="0" bIns="0" anchor="t" anchorCtr="0">
            <a:spAutoFit/>
          </a:bodyPr>
          <a:lstStyle/>
          <a:p>
            <a:pPr defTabSz="554492">
              <a:lnSpc>
                <a:spcPct val="115000"/>
              </a:lnSpc>
              <a:spcBef>
                <a:spcPts val="728"/>
              </a:spcBef>
              <a:buClr>
                <a:srgbClr val="000000"/>
              </a:buClr>
              <a:buSzPts val="1100"/>
            </a:pPr>
            <a:endParaRPr sz="1940" kern="0" dirty="0">
              <a:solidFill>
                <a:srgbClr val="000000"/>
              </a:solidFill>
              <a:latin typeface="Arial"/>
              <a:ea typeface="Arial"/>
              <a:cs typeface="Arial"/>
              <a:sym typeface="Arial"/>
            </a:endParaRPr>
          </a:p>
          <a:p>
            <a:pPr defTabSz="554492">
              <a:lnSpc>
                <a:spcPct val="115000"/>
              </a:lnSpc>
              <a:buClr>
                <a:srgbClr val="000000"/>
              </a:buClr>
              <a:buSzPts val="1100"/>
            </a:pPr>
            <a:endParaRPr sz="2062" kern="0" dirty="0">
              <a:solidFill>
                <a:srgbClr val="000000"/>
              </a:solidFill>
              <a:latin typeface="Montserrat"/>
              <a:ea typeface="Montserrat"/>
              <a:cs typeface="Montserrat"/>
              <a:sym typeface="Montserrat"/>
            </a:endParaRPr>
          </a:p>
          <a:p>
            <a:pPr defTabSz="554492">
              <a:lnSpc>
                <a:spcPct val="115000"/>
              </a:lnSpc>
              <a:buClr>
                <a:srgbClr val="000000"/>
              </a:buClr>
              <a:buSzPts val="1100"/>
            </a:pPr>
            <a:endParaRPr sz="2183" kern="0" dirty="0">
              <a:solidFill>
                <a:srgbClr val="000000"/>
              </a:solidFill>
              <a:latin typeface="Montserrat"/>
              <a:ea typeface="Montserrat"/>
              <a:cs typeface="Montserrat"/>
              <a:sym typeface="Montserrat"/>
            </a:endParaRPr>
          </a:p>
          <a:p>
            <a:pPr defTabSz="554492">
              <a:lnSpc>
                <a:spcPct val="115000"/>
              </a:lnSpc>
              <a:spcBef>
                <a:spcPts val="728"/>
              </a:spcBef>
              <a:buClr>
                <a:srgbClr val="000000"/>
              </a:buClr>
              <a:buSzPts val="1100"/>
            </a:pPr>
            <a:endParaRPr sz="1516" b="1" kern="0" dirty="0">
              <a:solidFill>
                <a:srgbClr val="000000"/>
              </a:solidFill>
              <a:latin typeface="Arial"/>
              <a:ea typeface="Arial"/>
              <a:cs typeface="Arial"/>
              <a:sym typeface="Arial"/>
            </a:endParaRPr>
          </a:p>
          <a:p>
            <a:pPr defTabSz="554492">
              <a:lnSpc>
                <a:spcPct val="115000"/>
              </a:lnSpc>
              <a:spcBef>
                <a:spcPts val="728"/>
              </a:spcBef>
              <a:buClr>
                <a:srgbClr val="000000"/>
              </a:buClr>
              <a:buSzPts val="1100"/>
            </a:pPr>
            <a:endParaRPr sz="1940" kern="0" dirty="0">
              <a:solidFill>
                <a:srgbClr val="000000"/>
              </a:solidFill>
              <a:latin typeface="Arial"/>
              <a:ea typeface="Arial"/>
              <a:cs typeface="Arial"/>
              <a:sym typeface="Arial"/>
            </a:endParaRPr>
          </a:p>
          <a:p>
            <a:pPr defTabSz="554492">
              <a:lnSpc>
                <a:spcPct val="115000"/>
              </a:lnSpc>
              <a:buClr>
                <a:srgbClr val="000000"/>
              </a:buClr>
              <a:buSzPts val="1100"/>
            </a:pPr>
            <a:endParaRPr sz="1880" b="1" kern="0" dirty="0">
              <a:solidFill>
                <a:srgbClr val="000000"/>
              </a:solidFill>
              <a:latin typeface="Arial"/>
              <a:ea typeface="Arial"/>
              <a:cs typeface="Arial"/>
              <a:sym typeface="Arial"/>
            </a:endParaRPr>
          </a:p>
          <a:p>
            <a:pPr marR="3466" defTabSz="554492">
              <a:lnSpc>
                <a:spcPct val="85416"/>
              </a:lnSpc>
              <a:spcBef>
                <a:spcPts val="731"/>
              </a:spcBef>
              <a:buClr>
                <a:srgbClr val="000000"/>
              </a:buClr>
              <a:buSzPts val="9600"/>
            </a:pPr>
            <a:endParaRPr sz="2971" kern="0" dirty="0">
              <a:solidFill>
                <a:srgbClr val="000000"/>
              </a:solidFill>
              <a:latin typeface="Arial"/>
              <a:ea typeface="Arial"/>
              <a:cs typeface="Arial"/>
              <a:sym typeface="Arial"/>
            </a:endParaRPr>
          </a:p>
        </p:txBody>
      </p:sp>
      <p:sp>
        <p:nvSpPr>
          <p:cNvPr id="4" name="Google Shape;307;g157d7739650_0_12">
            <a:extLst>
              <a:ext uri="{FF2B5EF4-FFF2-40B4-BE49-F238E27FC236}">
                <a16:creationId xmlns:a16="http://schemas.microsoft.com/office/drawing/2014/main" id="{25CB2C49-E88E-F953-409E-BF1798C6ACFD}"/>
              </a:ext>
            </a:extLst>
          </p:cNvPr>
          <p:cNvSpPr txBox="1"/>
          <p:nvPr/>
        </p:nvSpPr>
        <p:spPr>
          <a:xfrm>
            <a:off x="535805" y="121010"/>
            <a:ext cx="10129684" cy="649674"/>
          </a:xfrm>
          <a:prstGeom prst="rect">
            <a:avLst/>
          </a:prstGeom>
          <a:noFill/>
          <a:ln>
            <a:noFill/>
          </a:ln>
        </p:spPr>
        <p:txBody>
          <a:bodyPr spcFirstLastPara="1" wrap="square" lIns="55440" tIns="55440" rIns="55440" bIns="55440" anchor="t" anchorCtr="0">
            <a:spAutoFit/>
          </a:bodyPr>
          <a:lstStyle/>
          <a:p>
            <a:pPr defTabSz="554492">
              <a:spcBef>
                <a:spcPts val="728"/>
              </a:spcBef>
              <a:buClr>
                <a:srgbClr val="000000"/>
              </a:buClr>
            </a:pPr>
            <a:r>
              <a:rPr lang="lv-LV" sz="2900" b="1" kern="0" dirty="0">
                <a:solidFill>
                  <a:schemeClr val="bg1"/>
                </a:solidFill>
                <a:latin typeface="Montserrat"/>
                <a:cs typeface="Arial"/>
                <a:sym typeface="Montserrat"/>
              </a:rPr>
              <a:t>2. </a:t>
            </a:r>
            <a:r>
              <a:rPr lang="lv-LV" sz="2900" b="1" kern="0" dirty="0">
                <a:solidFill>
                  <a:schemeClr val="bg1"/>
                </a:solidFill>
                <a:latin typeface="Montserrat"/>
                <a:ea typeface="+mn-lt"/>
                <a:cs typeface="+mn-lt"/>
                <a:sym typeface="Montserrat"/>
              </a:rPr>
              <a:t>Mazināt sabiedrības atbalstu Ukrainai</a:t>
            </a:r>
            <a:endParaRPr lang="lv-LV" sz="2900" b="1" kern="0" dirty="0">
              <a:solidFill>
                <a:schemeClr val="bg1"/>
              </a:solidFill>
              <a:latin typeface="Montserrat"/>
              <a:ea typeface="Montserrat"/>
              <a:cs typeface="Arial"/>
            </a:endParaRPr>
          </a:p>
        </p:txBody>
      </p:sp>
      <p:sp>
        <p:nvSpPr>
          <p:cNvPr id="3" name="TextBox 2">
            <a:extLst>
              <a:ext uri="{FF2B5EF4-FFF2-40B4-BE49-F238E27FC236}">
                <a16:creationId xmlns:a16="http://schemas.microsoft.com/office/drawing/2014/main" id="{FF6E2D12-1169-D15E-96E0-A940885D55F5}"/>
              </a:ext>
            </a:extLst>
          </p:cNvPr>
          <p:cNvSpPr txBox="1"/>
          <p:nvPr/>
        </p:nvSpPr>
        <p:spPr>
          <a:xfrm>
            <a:off x="541299" y="735879"/>
            <a:ext cx="7481642" cy="763878"/>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lv-LV" sz="2300" kern="0" dirty="0">
                <a:solidFill>
                  <a:schemeClr val="bg1"/>
                </a:solidFill>
                <a:latin typeface="Montserrat"/>
                <a:ea typeface="+mn-lt"/>
                <a:cs typeface="+mn-lt"/>
              </a:rPr>
              <a:t>Censties parādīt, ka Ukraina nav pelnījusi atbalstu</a:t>
            </a:r>
          </a:p>
          <a:p>
            <a:pPr defTabSz="554492"/>
            <a:endParaRPr lang="lv-LV" sz="2300" kern="0" dirty="0">
              <a:solidFill>
                <a:schemeClr val="bg1"/>
              </a:solidFill>
              <a:latin typeface="Montserrat"/>
              <a:cs typeface="Arial"/>
            </a:endParaRPr>
          </a:p>
        </p:txBody>
      </p:sp>
      <p:pic>
        <p:nvPicPr>
          <p:cNvPr id="6" name="Picture 5" descr="A screenshot of a news article&#10;&#10;Description automatically generated">
            <a:extLst>
              <a:ext uri="{FF2B5EF4-FFF2-40B4-BE49-F238E27FC236}">
                <a16:creationId xmlns:a16="http://schemas.microsoft.com/office/drawing/2014/main" id="{D0369244-E913-6070-F8B4-7DF24B1409AC}"/>
              </a:ext>
            </a:extLst>
          </p:cNvPr>
          <p:cNvPicPr>
            <a:picLocks noChangeAspect="1"/>
          </p:cNvPicPr>
          <p:nvPr/>
        </p:nvPicPr>
        <p:blipFill rotWithShape="1">
          <a:blip r:embed="rId3">
            <a:extLst>
              <a:ext uri="{28A0092B-C50C-407E-A947-70E740481C1C}">
                <a14:useLocalDpi xmlns:a14="http://schemas.microsoft.com/office/drawing/2010/main" val="0"/>
              </a:ext>
            </a:extLst>
          </a:blip>
          <a:srcRect l="3515" r="3909" b="76376"/>
          <a:stretch/>
        </p:blipFill>
        <p:spPr>
          <a:xfrm>
            <a:off x="-47033" y="1541041"/>
            <a:ext cx="6690884" cy="1198483"/>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id="{11981506-360B-C14B-A3D9-E675C214A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7927" y="3159370"/>
            <a:ext cx="7191142" cy="1224651"/>
          </a:xfrm>
          <a:prstGeom prst="rect">
            <a:avLst/>
          </a:prstGeom>
        </p:spPr>
      </p:pic>
      <p:pic>
        <p:nvPicPr>
          <p:cNvPr id="14" name="Picture 13" descr="A close up of a sign&#10;&#10;Description automatically generated">
            <a:extLst>
              <a:ext uri="{FF2B5EF4-FFF2-40B4-BE49-F238E27FC236}">
                <a16:creationId xmlns:a16="http://schemas.microsoft.com/office/drawing/2014/main" id="{E2FC2653-58C6-0E71-8982-DFE66299C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527" y="4969255"/>
            <a:ext cx="10929357" cy="972728"/>
          </a:xfrm>
          <a:prstGeom prst="rect">
            <a:avLst/>
          </a:prstGeom>
        </p:spPr>
      </p:pic>
    </p:spTree>
    <p:extLst>
      <p:ext uri="{BB962C8B-B14F-4D97-AF65-F5344CB8AC3E}">
        <p14:creationId xmlns:p14="http://schemas.microsoft.com/office/powerpoint/2010/main" val="467613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556"/>
        <p:cNvGrpSpPr/>
        <p:nvPr/>
      </p:nvGrpSpPr>
      <p:grpSpPr>
        <a:xfrm>
          <a:off x="0" y="0"/>
          <a:ext cx="0" cy="0"/>
          <a:chOff x="0" y="0"/>
          <a:chExt cx="0" cy="0"/>
        </a:xfrm>
      </p:grpSpPr>
      <p:sp>
        <p:nvSpPr>
          <p:cNvPr id="557" name="Google Shape;557;g157d7739650_0_82"/>
          <p:cNvSpPr txBox="1"/>
          <p:nvPr/>
        </p:nvSpPr>
        <p:spPr>
          <a:xfrm>
            <a:off x="643122" y="887574"/>
            <a:ext cx="10905756" cy="2880232"/>
          </a:xfrm>
          <a:prstGeom prst="rect">
            <a:avLst/>
          </a:prstGeom>
          <a:noFill/>
          <a:ln>
            <a:noFill/>
          </a:ln>
        </p:spPr>
        <p:txBody>
          <a:bodyPr spcFirstLastPara="1" wrap="square" lIns="0" tIns="92794" rIns="0" bIns="0" anchor="t" anchorCtr="0">
            <a:spAutoFit/>
          </a:bodyPr>
          <a:lstStyle/>
          <a:p>
            <a:pPr defTabSz="554492">
              <a:lnSpc>
                <a:spcPct val="115000"/>
              </a:lnSpc>
              <a:spcBef>
                <a:spcPts val="728"/>
              </a:spcBef>
              <a:buClr>
                <a:srgbClr val="000000"/>
              </a:buClr>
              <a:buSzPts val="1100"/>
            </a:pPr>
            <a:endParaRPr sz="1940" kern="0" dirty="0">
              <a:solidFill>
                <a:srgbClr val="000000"/>
              </a:solidFill>
              <a:latin typeface="Arial"/>
              <a:ea typeface="Arial"/>
              <a:cs typeface="Arial"/>
              <a:sym typeface="Arial"/>
            </a:endParaRPr>
          </a:p>
          <a:p>
            <a:pPr defTabSz="554492">
              <a:lnSpc>
                <a:spcPct val="115000"/>
              </a:lnSpc>
              <a:buClr>
                <a:srgbClr val="000000"/>
              </a:buClr>
              <a:buSzPts val="1100"/>
            </a:pPr>
            <a:endParaRPr sz="2062" kern="0" dirty="0">
              <a:solidFill>
                <a:srgbClr val="000000"/>
              </a:solidFill>
              <a:latin typeface="Montserrat"/>
              <a:ea typeface="Montserrat"/>
              <a:cs typeface="Montserrat"/>
              <a:sym typeface="Montserrat"/>
            </a:endParaRPr>
          </a:p>
          <a:p>
            <a:pPr defTabSz="554492">
              <a:lnSpc>
                <a:spcPct val="115000"/>
              </a:lnSpc>
              <a:buClr>
                <a:srgbClr val="000000"/>
              </a:buClr>
              <a:buSzPts val="1100"/>
            </a:pPr>
            <a:endParaRPr sz="2183" kern="0" dirty="0">
              <a:solidFill>
                <a:srgbClr val="000000"/>
              </a:solidFill>
              <a:latin typeface="Montserrat"/>
              <a:ea typeface="Montserrat"/>
              <a:cs typeface="Montserrat"/>
              <a:sym typeface="Montserrat"/>
            </a:endParaRPr>
          </a:p>
          <a:p>
            <a:pPr defTabSz="554492">
              <a:lnSpc>
                <a:spcPct val="115000"/>
              </a:lnSpc>
              <a:spcBef>
                <a:spcPts val="728"/>
              </a:spcBef>
              <a:buClr>
                <a:srgbClr val="000000"/>
              </a:buClr>
              <a:buSzPts val="1100"/>
            </a:pPr>
            <a:endParaRPr sz="1516" b="1" kern="0" dirty="0">
              <a:solidFill>
                <a:srgbClr val="000000"/>
              </a:solidFill>
              <a:latin typeface="Arial"/>
              <a:ea typeface="Arial"/>
              <a:cs typeface="Arial"/>
              <a:sym typeface="Arial"/>
            </a:endParaRPr>
          </a:p>
          <a:p>
            <a:pPr defTabSz="554492">
              <a:lnSpc>
                <a:spcPct val="115000"/>
              </a:lnSpc>
              <a:spcBef>
                <a:spcPts val="728"/>
              </a:spcBef>
              <a:buClr>
                <a:srgbClr val="000000"/>
              </a:buClr>
              <a:buSzPts val="1100"/>
            </a:pPr>
            <a:endParaRPr sz="1940" kern="0" dirty="0">
              <a:solidFill>
                <a:srgbClr val="000000"/>
              </a:solidFill>
              <a:latin typeface="Arial"/>
              <a:ea typeface="Arial"/>
              <a:cs typeface="Arial"/>
              <a:sym typeface="Arial"/>
            </a:endParaRPr>
          </a:p>
          <a:p>
            <a:pPr defTabSz="554492">
              <a:lnSpc>
                <a:spcPct val="115000"/>
              </a:lnSpc>
              <a:buClr>
                <a:srgbClr val="000000"/>
              </a:buClr>
              <a:buSzPts val="1100"/>
            </a:pPr>
            <a:endParaRPr sz="1880" b="1" kern="0" dirty="0">
              <a:solidFill>
                <a:srgbClr val="000000"/>
              </a:solidFill>
              <a:latin typeface="Arial"/>
              <a:ea typeface="Arial"/>
              <a:cs typeface="Arial"/>
              <a:sym typeface="Arial"/>
            </a:endParaRPr>
          </a:p>
          <a:p>
            <a:pPr marR="3466" defTabSz="554492">
              <a:lnSpc>
                <a:spcPct val="85416"/>
              </a:lnSpc>
              <a:spcBef>
                <a:spcPts val="731"/>
              </a:spcBef>
              <a:buClr>
                <a:srgbClr val="000000"/>
              </a:buClr>
              <a:buSzPts val="9600"/>
            </a:pPr>
            <a:endParaRPr sz="2971" kern="0" dirty="0">
              <a:solidFill>
                <a:srgbClr val="000000"/>
              </a:solidFill>
              <a:latin typeface="Arial"/>
              <a:ea typeface="Arial"/>
              <a:cs typeface="Arial"/>
              <a:sym typeface="Arial"/>
            </a:endParaRPr>
          </a:p>
        </p:txBody>
      </p:sp>
      <p:sp>
        <p:nvSpPr>
          <p:cNvPr id="558" name="Google Shape;558;g157d7739650_0_82"/>
          <p:cNvSpPr/>
          <p:nvPr/>
        </p:nvSpPr>
        <p:spPr>
          <a:xfrm>
            <a:off x="660539" y="3924518"/>
            <a:ext cx="5007173" cy="722587"/>
          </a:xfrm>
          <a:prstGeom prst="rect">
            <a:avLst/>
          </a:prstGeom>
          <a:noFill/>
          <a:ln>
            <a:noFill/>
          </a:ln>
        </p:spPr>
        <p:txBody>
          <a:bodyPr spcFirstLastPara="1" wrap="square" lIns="55440" tIns="27713" rIns="55440" bIns="27713" anchor="t" anchorCtr="0">
            <a:noAutofit/>
          </a:bodyPr>
          <a:lstStyle/>
          <a:p>
            <a:pPr marL="7701" marR="3466" defTabSz="554492">
              <a:spcBef>
                <a:spcPts val="731"/>
              </a:spcBef>
              <a:buClr>
                <a:srgbClr val="000000"/>
              </a:buClr>
              <a:buSzPts val="2400"/>
            </a:pPr>
            <a:endParaRPr sz="1455" kern="0" dirty="0">
              <a:solidFill>
                <a:srgbClr val="1E1E1E"/>
              </a:solidFill>
              <a:latin typeface="Arial"/>
              <a:ea typeface="Arial"/>
              <a:cs typeface="Arial"/>
              <a:sym typeface="Arial"/>
            </a:endParaRPr>
          </a:p>
        </p:txBody>
      </p:sp>
      <p:sp>
        <p:nvSpPr>
          <p:cNvPr id="559" name="Google Shape;559;g157d7739650_0_82"/>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dirty="0">
              <a:solidFill>
                <a:srgbClr val="262626"/>
              </a:solidFill>
              <a:latin typeface="Arial"/>
              <a:ea typeface="Arial"/>
              <a:cs typeface="Arial"/>
              <a:sym typeface="Arial"/>
            </a:endParaRPr>
          </a:p>
        </p:txBody>
      </p:sp>
      <p:sp>
        <p:nvSpPr>
          <p:cNvPr id="563" name="Google Shape;563;g157d7739650_0_82"/>
          <p:cNvSpPr txBox="1"/>
          <p:nvPr/>
        </p:nvSpPr>
        <p:spPr>
          <a:xfrm>
            <a:off x="5667714" y="449783"/>
            <a:ext cx="9262834" cy="569139"/>
          </a:xfrm>
          <a:prstGeom prst="rect">
            <a:avLst/>
          </a:prstGeom>
          <a:noFill/>
          <a:ln>
            <a:noFill/>
          </a:ln>
        </p:spPr>
        <p:txBody>
          <a:bodyPr spcFirstLastPara="1" wrap="square" lIns="55440" tIns="55440" rIns="55440" bIns="55440" anchor="t" anchorCtr="0">
            <a:spAutoFit/>
          </a:bodyPr>
          <a:lstStyle/>
          <a:p>
            <a:pPr defTabSz="554492">
              <a:buClr>
                <a:srgbClr val="000000"/>
              </a:buClr>
              <a:buSzPts val="6200"/>
            </a:pPr>
            <a:endParaRPr sz="2971" b="1" kern="0" dirty="0">
              <a:solidFill>
                <a:srgbClr val="1E1E1E"/>
              </a:solidFill>
              <a:latin typeface="Arial"/>
              <a:ea typeface="Arial"/>
              <a:cs typeface="Arial"/>
              <a:sym typeface="Arial"/>
            </a:endParaRPr>
          </a:p>
        </p:txBody>
      </p:sp>
      <p:sp>
        <p:nvSpPr>
          <p:cNvPr id="4" name="Google Shape;307;g157d7739650_0_12">
            <a:extLst>
              <a:ext uri="{FF2B5EF4-FFF2-40B4-BE49-F238E27FC236}">
                <a16:creationId xmlns:a16="http://schemas.microsoft.com/office/drawing/2014/main" id="{25CB2C49-E88E-F953-409E-BF1798C6ACFD}"/>
              </a:ext>
            </a:extLst>
          </p:cNvPr>
          <p:cNvSpPr txBox="1"/>
          <p:nvPr/>
        </p:nvSpPr>
        <p:spPr>
          <a:xfrm>
            <a:off x="507050" y="365425"/>
            <a:ext cx="10129684" cy="558239"/>
          </a:xfrm>
          <a:prstGeom prst="rect">
            <a:avLst/>
          </a:prstGeom>
          <a:noFill/>
          <a:ln>
            <a:noFill/>
          </a:ln>
        </p:spPr>
        <p:txBody>
          <a:bodyPr spcFirstLastPara="1" wrap="square" lIns="55440" tIns="55440" rIns="55440" bIns="55440" anchor="t" anchorCtr="0">
            <a:spAutoFit/>
          </a:bodyPr>
          <a:lstStyle/>
          <a:p>
            <a:pPr defTabSz="554492"/>
            <a:r>
              <a:rPr lang="lv-LV" sz="2900" b="1" kern="0" dirty="0">
                <a:solidFill>
                  <a:schemeClr val="bg1"/>
                </a:solidFill>
                <a:latin typeface="Montserrat"/>
                <a:ea typeface="+mn-lt"/>
                <a:cs typeface="+mn-lt"/>
              </a:rPr>
              <a:t>2. Mazināt sabiedrības atbalstu Ukrainai</a:t>
            </a:r>
            <a:endParaRPr lang="lv-LV" sz="2900" kern="0" dirty="0">
              <a:solidFill>
                <a:schemeClr val="bg1"/>
              </a:solidFill>
              <a:latin typeface="Montserrat"/>
              <a:ea typeface="+mn-lt"/>
              <a:cs typeface="+mn-lt"/>
            </a:endParaRPr>
          </a:p>
        </p:txBody>
      </p:sp>
      <p:sp>
        <p:nvSpPr>
          <p:cNvPr id="9" name="Google Shape;548;g11b41ce093d_0_147">
            <a:extLst>
              <a:ext uri="{FF2B5EF4-FFF2-40B4-BE49-F238E27FC236}">
                <a16:creationId xmlns:a16="http://schemas.microsoft.com/office/drawing/2014/main" id="{8F654F39-E89C-4B6A-670B-216D5466906F}"/>
              </a:ext>
            </a:extLst>
          </p:cNvPr>
          <p:cNvSpPr/>
          <p:nvPr/>
        </p:nvSpPr>
        <p:spPr>
          <a:xfrm>
            <a:off x="653285" y="6353332"/>
            <a:ext cx="10514263" cy="279975"/>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en-US" sz="1450" kern="0" dirty="0">
                <a:solidFill>
                  <a:schemeClr val="bg1"/>
                </a:solidFill>
                <a:latin typeface="Montserrat"/>
                <a:cs typeface="Arial"/>
                <a:sym typeface="Arial"/>
              </a:rPr>
              <a:t>Avots:</a:t>
            </a:r>
            <a:r>
              <a:rPr lang="uk-UA" sz="1450" kern="0" dirty="0">
                <a:solidFill>
                  <a:schemeClr val="bg1"/>
                </a:solidFill>
                <a:latin typeface="Montserrat"/>
                <a:cs typeface="Arial"/>
                <a:sym typeface="Arial"/>
              </a:rPr>
              <a:t> </a:t>
            </a:r>
            <a:r>
              <a:rPr lang="uk-UA" sz="1450" kern="0" dirty="0">
                <a:solidFill>
                  <a:srgbClr val="FFFFFF"/>
                </a:solidFill>
                <a:latin typeface="Montserrat"/>
                <a:cs typeface="Arial"/>
                <a:sym typeface="Arial"/>
                <a:hlinkClick r:id="rId3">
                  <a:extLst>
                    <a:ext uri="{A12FA001-AC4F-418D-AE19-62706E023703}">
                      <ahyp:hlinkClr xmlns:ahyp="http://schemas.microsoft.com/office/drawing/2018/hyperlinkcolor" val="tx"/>
                    </a:ext>
                  </a:extLst>
                </a:hlinkClick>
              </a:rPr>
              <a:t>https://factcheck.afp.com/doc.afp.com.</a:t>
            </a:r>
            <a:r>
              <a:rPr lang="uk-UA" sz="1450" kern="0" dirty="0">
                <a:solidFill>
                  <a:schemeClr val="bg1"/>
                </a:solidFill>
                <a:latin typeface="Montserrat"/>
                <a:cs typeface="Arial"/>
                <a:sym typeface="Arial"/>
                <a:hlinkClick r:id="rId3">
                  <a:extLst>
                    <a:ext uri="{A12FA001-AC4F-418D-AE19-62706E023703}">
                      <ahyp:hlinkClr xmlns:ahyp="http://schemas.microsoft.com/office/drawing/2018/hyperlinkcolor" val="tx"/>
                    </a:ext>
                  </a:extLst>
                </a:hlinkClick>
              </a:rPr>
              <a:t>327R8KF</a:t>
            </a:r>
            <a:r>
              <a:rPr lang="lv-LV" sz="1450" kern="0" dirty="0">
                <a:solidFill>
                  <a:schemeClr val="bg1"/>
                </a:solidFill>
                <a:latin typeface="Montserrat"/>
                <a:cs typeface="Arial"/>
                <a:sym typeface="Arial"/>
              </a:rPr>
              <a:t>; https://rebaltica.lv/2022/03/ukrainas-kars-piesaista-melu-izplatitajus-un-krapniekus-tiktok/ </a:t>
            </a:r>
            <a:r>
              <a:rPr lang="uk-UA" sz="1450" kern="0" dirty="0">
                <a:solidFill>
                  <a:schemeClr val="bg1"/>
                </a:solidFill>
                <a:latin typeface="Montserrat"/>
                <a:cs typeface="Arial"/>
                <a:sym typeface="Arial"/>
              </a:rPr>
              <a:t> </a:t>
            </a:r>
            <a:endParaRPr lang="en-US" sz="1450" kern="0" dirty="0">
              <a:solidFill>
                <a:schemeClr val="bg1"/>
              </a:solidFill>
              <a:latin typeface="Montserrat"/>
              <a:ea typeface="Arial"/>
              <a:cs typeface="Arial"/>
              <a:sym typeface="Arial"/>
            </a:endParaRPr>
          </a:p>
        </p:txBody>
      </p:sp>
      <p:pic>
        <p:nvPicPr>
          <p:cNvPr id="11" name="Google Shape;487;g11b41ce093d_0_66" descr="A picture containing timeline&#10;&#10;Description automatically generated">
            <a:extLst>
              <a:ext uri="{FF2B5EF4-FFF2-40B4-BE49-F238E27FC236}">
                <a16:creationId xmlns:a16="http://schemas.microsoft.com/office/drawing/2014/main" id="{C62D3292-0739-7281-147B-4C260F907675}"/>
              </a:ext>
            </a:extLst>
          </p:cNvPr>
          <p:cNvPicPr preferRelativeResize="0"/>
          <p:nvPr/>
        </p:nvPicPr>
        <p:blipFill>
          <a:blip r:embed="rId4">
            <a:alphaModFix/>
          </a:blip>
          <a:stretch>
            <a:fillRect/>
          </a:stretch>
        </p:blipFill>
        <p:spPr>
          <a:xfrm>
            <a:off x="1295090" y="1716885"/>
            <a:ext cx="4372622" cy="4297970"/>
          </a:xfrm>
          <a:prstGeom prst="rect">
            <a:avLst/>
          </a:prstGeom>
          <a:noFill/>
          <a:ln>
            <a:noFill/>
          </a:ln>
        </p:spPr>
      </p:pic>
      <p:sp>
        <p:nvSpPr>
          <p:cNvPr id="12" name="TextBox 11">
            <a:extLst>
              <a:ext uri="{FF2B5EF4-FFF2-40B4-BE49-F238E27FC236}">
                <a16:creationId xmlns:a16="http://schemas.microsoft.com/office/drawing/2014/main" id="{2C829E64-4F49-DD7D-2172-3C4B74F5F1FA}"/>
              </a:ext>
            </a:extLst>
          </p:cNvPr>
          <p:cNvSpPr txBox="1"/>
          <p:nvPr/>
        </p:nvSpPr>
        <p:spPr>
          <a:xfrm>
            <a:off x="513726" y="899626"/>
            <a:ext cx="7616530" cy="409935"/>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pPr defTabSz="554492"/>
            <a:r>
              <a:rPr lang="lv-LV" sz="2300" kern="0" dirty="0">
                <a:solidFill>
                  <a:schemeClr val="bg1"/>
                </a:solidFill>
                <a:latin typeface="Montserrat"/>
                <a:cs typeface="Arial"/>
                <a:sym typeface="Arial"/>
              </a:rPr>
              <a:t>Apgalvojumi, ka traģiski notikumi ir iestudēti</a:t>
            </a:r>
            <a:endParaRPr lang="lv-LV" sz="2300" kern="0" dirty="0">
              <a:solidFill>
                <a:schemeClr val="bg1"/>
              </a:solidFill>
              <a:latin typeface="Montserrat"/>
              <a:cs typeface="Arial"/>
            </a:endParaRPr>
          </a:p>
        </p:txBody>
      </p:sp>
      <p:pic>
        <p:nvPicPr>
          <p:cNvPr id="3" name="Picture 2" descr="A screenshot of a phone&#10;&#10;Description automatically generated">
            <a:extLst>
              <a:ext uri="{FF2B5EF4-FFF2-40B4-BE49-F238E27FC236}">
                <a16:creationId xmlns:a16="http://schemas.microsoft.com/office/drawing/2014/main" id="{FF0DDF0E-7E06-3095-DE3E-4A512AE1AF3F}"/>
              </a:ext>
            </a:extLst>
          </p:cNvPr>
          <p:cNvPicPr>
            <a:picLocks noChangeAspect="1"/>
          </p:cNvPicPr>
          <p:nvPr/>
        </p:nvPicPr>
        <p:blipFill rotWithShape="1">
          <a:blip r:embed="rId5">
            <a:extLst>
              <a:ext uri="{28A0092B-C50C-407E-A947-70E740481C1C}">
                <a14:useLocalDpi xmlns:a14="http://schemas.microsoft.com/office/drawing/2010/main" val="0"/>
              </a:ext>
            </a:extLst>
          </a:blip>
          <a:srcRect l="18853"/>
          <a:stretch/>
        </p:blipFill>
        <p:spPr>
          <a:xfrm>
            <a:off x="6837753" y="1540508"/>
            <a:ext cx="4056320" cy="4445592"/>
          </a:xfrm>
          <a:prstGeom prst="rect">
            <a:avLst/>
          </a:prstGeom>
        </p:spPr>
      </p:pic>
    </p:spTree>
    <p:extLst>
      <p:ext uri="{BB962C8B-B14F-4D97-AF65-F5344CB8AC3E}">
        <p14:creationId xmlns:p14="http://schemas.microsoft.com/office/powerpoint/2010/main" val="167145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16"/>
        <p:cNvGrpSpPr/>
        <p:nvPr/>
      </p:nvGrpSpPr>
      <p:grpSpPr>
        <a:xfrm>
          <a:off x="0" y="0"/>
          <a:ext cx="0" cy="0"/>
          <a:chOff x="0" y="0"/>
          <a:chExt cx="0" cy="0"/>
        </a:xfrm>
      </p:grpSpPr>
      <p:sp>
        <p:nvSpPr>
          <p:cNvPr id="121" name="Google Shape;121;g11b41ce093d_0_226"/>
          <p:cNvSpPr txBox="1"/>
          <p:nvPr/>
        </p:nvSpPr>
        <p:spPr>
          <a:xfrm>
            <a:off x="689683" y="2740854"/>
            <a:ext cx="4311147" cy="317348"/>
          </a:xfrm>
          <a:prstGeom prst="rect">
            <a:avLst/>
          </a:prstGeom>
          <a:noFill/>
          <a:ln>
            <a:noFill/>
          </a:ln>
        </p:spPr>
        <p:txBody>
          <a:bodyPr spcFirstLastPara="1" wrap="square" lIns="0" tIns="7701" rIns="0" bIns="0" anchor="t" anchorCtr="0">
            <a:spAutoFit/>
          </a:bodyPr>
          <a:lstStyle/>
          <a:p>
            <a:pPr marL="7701" marR="3081" defTabSz="554492">
              <a:lnSpc>
                <a:spcPct val="158500"/>
              </a:lnSpc>
              <a:spcBef>
                <a:spcPts val="143"/>
              </a:spcBef>
              <a:buClr>
                <a:srgbClr val="000000"/>
              </a:buClr>
              <a:buSzPts val="2000"/>
            </a:pPr>
            <a:endParaRPr sz="1213" kern="0" dirty="0">
              <a:solidFill>
                <a:srgbClr val="000000"/>
              </a:solidFill>
              <a:latin typeface="Arial"/>
              <a:ea typeface="Arial"/>
              <a:cs typeface="Arial"/>
              <a:sym typeface="Arial"/>
            </a:endParaRPr>
          </a:p>
        </p:txBody>
      </p:sp>
      <p:sp>
        <p:nvSpPr>
          <p:cNvPr id="122" name="Google Shape;122;g11b41ce093d_0_226"/>
          <p:cNvSpPr txBox="1"/>
          <p:nvPr/>
        </p:nvSpPr>
        <p:spPr>
          <a:xfrm>
            <a:off x="2193765" y="2586042"/>
            <a:ext cx="9604481" cy="317275"/>
          </a:xfrm>
          <a:prstGeom prst="rect">
            <a:avLst/>
          </a:prstGeom>
          <a:noFill/>
          <a:ln>
            <a:noFill/>
          </a:ln>
        </p:spPr>
        <p:txBody>
          <a:bodyPr spcFirstLastPara="1" wrap="square" lIns="55440" tIns="55440" rIns="55440" bIns="55440" anchor="t" anchorCtr="0">
            <a:spAutoFit/>
          </a:bodyPr>
          <a:lstStyle/>
          <a:p>
            <a:pPr defTabSz="554492">
              <a:buClr>
                <a:srgbClr val="000000"/>
              </a:buClr>
              <a:buSzPts val="4400"/>
            </a:pPr>
            <a:endParaRPr sz="667" kern="0" dirty="0">
              <a:solidFill>
                <a:srgbClr val="000000"/>
              </a:solidFill>
              <a:highlight>
                <a:srgbClr val="F5F5F5"/>
              </a:highlight>
              <a:latin typeface="Courier New"/>
              <a:ea typeface="Courier New"/>
              <a:cs typeface="Courier New"/>
              <a:sym typeface="Courier New"/>
            </a:endParaRPr>
          </a:p>
          <a:p>
            <a:pPr defTabSz="554492">
              <a:buClr>
                <a:srgbClr val="000000"/>
              </a:buClr>
              <a:buSzPts val="4400"/>
            </a:pPr>
            <a:endParaRPr sz="667" kern="0" dirty="0">
              <a:solidFill>
                <a:srgbClr val="000000"/>
              </a:solidFill>
              <a:highlight>
                <a:srgbClr val="F5F5F5"/>
              </a:highlight>
              <a:latin typeface="Courier New"/>
              <a:ea typeface="Courier New"/>
              <a:cs typeface="Courier New"/>
              <a:sym typeface="Courier New"/>
            </a:endParaRPr>
          </a:p>
        </p:txBody>
      </p:sp>
      <p:sp>
        <p:nvSpPr>
          <p:cNvPr id="123" name="Google Shape;123;g11b41ce093d_0_226"/>
          <p:cNvSpPr txBox="1"/>
          <p:nvPr/>
        </p:nvSpPr>
        <p:spPr>
          <a:xfrm>
            <a:off x="643485" y="4085520"/>
            <a:ext cx="6017923" cy="522524"/>
          </a:xfrm>
          <a:prstGeom prst="rect">
            <a:avLst/>
          </a:prstGeom>
          <a:noFill/>
          <a:ln>
            <a:noFill/>
          </a:ln>
        </p:spPr>
        <p:txBody>
          <a:bodyPr spcFirstLastPara="1" wrap="square" lIns="55440" tIns="55440" rIns="55440" bIns="55440" anchor="t" anchorCtr="0">
            <a:spAutoFit/>
          </a:bodyPr>
          <a:lstStyle/>
          <a:p>
            <a:pPr defTabSz="554492">
              <a:buClr>
                <a:srgbClr val="000000"/>
              </a:buClr>
              <a:buSzPts val="4400"/>
            </a:pPr>
            <a:endParaRPr sz="2668" kern="0" dirty="0">
              <a:solidFill>
                <a:srgbClr val="000000"/>
              </a:solidFill>
              <a:latin typeface="Montserrat"/>
              <a:ea typeface="Montserrat"/>
              <a:cs typeface="Montserrat"/>
              <a:sym typeface="Montserrat"/>
            </a:endParaRPr>
          </a:p>
        </p:txBody>
      </p:sp>
      <p:sp>
        <p:nvSpPr>
          <p:cNvPr id="3" name="Google Shape;109;g11b41ce093d_0_0">
            <a:extLst>
              <a:ext uri="{FF2B5EF4-FFF2-40B4-BE49-F238E27FC236}">
                <a16:creationId xmlns:a16="http://schemas.microsoft.com/office/drawing/2014/main" id="{115134BE-446B-4109-93FE-63383FB173D6}"/>
              </a:ext>
            </a:extLst>
          </p:cNvPr>
          <p:cNvSpPr txBox="1"/>
          <p:nvPr/>
        </p:nvSpPr>
        <p:spPr>
          <a:xfrm>
            <a:off x="1228136" y="2551896"/>
            <a:ext cx="9735727" cy="1835512"/>
          </a:xfrm>
          <a:prstGeom prst="rect">
            <a:avLst/>
          </a:prstGeom>
          <a:noFill/>
          <a:ln>
            <a:noFill/>
          </a:ln>
        </p:spPr>
        <p:txBody>
          <a:bodyPr spcFirstLastPara="1" wrap="square" lIns="55440" tIns="55440" rIns="55440" bIns="55440" anchor="t" anchorCtr="0">
            <a:spAutoFit/>
          </a:bodyPr>
          <a:lstStyle/>
          <a:p>
            <a:pPr defTabSz="554492">
              <a:buClr>
                <a:srgbClr val="000000"/>
              </a:buClr>
            </a:pPr>
            <a:r>
              <a:rPr lang="lv-LV" sz="2800" kern="0" dirty="0">
                <a:solidFill>
                  <a:srgbClr val="000000"/>
                </a:solidFill>
                <a:latin typeface="Montserrat"/>
                <a:cs typeface="Arial"/>
              </a:rPr>
              <a:t>Kā tu definē vārdu "</a:t>
            </a:r>
            <a:r>
              <a:rPr lang="lv-LV" sz="2800" b="1" kern="0" dirty="0">
                <a:solidFill>
                  <a:srgbClr val="000000"/>
                </a:solidFill>
                <a:latin typeface="Montserrat"/>
                <a:cs typeface="Arial"/>
              </a:rPr>
              <a:t>dezinformācija</a:t>
            </a:r>
            <a:r>
              <a:rPr lang="lv-LV" sz="2800" kern="0" dirty="0">
                <a:solidFill>
                  <a:srgbClr val="000000"/>
                </a:solidFill>
                <a:latin typeface="Montserrat"/>
                <a:cs typeface="Arial"/>
              </a:rPr>
              <a:t>"? Kā tu saproti vārdu "</a:t>
            </a:r>
            <a:r>
              <a:rPr lang="lv-LV" sz="2800" b="1" kern="0" dirty="0">
                <a:solidFill>
                  <a:srgbClr val="000000"/>
                </a:solidFill>
                <a:latin typeface="Montserrat"/>
                <a:cs typeface="Arial"/>
              </a:rPr>
              <a:t>propaganda</a:t>
            </a:r>
            <a:r>
              <a:rPr lang="lv-LV" sz="2800" kern="0" dirty="0">
                <a:solidFill>
                  <a:srgbClr val="000000"/>
                </a:solidFill>
                <a:latin typeface="Montserrat"/>
                <a:cs typeface="Arial"/>
              </a:rPr>
              <a:t>"? Vai, tavuprāt, ir atšķirība? Vai ir nepatiesas informācijas veidi, ko nevar uzskatīt par dezinformāciju vai propagandu?</a:t>
            </a:r>
          </a:p>
        </p:txBody>
      </p:sp>
    </p:spTree>
    <p:extLst>
      <p:ext uri="{BB962C8B-B14F-4D97-AF65-F5344CB8AC3E}">
        <p14:creationId xmlns:p14="http://schemas.microsoft.com/office/powerpoint/2010/main" val="152939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16"/>
        <p:cNvGrpSpPr/>
        <p:nvPr/>
      </p:nvGrpSpPr>
      <p:grpSpPr>
        <a:xfrm>
          <a:off x="0" y="0"/>
          <a:ext cx="0" cy="0"/>
          <a:chOff x="0" y="0"/>
          <a:chExt cx="0" cy="0"/>
        </a:xfrm>
      </p:grpSpPr>
      <p:sp>
        <p:nvSpPr>
          <p:cNvPr id="117" name="Google Shape;117;g11b41ce093d_0_226"/>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dirty="0">
              <a:solidFill>
                <a:srgbClr val="F5B342"/>
              </a:solidFill>
              <a:latin typeface="Arial"/>
              <a:ea typeface="Arial"/>
              <a:cs typeface="Arial"/>
              <a:sym typeface="Arial"/>
            </a:endParaRPr>
          </a:p>
        </p:txBody>
      </p:sp>
      <p:sp>
        <p:nvSpPr>
          <p:cNvPr id="121" name="Google Shape;121;g11b41ce093d_0_226"/>
          <p:cNvSpPr txBox="1"/>
          <p:nvPr/>
        </p:nvSpPr>
        <p:spPr>
          <a:xfrm>
            <a:off x="689683" y="2740854"/>
            <a:ext cx="4311147" cy="317348"/>
          </a:xfrm>
          <a:prstGeom prst="rect">
            <a:avLst/>
          </a:prstGeom>
          <a:noFill/>
          <a:ln>
            <a:noFill/>
          </a:ln>
        </p:spPr>
        <p:txBody>
          <a:bodyPr spcFirstLastPara="1" wrap="square" lIns="0" tIns="7701" rIns="0" bIns="0" anchor="t" anchorCtr="0">
            <a:spAutoFit/>
          </a:bodyPr>
          <a:lstStyle/>
          <a:p>
            <a:pPr marL="7701" marR="3081" defTabSz="554492">
              <a:lnSpc>
                <a:spcPct val="158500"/>
              </a:lnSpc>
              <a:spcBef>
                <a:spcPts val="143"/>
              </a:spcBef>
              <a:buClr>
                <a:srgbClr val="000000"/>
              </a:buClr>
              <a:buSzPts val="2000"/>
            </a:pPr>
            <a:endParaRPr sz="1213" kern="0" dirty="0">
              <a:solidFill>
                <a:srgbClr val="000000"/>
              </a:solidFill>
              <a:latin typeface="Arial"/>
              <a:ea typeface="Arial"/>
              <a:cs typeface="Arial"/>
              <a:sym typeface="Arial"/>
            </a:endParaRPr>
          </a:p>
        </p:txBody>
      </p:sp>
      <p:sp>
        <p:nvSpPr>
          <p:cNvPr id="122" name="Google Shape;122;g11b41ce093d_0_226"/>
          <p:cNvSpPr txBox="1"/>
          <p:nvPr/>
        </p:nvSpPr>
        <p:spPr>
          <a:xfrm>
            <a:off x="2193765" y="2586042"/>
            <a:ext cx="9604481" cy="317275"/>
          </a:xfrm>
          <a:prstGeom prst="rect">
            <a:avLst/>
          </a:prstGeom>
          <a:noFill/>
          <a:ln>
            <a:noFill/>
          </a:ln>
        </p:spPr>
        <p:txBody>
          <a:bodyPr spcFirstLastPara="1" wrap="square" lIns="55440" tIns="55440" rIns="55440" bIns="55440" anchor="t" anchorCtr="0">
            <a:spAutoFit/>
          </a:bodyPr>
          <a:lstStyle/>
          <a:p>
            <a:pPr defTabSz="554492">
              <a:buClr>
                <a:srgbClr val="000000"/>
              </a:buClr>
              <a:buSzPts val="4400"/>
            </a:pPr>
            <a:endParaRPr sz="667" kern="0" dirty="0">
              <a:solidFill>
                <a:srgbClr val="000000"/>
              </a:solidFill>
              <a:highlight>
                <a:srgbClr val="F5F5F5"/>
              </a:highlight>
              <a:latin typeface="Courier New"/>
              <a:ea typeface="Courier New"/>
              <a:cs typeface="Courier New"/>
              <a:sym typeface="Courier New"/>
            </a:endParaRPr>
          </a:p>
          <a:p>
            <a:pPr defTabSz="554492">
              <a:buClr>
                <a:srgbClr val="000000"/>
              </a:buClr>
              <a:buSzPts val="4400"/>
            </a:pPr>
            <a:endParaRPr sz="667" kern="0" dirty="0">
              <a:solidFill>
                <a:srgbClr val="000000"/>
              </a:solidFill>
              <a:highlight>
                <a:srgbClr val="F5F5F5"/>
              </a:highlight>
              <a:latin typeface="Courier New"/>
              <a:ea typeface="Courier New"/>
              <a:cs typeface="Courier New"/>
              <a:sym typeface="Courier New"/>
            </a:endParaRPr>
          </a:p>
        </p:txBody>
      </p:sp>
      <p:sp>
        <p:nvSpPr>
          <p:cNvPr id="123" name="Google Shape;123;g11b41ce093d_0_226"/>
          <p:cNvSpPr txBox="1"/>
          <p:nvPr/>
        </p:nvSpPr>
        <p:spPr>
          <a:xfrm>
            <a:off x="643485" y="4085520"/>
            <a:ext cx="6017923" cy="522524"/>
          </a:xfrm>
          <a:prstGeom prst="rect">
            <a:avLst/>
          </a:prstGeom>
          <a:noFill/>
          <a:ln>
            <a:noFill/>
          </a:ln>
        </p:spPr>
        <p:txBody>
          <a:bodyPr spcFirstLastPara="1" wrap="square" lIns="55440" tIns="55440" rIns="55440" bIns="55440" anchor="t" anchorCtr="0">
            <a:spAutoFit/>
          </a:bodyPr>
          <a:lstStyle/>
          <a:p>
            <a:pPr defTabSz="554492">
              <a:buClr>
                <a:srgbClr val="000000"/>
              </a:buClr>
              <a:buSzPts val="4400"/>
            </a:pPr>
            <a:endParaRPr sz="2668" kern="0" dirty="0">
              <a:solidFill>
                <a:srgbClr val="000000"/>
              </a:solidFill>
              <a:latin typeface="Montserrat"/>
              <a:ea typeface="Montserrat"/>
              <a:cs typeface="Montserrat"/>
              <a:sym typeface="Montserrat"/>
            </a:endParaRPr>
          </a:p>
        </p:txBody>
      </p:sp>
      <p:sp>
        <p:nvSpPr>
          <p:cNvPr id="2" name="Google Shape;109;g11b41ce093d_0_0">
            <a:extLst>
              <a:ext uri="{FF2B5EF4-FFF2-40B4-BE49-F238E27FC236}">
                <a16:creationId xmlns:a16="http://schemas.microsoft.com/office/drawing/2014/main" id="{E6BD667B-F30D-2623-A917-A6C74F1B3223}"/>
              </a:ext>
            </a:extLst>
          </p:cNvPr>
          <p:cNvSpPr txBox="1"/>
          <p:nvPr/>
        </p:nvSpPr>
        <p:spPr>
          <a:xfrm>
            <a:off x="564597" y="545058"/>
            <a:ext cx="2666758" cy="558239"/>
          </a:xfrm>
          <a:prstGeom prst="rect">
            <a:avLst/>
          </a:prstGeom>
          <a:noFill/>
          <a:ln>
            <a:noFill/>
          </a:ln>
        </p:spPr>
        <p:txBody>
          <a:bodyPr spcFirstLastPara="1" wrap="square" lIns="55440" tIns="55440" rIns="55440" bIns="55440" anchor="t" anchorCtr="0">
            <a:spAutoFit/>
          </a:bodyPr>
          <a:lstStyle/>
          <a:p>
            <a:pPr defTabSz="554492">
              <a:buClr>
                <a:srgbClr val="000000"/>
              </a:buClr>
              <a:buSzPts val="4400"/>
            </a:pPr>
            <a:r>
              <a:rPr lang="lv-LV" sz="2900" b="1" kern="0" dirty="0">
                <a:solidFill>
                  <a:srgbClr val="000000"/>
                </a:solidFill>
                <a:latin typeface="Montserrat"/>
                <a:cs typeface="Arial"/>
                <a:sym typeface="Montserrat"/>
              </a:rPr>
              <a:t>Definīcijas:</a:t>
            </a:r>
            <a:endParaRPr lang="lv-LV" sz="2900" b="1" kern="0" dirty="0">
              <a:solidFill>
                <a:srgbClr val="000000"/>
              </a:solidFill>
              <a:latin typeface="Montserrat"/>
              <a:cs typeface="Arial"/>
            </a:endParaRPr>
          </a:p>
        </p:txBody>
      </p:sp>
      <p:sp>
        <p:nvSpPr>
          <p:cNvPr id="3" name="Google Shape;109;g11b41ce093d_0_0">
            <a:extLst>
              <a:ext uri="{FF2B5EF4-FFF2-40B4-BE49-F238E27FC236}">
                <a16:creationId xmlns:a16="http://schemas.microsoft.com/office/drawing/2014/main" id="{115134BE-446B-4109-93FE-63383FB173D6}"/>
              </a:ext>
            </a:extLst>
          </p:cNvPr>
          <p:cNvSpPr txBox="1"/>
          <p:nvPr/>
        </p:nvSpPr>
        <p:spPr>
          <a:xfrm>
            <a:off x="564597" y="1538067"/>
            <a:ext cx="9735727" cy="3497505"/>
          </a:xfrm>
          <a:prstGeom prst="rect">
            <a:avLst/>
          </a:prstGeom>
          <a:noFill/>
          <a:ln>
            <a:noFill/>
          </a:ln>
        </p:spPr>
        <p:txBody>
          <a:bodyPr spcFirstLastPara="1" wrap="square" lIns="55440" tIns="55440" rIns="55440" bIns="55440" anchor="t" anchorCtr="0">
            <a:spAutoFit/>
          </a:bodyPr>
          <a:lstStyle/>
          <a:p>
            <a:pPr marL="172720" indent="-172720" defTabSz="554492">
              <a:buClr>
                <a:srgbClr val="000000"/>
              </a:buClr>
              <a:buFont typeface="Arial"/>
              <a:buChar char="•"/>
            </a:pPr>
            <a:r>
              <a:rPr lang="lv-LV" sz="2000" b="1" kern="0" dirty="0">
                <a:solidFill>
                  <a:srgbClr val="000000"/>
                </a:solidFill>
                <a:latin typeface="Montserrat"/>
                <a:ea typeface="Montserrat"/>
                <a:cs typeface="Arial"/>
                <a:sym typeface="Montserrat"/>
              </a:rPr>
              <a:t>Dezinformācija.</a:t>
            </a:r>
            <a:r>
              <a:rPr lang="lv-LV" sz="2000" kern="0" dirty="0">
                <a:solidFill>
                  <a:srgbClr val="000000"/>
                </a:solidFill>
                <a:latin typeface="Montserrat"/>
                <a:ea typeface="Montserrat"/>
                <a:cs typeface="Arial"/>
                <a:sym typeface="Montserrat"/>
              </a:rPr>
              <a:t> Tā ir nepatiesa, ar nodomu radīta un izplatīta informācija ar mērķi maldināt vai kaitēt. Dezinformācijas veidotājus visbiežāk motivē politiski, finansiāli, psiholoģiski vai sociāli faktori.</a:t>
            </a:r>
            <a:endParaRPr lang="lv-LV" sz="2000" kern="0" dirty="0">
              <a:solidFill>
                <a:srgbClr val="000000"/>
              </a:solidFill>
              <a:latin typeface="Montserrat"/>
              <a:cs typeface="Arial"/>
            </a:endParaRPr>
          </a:p>
          <a:p>
            <a:pPr marL="172720" indent="-172720" defTabSz="554492">
              <a:buClr>
                <a:srgbClr val="000000"/>
              </a:buClr>
              <a:buFont typeface="Arial"/>
              <a:buChar char="•"/>
            </a:pPr>
            <a:r>
              <a:rPr lang="lv-LV" sz="2000" b="1" kern="0" dirty="0">
                <a:solidFill>
                  <a:srgbClr val="000000"/>
                </a:solidFill>
                <a:latin typeface="Montserrat"/>
                <a:ea typeface="Montserrat"/>
                <a:cs typeface="Arial"/>
                <a:sym typeface="Montserrat"/>
              </a:rPr>
              <a:t>Nepatiesa informācija (</a:t>
            </a:r>
            <a:r>
              <a:rPr lang="lv-LV" sz="2000" b="1" i="1" kern="0" dirty="0">
                <a:solidFill>
                  <a:srgbClr val="000000"/>
                </a:solidFill>
                <a:latin typeface="Montserrat"/>
                <a:ea typeface="Montserrat"/>
                <a:cs typeface="Arial"/>
                <a:sym typeface="Montserrat"/>
              </a:rPr>
              <a:t>misinformation</a:t>
            </a:r>
            <a:r>
              <a:rPr lang="lv-LV" sz="2000" b="1" kern="0" dirty="0">
                <a:solidFill>
                  <a:srgbClr val="000000"/>
                </a:solidFill>
                <a:latin typeface="Montserrat"/>
                <a:ea typeface="Montserrat"/>
                <a:cs typeface="Arial"/>
                <a:sym typeface="Montserrat"/>
              </a:rPr>
              <a:t>).</a:t>
            </a:r>
            <a:r>
              <a:rPr lang="lv-LV" sz="2000" kern="0" dirty="0">
                <a:solidFill>
                  <a:srgbClr val="000000"/>
                </a:solidFill>
                <a:latin typeface="Montserrat"/>
                <a:ea typeface="Montserrat"/>
                <a:cs typeface="Arial"/>
                <a:sym typeface="Montserrat"/>
              </a:rPr>
              <a:t> Tā ir maldinoša, bet nav radīta ar mērķi kaitēt. Piemēram, indivīds, kas neapzinās, ka informācija ir nepatiesa, to izplata sociālajos medijos.</a:t>
            </a:r>
            <a:endParaRPr lang="lv-LV" sz="2000" kern="0" dirty="0">
              <a:solidFill>
                <a:srgbClr val="000000"/>
              </a:solidFill>
              <a:latin typeface="Montserrat"/>
              <a:ea typeface="Montserrat"/>
              <a:cs typeface="Arial"/>
            </a:endParaRPr>
          </a:p>
          <a:p>
            <a:pPr marL="172720" indent="-172720" defTabSz="554492">
              <a:buClr>
                <a:srgbClr val="000000"/>
              </a:buClr>
              <a:buFont typeface="Arial"/>
              <a:buChar char="•"/>
            </a:pPr>
            <a:r>
              <a:rPr lang="lv-LV" sz="2000" b="1" kern="0" dirty="0">
                <a:solidFill>
                  <a:srgbClr val="000000"/>
                </a:solidFill>
                <a:latin typeface="Montserrat"/>
                <a:ea typeface="Montserrat"/>
                <a:cs typeface="Arial"/>
                <a:sym typeface="Montserrat"/>
              </a:rPr>
              <a:t>Propaganda.</a:t>
            </a:r>
            <a:r>
              <a:rPr lang="lv-LV" sz="2000" kern="0" dirty="0">
                <a:solidFill>
                  <a:srgbClr val="000000"/>
                </a:solidFill>
                <a:latin typeface="Montserrat"/>
                <a:ea typeface="Montserrat"/>
                <a:cs typeface="Arial"/>
                <a:sym typeface="Montserrat"/>
              </a:rPr>
              <a:t> Tā ir patiesa vai nepatiesa informācija, kas radīta ar mērķi pārliecināt noteiktu auditoriju. Propagandai bieži ir saistība ar politiku, un nereti informācijas veidotāji un izplatītāji ir valdības.</a:t>
            </a:r>
          </a:p>
          <a:p>
            <a:pPr defTabSz="554492">
              <a:buClr>
                <a:srgbClr val="000000"/>
              </a:buClr>
            </a:pPr>
            <a:endParaRPr lang="lv-LV" sz="2000" kern="0" dirty="0">
              <a:solidFill>
                <a:srgbClr val="000000"/>
              </a:solidFill>
              <a:latin typeface="Montserrat"/>
              <a:cs typeface="Arial"/>
            </a:endParaRPr>
          </a:p>
          <a:p>
            <a:pPr defTabSz="554492">
              <a:buClr>
                <a:srgbClr val="000000"/>
              </a:buClr>
            </a:pPr>
            <a:r>
              <a:rPr lang="lv-LV" sz="2000" i="1" kern="0" dirty="0">
                <a:solidFill>
                  <a:srgbClr val="000000"/>
                </a:solidFill>
                <a:latin typeface="Montserrat"/>
                <a:cs typeface="Arial"/>
                <a:sym typeface="Montserrat"/>
              </a:rPr>
              <a:t>Kas ir kopīgs dezinformācijai un propagandai? </a:t>
            </a:r>
            <a:endParaRPr lang="lv-LV" sz="2000" i="1" kern="0" dirty="0">
              <a:solidFill>
                <a:srgbClr val="000000"/>
              </a:solidFill>
              <a:latin typeface="Montserrat"/>
              <a:cs typeface="Arial"/>
            </a:endParaRPr>
          </a:p>
        </p:txBody>
      </p:sp>
      <p:sp>
        <p:nvSpPr>
          <p:cNvPr id="6" name="Google Shape;106;g11b41ce093d_0_0">
            <a:extLst>
              <a:ext uri="{FF2B5EF4-FFF2-40B4-BE49-F238E27FC236}">
                <a16:creationId xmlns:a16="http://schemas.microsoft.com/office/drawing/2014/main" id="{DCDF781F-58A5-371D-EB99-A521CF37197B}"/>
              </a:ext>
            </a:extLst>
          </p:cNvPr>
          <p:cNvSpPr/>
          <p:nvPr/>
        </p:nvSpPr>
        <p:spPr>
          <a:xfrm>
            <a:off x="355335" y="6419494"/>
            <a:ext cx="11207004" cy="344068"/>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en-US" kern="0" dirty="0">
                <a:solidFill>
                  <a:schemeClr val="bg1"/>
                </a:solidFill>
                <a:latin typeface="Futura PT Book"/>
                <a:cs typeface="Arial"/>
                <a:sym typeface="Arial"/>
              </a:rPr>
              <a:t>Avots: https://firstdraftnews.org/wp-content/uploads/2018/07/infoDisorder_glossary.pdf</a:t>
            </a:r>
            <a:endParaRPr lang="en-US" kern="0" dirty="0">
              <a:solidFill>
                <a:schemeClr val="bg1"/>
              </a:solidFill>
              <a:latin typeface="Futura PT Book"/>
              <a:ea typeface="Arial"/>
              <a:cs typeface="Arial"/>
            </a:endParaRPr>
          </a:p>
        </p:txBody>
      </p:sp>
    </p:spTree>
    <p:extLst>
      <p:ext uri="{BB962C8B-B14F-4D97-AF65-F5344CB8AC3E}">
        <p14:creationId xmlns:p14="http://schemas.microsoft.com/office/powerpoint/2010/main" val="3230666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16"/>
        <p:cNvGrpSpPr/>
        <p:nvPr/>
      </p:nvGrpSpPr>
      <p:grpSpPr>
        <a:xfrm>
          <a:off x="0" y="0"/>
          <a:ext cx="0" cy="0"/>
          <a:chOff x="0" y="0"/>
          <a:chExt cx="0" cy="0"/>
        </a:xfrm>
      </p:grpSpPr>
      <p:sp>
        <p:nvSpPr>
          <p:cNvPr id="121" name="Google Shape;121;g11b41ce093d_0_226"/>
          <p:cNvSpPr txBox="1"/>
          <p:nvPr/>
        </p:nvSpPr>
        <p:spPr>
          <a:xfrm>
            <a:off x="689683" y="2740854"/>
            <a:ext cx="4311147" cy="317348"/>
          </a:xfrm>
          <a:prstGeom prst="rect">
            <a:avLst/>
          </a:prstGeom>
          <a:noFill/>
          <a:ln>
            <a:noFill/>
          </a:ln>
        </p:spPr>
        <p:txBody>
          <a:bodyPr spcFirstLastPara="1" wrap="square" lIns="0" tIns="7701" rIns="0" bIns="0" anchor="t" anchorCtr="0">
            <a:spAutoFit/>
          </a:bodyPr>
          <a:lstStyle/>
          <a:p>
            <a:pPr marL="7701" marR="3081" defTabSz="554492">
              <a:lnSpc>
                <a:spcPct val="158500"/>
              </a:lnSpc>
              <a:spcBef>
                <a:spcPts val="143"/>
              </a:spcBef>
              <a:buClr>
                <a:srgbClr val="000000"/>
              </a:buClr>
              <a:buSzPts val="2000"/>
            </a:pPr>
            <a:endParaRPr sz="1213" kern="0" dirty="0">
              <a:solidFill>
                <a:srgbClr val="000000"/>
              </a:solidFill>
              <a:latin typeface="Arial"/>
              <a:ea typeface="Arial"/>
              <a:cs typeface="Arial"/>
              <a:sym typeface="Arial"/>
            </a:endParaRPr>
          </a:p>
        </p:txBody>
      </p:sp>
      <p:sp>
        <p:nvSpPr>
          <p:cNvPr id="123" name="Google Shape;123;g11b41ce093d_0_226"/>
          <p:cNvSpPr txBox="1"/>
          <p:nvPr/>
        </p:nvSpPr>
        <p:spPr>
          <a:xfrm>
            <a:off x="643485" y="4085520"/>
            <a:ext cx="6017923" cy="522524"/>
          </a:xfrm>
          <a:prstGeom prst="rect">
            <a:avLst/>
          </a:prstGeom>
          <a:noFill/>
          <a:ln>
            <a:noFill/>
          </a:ln>
        </p:spPr>
        <p:txBody>
          <a:bodyPr spcFirstLastPara="1" wrap="square" lIns="55440" tIns="55440" rIns="55440" bIns="55440" anchor="t" anchorCtr="0">
            <a:spAutoFit/>
          </a:bodyPr>
          <a:lstStyle/>
          <a:p>
            <a:pPr defTabSz="554492">
              <a:buClr>
                <a:srgbClr val="000000"/>
              </a:buClr>
              <a:buSzPts val="4400"/>
            </a:pPr>
            <a:endParaRPr sz="2668" kern="0" dirty="0">
              <a:solidFill>
                <a:srgbClr val="000000"/>
              </a:solidFill>
              <a:latin typeface="Montserrat"/>
              <a:ea typeface="Montserrat"/>
              <a:cs typeface="Montserrat"/>
              <a:sym typeface="Montserrat"/>
            </a:endParaRPr>
          </a:p>
        </p:txBody>
      </p:sp>
      <p:pic>
        <p:nvPicPr>
          <p:cNvPr id="2" name="Online Media 1" title="Aliona Romaniuk 1 LAT subtitles">
            <a:hlinkClick r:id="" action="ppaction://media"/>
            <a:extLst>
              <a:ext uri="{FF2B5EF4-FFF2-40B4-BE49-F238E27FC236}">
                <a16:creationId xmlns:a16="http://schemas.microsoft.com/office/drawing/2014/main" id="{6157A35D-9E75-9AF5-06E6-12FDF27F9D70}"/>
              </a:ext>
            </a:extLst>
          </p:cNvPr>
          <p:cNvPicPr>
            <a:picLocks noRot="1" noChangeAspect="1"/>
          </p:cNvPicPr>
          <p:nvPr>
            <a:videoFile r:link="rId1"/>
          </p:nvPr>
        </p:nvPicPr>
        <p:blipFill>
          <a:blip r:embed="rId4"/>
          <a:stretch>
            <a:fillRect/>
          </a:stretch>
        </p:blipFill>
        <p:spPr>
          <a:xfrm>
            <a:off x="137763" y="115484"/>
            <a:ext cx="11929389" cy="6665777"/>
          </a:xfrm>
          <a:prstGeom prst="rect">
            <a:avLst/>
          </a:prstGeom>
        </p:spPr>
      </p:pic>
    </p:spTree>
    <p:extLst>
      <p:ext uri="{BB962C8B-B14F-4D97-AF65-F5344CB8AC3E}">
        <p14:creationId xmlns:p14="http://schemas.microsoft.com/office/powerpoint/2010/main" val="214896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16"/>
        <p:cNvGrpSpPr/>
        <p:nvPr/>
      </p:nvGrpSpPr>
      <p:grpSpPr>
        <a:xfrm>
          <a:off x="0" y="0"/>
          <a:ext cx="0" cy="0"/>
          <a:chOff x="0" y="0"/>
          <a:chExt cx="0" cy="0"/>
        </a:xfrm>
      </p:grpSpPr>
      <p:sp>
        <p:nvSpPr>
          <p:cNvPr id="121" name="Google Shape;121;g11b41ce093d_0_226"/>
          <p:cNvSpPr txBox="1"/>
          <p:nvPr/>
        </p:nvSpPr>
        <p:spPr>
          <a:xfrm>
            <a:off x="689683" y="2740854"/>
            <a:ext cx="4311147" cy="317348"/>
          </a:xfrm>
          <a:prstGeom prst="rect">
            <a:avLst/>
          </a:prstGeom>
          <a:noFill/>
          <a:ln>
            <a:noFill/>
          </a:ln>
        </p:spPr>
        <p:txBody>
          <a:bodyPr spcFirstLastPara="1" wrap="square" lIns="0" tIns="7701" rIns="0" bIns="0" anchor="t" anchorCtr="0">
            <a:spAutoFit/>
          </a:bodyPr>
          <a:lstStyle/>
          <a:p>
            <a:pPr marL="7701" marR="3081" defTabSz="554492">
              <a:lnSpc>
                <a:spcPct val="158500"/>
              </a:lnSpc>
              <a:spcBef>
                <a:spcPts val="143"/>
              </a:spcBef>
              <a:buClr>
                <a:srgbClr val="000000"/>
              </a:buClr>
              <a:buSzPts val="2000"/>
            </a:pPr>
            <a:endParaRPr sz="1213" kern="0" dirty="0">
              <a:solidFill>
                <a:srgbClr val="000000"/>
              </a:solidFill>
              <a:latin typeface="Arial"/>
              <a:ea typeface="Arial"/>
              <a:cs typeface="Arial"/>
              <a:sym typeface="Arial"/>
            </a:endParaRPr>
          </a:p>
        </p:txBody>
      </p:sp>
      <p:sp>
        <p:nvSpPr>
          <p:cNvPr id="2" name="Google Shape;109;g11b41ce093d_0_0">
            <a:extLst>
              <a:ext uri="{FF2B5EF4-FFF2-40B4-BE49-F238E27FC236}">
                <a16:creationId xmlns:a16="http://schemas.microsoft.com/office/drawing/2014/main" id="{4BFCAF06-C32D-3CFB-A1EC-A6809757D360}"/>
              </a:ext>
            </a:extLst>
          </p:cNvPr>
          <p:cNvSpPr txBox="1"/>
          <p:nvPr/>
        </p:nvSpPr>
        <p:spPr>
          <a:xfrm>
            <a:off x="1228136" y="2757176"/>
            <a:ext cx="9735727" cy="1404624"/>
          </a:xfrm>
          <a:prstGeom prst="rect">
            <a:avLst/>
          </a:prstGeom>
          <a:noFill/>
          <a:ln>
            <a:noFill/>
          </a:ln>
        </p:spPr>
        <p:txBody>
          <a:bodyPr spcFirstLastPara="1" wrap="square" lIns="55440" tIns="55440" rIns="55440" bIns="55440" anchor="t" anchorCtr="0">
            <a:spAutoFit/>
          </a:bodyPr>
          <a:lstStyle/>
          <a:p>
            <a:pPr defTabSz="554492">
              <a:buClr>
                <a:srgbClr val="000000"/>
              </a:buClr>
            </a:pPr>
            <a:r>
              <a:rPr lang="lv-LV" sz="2800" kern="0" dirty="0">
                <a:solidFill>
                  <a:srgbClr val="000000"/>
                </a:solidFill>
                <a:latin typeface="Montserrat"/>
                <a:cs typeface="Arial"/>
              </a:rPr>
              <a:t>Par kādiem maldinošas informācijas veidiem, ko tikko apspriedām, savā intervijā runāja eksperte un faktu pārbaudītāja Aļona Romaņuka? </a:t>
            </a:r>
            <a:endParaRPr lang="lv-LV" sz="2800" kern="0" dirty="0">
              <a:solidFill>
                <a:srgbClr val="000000"/>
              </a:solidFill>
              <a:latin typeface="Montserrat"/>
              <a:cs typeface="Arial"/>
              <a:sym typeface="Arial"/>
            </a:endParaRPr>
          </a:p>
        </p:txBody>
      </p:sp>
    </p:spTree>
    <p:extLst>
      <p:ext uri="{BB962C8B-B14F-4D97-AF65-F5344CB8AC3E}">
        <p14:creationId xmlns:p14="http://schemas.microsoft.com/office/powerpoint/2010/main" val="80819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5B342"/>
        </a:solidFill>
        <a:effectLst/>
      </p:bgPr>
    </p:bg>
    <p:spTree>
      <p:nvGrpSpPr>
        <p:cNvPr id="1" name="Shape 116"/>
        <p:cNvGrpSpPr/>
        <p:nvPr/>
      </p:nvGrpSpPr>
      <p:grpSpPr>
        <a:xfrm>
          <a:off x="0" y="0"/>
          <a:ext cx="0" cy="0"/>
          <a:chOff x="0" y="0"/>
          <a:chExt cx="0" cy="0"/>
        </a:xfrm>
      </p:grpSpPr>
      <p:sp>
        <p:nvSpPr>
          <p:cNvPr id="117" name="Google Shape;117;g11b41ce093d_0_226"/>
          <p:cNvSpPr/>
          <p:nvPr/>
        </p:nvSpPr>
        <p:spPr>
          <a:xfrm>
            <a:off x="427" y="6264609"/>
            <a:ext cx="12191205" cy="748966"/>
          </a:xfrm>
          <a:prstGeom prst="rect">
            <a:avLst/>
          </a:prstGeom>
          <a:solidFill>
            <a:srgbClr val="1E1E1E"/>
          </a:solidFill>
          <a:ln>
            <a:noFill/>
          </a:ln>
        </p:spPr>
        <p:txBody>
          <a:bodyPr spcFirstLastPara="1" wrap="square" lIns="55440" tIns="27713" rIns="55440" bIns="27713" anchor="ctr" anchorCtr="0">
            <a:noAutofit/>
          </a:bodyPr>
          <a:lstStyle/>
          <a:p>
            <a:pPr algn="ctr" defTabSz="554492">
              <a:buClr>
                <a:srgbClr val="000000"/>
              </a:buClr>
              <a:buSzPts val="1800"/>
            </a:pPr>
            <a:endParaRPr sz="1092" kern="0" dirty="0">
              <a:solidFill>
                <a:srgbClr val="F5B342"/>
              </a:solidFill>
              <a:latin typeface="Arial"/>
              <a:ea typeface="Arial"/>
              <a:cs typeface="Arial"/>
              <a:sym typeface="Arial"/>
            </a:endParaRPr>
          </a:p>
        </p:txBody>
      </p:sp>
      <p:sp>
        <p:nvSpPr>
          <p:cNvPr id="121" name="Google Shape;121;g11b41ce093d_0_226"/>
          <p:cNvSpPr txBox="1"/>
          <p:nvPr/>
        </p:nvSpPr>
        <p:spPr>
          <a:xfrm>
            <a:off x="689683" y="2740854"/>
            <a:ext cx="4311147" cy="317348"/>
          </a:xfrm>
          <a:prstGeom prst="rect">
            <a:avLst/>
          </a:prstGeom>
          <a:noFill/>
          <a:ln>
            <a:noFill/>
          </a:ln>
        </p:spPr>
        <p:txBody>
          <a:bodyPr spcFirstLastPara="1" wrap="square" lIns="0" tIns="7701" rIns="0" bIns="0" anchor="t" anchorCtr="0">
            <a:spAutoFit/>
          </a:bodyPr>
          <a:lstStyle/>
          <a:p>
            <a:pPr marL="7701" marR="3081" defTabSz="554492">
              <a:lnSpc>
                <a:spcPct val="158500"/>
              </a:lnSpc>
              <a:spcBef>
                <a:spcPts val="143"/>
              </a:spcBef>
              <a:buClr>
                <a:srgbClr val="000000"/>
              </a:buClr>
              <a:buSzPts val="2000"/>
            </a:pPr>
            <a:endParaRPr sz="1213" kern="0" dirty="0">
              <a:solidFill>
                <a:srgbClr val="000000"/>
              </a:solidFill>
              <a:latin typeface="Arial"/>
              <a:ea typeface="Arial"/>
              <a:cs typeface="Arial"/>
              <a:sym typeface="Arial"/>
            </a:endParaRPr>
          </a:p>
        </p:txBody>
      </p:sp>
      <p:sp>
        <p:nvSpPr>
          <p:cNvPr id="122" name="Google Shape;122;g11b41ce093d_0_226"/>
          <p:cNvSpPr txBox="1"/>
          <p:nvPr/>
        </p:nvSpPr>
        <p:spPr>
          <a:xfrm>
            <a:off x="2193765" y="2586042"/>
            <a:ext cx="9604481" cy="317275"/>
          </a:xfrm>
          <a:prstGeom prst="rect">
            <a:avLst/>
          </a:prstGeom>
          <a:noFill/>
          <a:ln>
            <a:noFill/>
          </a:ln>
        </p:spPr>
        <p:txBody>
          <a:bodyPr spcFirstLastPara="1" wrap="square" lIns="55440" tIns="55440" rIns="55440" bIns="55440" anchor="t" anchorCtr="0">
            <a:spAutoFit/>
          </a:bodyPr>
          <a:lstStyle/>
          <a:p>
            <a:pPr defTabSz="554492">
              <a:buClr>
                <a:srgbClr val="000000"/>
              </a:buClr>
              <a:buSzPts val="4400"/>
            </a:pPr>
            <a:endParaRPr sz="667" kern="0" dirty="0">
              <a:solidFill>
                <a:srgbClr val="000000"/>
              </a:solidFill>
              <a:highlight>
                <a:srgbClr val="F5F5F5"/>
              </a:highlight>
              <a:latin typeface="Courier New"/>
              <a:ea typeface="Courier New"/>
              <a:cs typeface="Courier New"/>
              <a:sym typeface="Courier New"/>
            </a:endParaRPr>
          </a:p>
          <a:p>
            <a:pPr defTabSz="554492">
              <a:buClr>
                <a:srgbClr val="000000"/>
              </a:buClr>
              <a:buSzPts val="4400"/>
            </a:pPr>
            <a:endParaRPr sz="667" kern="0" dirty="0">
              <a:solidFill>
                <a:srgbClr val="000000"/>
              </a:solidFill>
              <a:highlight>
                <a:srgbClr val="F5F5F5"/>
              </a:highlight>
              <a:latin typeface="Courier New"/>
              <a:ea typeface="Courier New"/>
              <a:cs typeface="Courier New"/>
              <a:sym typeface="Courier New"/>
            </a:endParaRPr>
          </a:p>
        </p:txBody>
      </p:sp>
      <p:sp>
        <p:nvSpPr>
          <p:cNvPr id="123" name="Google Shape;123;g11b41ce093d_0_226"/>
          <p:cNvSpPr txBox="1"/>
          <p:nvPr/>
        </p:nvSpPr>
        <p:spPr>
          <a:xfrm>
            <a:off x="643485" y="4085520"/>
            <a:ext cx="6017923" cy="522524"/>
          </a:xfrm>
          <a:prstGeom prst="rect">
            <a:avLst/>
          </a:prstGeom>
          <a:noFill/>
          <a:ln>
            <a:noFill/>
          </a:ln>
        </p:spPr>
        <p:txBody>
          <a:bodyPr spcFirstLastPara="1" wrap="square" lIns="55440" tIns="55440" rIns="55440" bIns="55440" anchor="t" anchorCtr="0">
            <a:spAutoFit/>
          </a:bodyPr>
          <a:lstStyle/>
          <a:p>
            <a:pPr defTabSz="554492">
              <a:buClr>
                <a:srgbClr val="000000"/>
              </a:buClr>
              <a:buSzPts val="4400"/>
            </a:pPr>
            <a:endParaRPr sz="2668" kern="0" dirty="0">
              <a:solidFill>
                <a:srgbClr val="000000"/>
              </a:solidFill>
              <a:latin typeface="Montserrat"/>
              <a:ea typeface="Montserrat"/>
              <a:cs typeface="Montserrat"/>
              <a:sym typeface="Montserrat"/>
            </a:endParaRPr>
          </a:p>
        </p:txBody>
      </p:sp>
      <p:sp>
        <p:nvSpPr>
          <p:cNvPr id="2" name="Google Shape;109;g11b41ce093d_0_0">
            <a:extLst>
              <a:ext uri="{FF2B5EF4-FFF2-40B4-BE49-F238E27FC236}">
                <a16:creationId xmlns:a16="http://schemas.microsoft.com/office/drawing/2014/main" id="{E6BD667B-F30D-2623-A917-A6C74F1B3223}"/>
              </a:ext>
            </a:extLst>
          </p:cNvPr>
          <p:cNvSpPr txBox="1"/>
          <p:nvPr/>
        </p:nvSpPr>
        <p:spPr>
          <a:xfrm>
            <a:off x="564597" y="545058"/>
            <a:ext cx="2666758" cy="558239"/>
          </a:xfrm>
          <a:prstGeom prst="rect">
            <a:avLst/>
          </a:prstGeom>
          <a:noFill/>
          <a:ln>
            <a:noFill/>
          </a:ln>
        </p:spPr>
        <p:txBody>
          <a:bodyPr spcFirstLastPara="1" wrap="square" lIns="55440" tIns="55440" rIns="55440" bIns="55440" anchor="t" anchorCtr="0">
            <a:spAutoFit/>
          </a:bodyPr>
          <a:lstStyle/>
          <a:p>
            <a:pPr defTabSz="554492">
              <a:buClr>
                <a:srgbClr val="000000"/>
              </a:buClr>
              <a:buSzPts val="4400"/>
            </a:pPr>
            <a:r>
              <a:rPr lang="lv-LV" sz="2900" b="1" kern="0" dirty="0">
                <a:solidFill>
                  <a:srgbClr val="000000"/>
                </a:solidFill>
                <a:latin typeface="Montserrat"/>
                <a:cs typeface="Arial"/>
                <a:sym typeface="Montserrat"/>
              </a:rPr>
              <a:t>Propaganda</a:t>
            </a:r>
            <a:endParaRPr lang="en-US" sz="2900" b="1" kern="0" dirty="0">
              <a:solidFill>
                <a:srgbClr val="000000"/>
              </a:solidFill>
              <a:latin typeface="Montserrat"/>
              <a:cs typeface="Arial"/>
            </a:endParaRPr>
          </a:p>
        </p:txBody>
      </p:sp>
      <p:sp>
        <p:nvSpPr>
          <p:cNvPr id="3" name="Google Shape;109;g11b41ce093d_0_0">
            <a:extLst>
              <a:ext uri="{FF2B5EF4-FFF2-40B4-BE49-F238E27FC236}">
                <a16:creationId xmlns:a16="http://schemas.microsoft.com/office/drawing/2014/main" id="{115134BE-446B-4109-93FE-63383FB173D6}"/>
              </a:ext>
            </a:extLst>
          </p:cNvPr>
          <p:cNvSpPr txBox="1"/>
          <p:nvPr/>
        </p:nvSpPr>
        <p:spPr>
          <a:xfrm>
            <a:off x="564597" y="1773617"/>
            <a:ext cx="4300186" cy="3805282"/>
          </a:xfrm>
          <a:prstGeom prst="rect">
            <a:avLst/>
          </a:prstGeom>
          <a:noFill/>
          <a:ln>
            <a:noFill/>
          </a:ln>
        </p:spPr>
        <p:txBody>
          <a:bodyPr spcFirstLastPara="1" wrap="square" lIns="55440" tIns="55440" rIns="55440" bIns="55440" anchor="t" anchorCtr="0">
            <a:spAutoFit/>
          </a:bodyPr>
          <a:lstStyle/>
          <a:p>
            <a:pPr defTabSz="554492">
              <a:buClr>
                <a:srgbClr val="000000"/>
              </a:buClr>
            </a:pPr>
            <a:r>
              <a:rPr lang="lv-LV" sz="2000" kern="0" dirty="0">
                <a:solidFill>
                  <a:srgbClr val="000000"/>
                </a:solidFill>
                <a:latin typeface="Montserrat"/>
                <a:cs typeface="Arial"/>
                <a:sym typeface="Arial"/>
              </a:rPr>
              <a:t>Propaganda ir neobjektīva informācija, kas radīta, lai ietekmētu sabiedrisko domu un uzvedību. Tās iedarbība atkarīga no vairākiem faktoriem:</a:t>
            </a:r>
          </a:p>
          <a:p>
            <a:pPr defTabSz="554492">
              <a:buClr>
                <a:srgbClr val="000000"/>
              </a:buClr>
            </a:pPr>
            <a:endParaRPr lang="lv-LV" sz="2000" kern="0" dirty="0">
              <a:solidFill>
                <a:srgbClr val="000000"/>
              </a:solidFill>
              <a:latin typeface="Montserrat"/>
              <a:cs typeface="Arial"/>
            </a:endParaRPr>
          </a:p>
          <a:p>
            <a:pPr marL="342900" indent="-342900" defTabSz="554492">
              <a:buClr>
                <a:srgbClr val="000000"/>
              </a:buClr>
              <a:buFont typeface="Arial" panose="020B0604020202020204" pitchFamily="34" charset="0"/>
              <a:buChar char="•"/>
            </a:pPr>
            <a:r>
              <a:rPr lang="lv-LV" sz="2000" kern="0" dirty="0">
                <a:solidFill>
                  <a:srgbClr val="000000"/>
                </a:solidFill>
                <a:latin typeface="Montserrat"/>
                <a:cs typeface="Arial"/>
                <a:sym typeface="Arial"/>
              </a:rPr>
              <a:t>vēstījuma;</a:t>
            </a:r>
            <a:endParaRPr lang="lv-LV" sz="2000" kern="0" dirty="0">
              <a:solidFill>
                <a:srgbClr val="000000"/>
              </a:solidFill>
              <a:latin typeface="Montserrat"/>
              <a:cs typeface="Arial"/>
            </a:endParaRPr>
          </a:p>
          <a:p>
            <a:pPr marL="342900" indent="-342900" defTabSz="554492">
              <a:buClr>
                <a:srgbClr val="000000"/>
              </a:buClr>
              <a:buFont typeface="Arial" panose="020B0604020202020204" pitchFamily="34" charset="0"/>
              <a:buChar char="•"/>
            </a:pPr>
            <a:r>
              <a:rPr lang="lv-LV" sz="2000" kern="0" dirty="0">
                <a:solidFill>
                  <a:srgbClr val="000000"/>
                </a:solidFill>
                <a:latin typeface="Montserrat"/>
                <a:cs typeface="Arial"/>
                <a:sym typeface="Arial"/>
              </a:rPr>
              <a:t>metodes;</a:t>
            </a:r>
            <a:endParaRPr lang="lv-LV" sz="2000" kern="0" dirty="0">
              <a:solidFill>
                <a:srgbClr val="000000"/>
              </a:solidFill>
              <a:latin typeface="Montserrat"/>
              <a:cs typeface="Arial"/>
            </a:endParaRPr>
          </a:p>
          <a:p>
            <a:pPr marL="342900" indent="-342900" defTabSz="554492">
              <a:buClr>
                <a:srgbClr val="000000"/>
              </a:buClr>
              <a:buFont typeface="Arial" panose="020B0604020202020204" pitchFamily="34" charset="0"/>
              <a:buChar char="•"/>
            </a:pPr>
            <a:r>
              <a:rPr lang="lv-LV" sz="2000" kern="0" dirty="0">
                <a:solidFill>
                  <a:srgbClr val="000000"/>
                </a:solidFill>
                <a:latin typeface="Montserrat"/>
                <a:cs typeface="Arial"/>
                <a:sym typeface="Arial"/>
              </a:rPr>
              <a:t>izplatīšanas veida (medija);</a:t>
            </a:r>
            <a:endParaRPr lang="lv-LV" sz="2000" kern="0" dirty="0">
              <a:solidFill>
                <a:srgbClr val="000000"/>
              </a:solidFill>
              <a:latin typeface="Montserrat"/>
              <a:cs typeface="Arial"/>
            </a:endParaRPr>
          </a:p>
          <a:p>
            <a:pPr marL="342900" indent="-342900" defTabSz="554492">
              <a:buClr>
                <a:srgbClr val="000000"/>
              </a:buClr>
              <a:buFont typeface="Arial" panose="020B0604020202020204" pitchFamily="34" charset="0"/>
              <a:buChar char="•"/>
            </a:pPr>
            <a:r>
              <a:rPr lang="lv-LV" sz="2000" kern="0" dirty="0">
                <a:solidFill>
                  <a:srgbClr val="000000"/>
                </a:solidFill>
                <a:latin typeface="Montserrat"/>
                <a:cs typeface="Arial"/>
                <a:sym typeface="Arial"/>
              </a:rPr>
              <a:t>vides;</a:t>
            </a:r>
            <a:endParaRPr lang="lv-LV" sz="2000" kern="0" dirty="0">
              <a:solidFill>
                <a:srgbClr val="000000"/>
              </a:solidFill>
              <a:latin typeface="Montserrat"/>
              <a:cs typeface="Arial"/>
            </a:endParaRPr>
          </a:p>
          <a:p>
            <a:pPr marL="342900" indent="-342900" defTabSz="554492">
              <a:buClr>
                <a:srgbClr val="000000"/>
              </a:buClr>
              <a:buFont typeface="Arial" panose="020B0604020202020204" pitchFamily="34" charset="0"/>
              <a:buChar char="•"/>
            </a:pPr>
            <a:r>
              <a:rPr lang="lv-LV" sz="2000" kern="0" dirty="0">
                <a:solidFill>
                  <a:srgbClr val="000000"/>
                </a:solidFill>
                <a:latin typeface="Montserrat"/>
                <a:cs typeface="Arial"/>
                <a:sym typeface="Arial"/>
              </a:rPr>
              <a:t>auditorijas uzņēmības pret informāciju.</a:t>
            </a:r>
            <a:endParaRPr lang="lv-LV" sz="2000" kern="0" dirty="0">
              <a:solidFill>
                <a:srgbClr val="000000"/>
              </a:solidFill>
              <a:latin typeface="Montserrat"/>
              <a:cs typeface="Arial"/>
            </a:endParaRPr>
          </a:p>
        </p:txBody>
      </p:sp>
      <p:sp>
        <p:nvSpPr>
          <p:cNvPr id="6" name="Google Shape;106;g11b41ce093d_0_0">
            <a:extLst>
              <a:ext uri="{FF2B5EF4-FFF2-40B4-BE49-F238E27FC236}">
                <a16:creationId xmlns:a16="http://schemas.microsoft.com/office/drawing/2014/main" id="{DCDF781F-58A5-371D-EB99-A521CF37197B}"/>
              </a:ext>
            </a:extLst>
          </p:cNvPr>
          <p:cNvSpPr/>
          <p:nvPr/>
        </p:nvSpPr>
        <p:spPr>
          <a:xfrm>
            <a:off x="355335" y="6419494"/>
            <a:ext cx="11207004" cy="344068"/>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r>
              <a:rPr lang="en-US" kern="0" dirty="0">
                <a:solidFill>
                  <a:schemeClr val="bg1"/>
                </a:solidFill>
                <a:latin typeface="Futura PT Book"/>
                <a:ea typeface="Arial"/>
                <a:cs typeface="Mongolian Baiti"/>
                <a:sym typeface="Arial"/>
              </a:rPr>
              <a:t>Avots: https://www.ushmm.org/m/pdfs/USHMM-Teacher-Guide-State-of-Deception.pdf</a:t>
            </a:r>
            <a:endParaRPr lang="en-US" kern="0" dirty="0">
              <a:solidFill>
                <a:schemeClr val="bg1"/>
              </a:solidFill>
              <a:latin typeface="Futura PT Book"/>
              <a:ea typeface="Arial"/>
              <a:cs typeface="Mongolian Baiti"/>
            </a:endParaRPr>
          </a:p>
        </p:txBody>
      </p:sp>
      <p:sp>
        <p:nvSpPr>
          <p:cNvPr id="4" name="Google Shape;109;g11b41ce093d_0_0">
            <a:extLst>
              <a:ext uri="{FF2B5EF4-FFF2-40B4-BE49-F238E27FC236}">
                <a16:creationId xmlns:a16="http://schemas.microsoft.com/office/drawing/2014/main" id="{672DA1CC-EAFF-18C4-3D64-D555B9868C7D}"/>
              </a:ext>
            </a:extLst>
          </p:cNvPr>
          <p:cNvSpPr txBox="1"/>
          <p:nvPr/>
        </p:nvSpPr>
        <p:spPr>
          <a:xfrm>
            <a:off x="6648686" y="1716107"/>
            <a:ext cx="4673997" cy="4113058"/>
          </a:xfrm>
          <a:prstGeom prst="rect">
            <a:avLst/>
          </a:prstGeom>
          <a:noFill/>
          <a:ln>
            <a:noFill/>
          </a:ln>
        </p:spPr>
        <p:txBody>
          <a:bodyPr spcFirstLastPara="1" wrap="square" lIns="55440" tIns="55440" rIns="55440" bIns="55440" anchor="t" anchorCtr="0">
            <a:spAutoFit/>
          </a:bodyPr>
          <a:lstStyle/>
          <a:p>
            <a:pPr defTabSz="554492">
              <a:buClr>
                <a:srgbClr val="000000"/>
              </a:buClr>
            </a:pPr>
            <a:r>
              <a:rPr lang="lv-LV" sz="2000" kern="0" dirty="0">
                <a:solidFill>
                  <a:srgbClr val="000000"/>
                </a:solidFill>
                <a:latin typeface="Montserrat"/>
                <a:cs typeface="Arial"/>
                <a:sym typeface="Arial"/>
              </a:rPr>
              <a:t>Propagandas izplatīšanai bieži izmantotas metodes: </a:t>
            </a:r>
            <a:endParaRPr lang="lv-LV" sz="2000" kern="0" dirty="0">
              <a:solidFill>
                <a:srgbClr val="000000"/>
              </a:solidFill>
              <a:latin typeface="Montserrat"/>
              <a:cs typeface="Arial"/>
            </a:endParaRPr>
          </a:p>
          <a:p>
            <a:pPr defTabSz="554492"/>
            <a:endParaRPr lang="lv-LV" sz="2000" kern="0" dirty="0">
              <a:solidFill>
                <a:srgbClr val="000000"/>
              </a:solidFill>
              <a:latin typeface="Montserrat"/>
              <a:cs typeface="Arial"/>
            </a:endParaRPr>
          </a:p>
          <a:p>
            <a:pPr marL="342900" indent="-342900" defTabSz="554492">
              <a:buClr>
                <a:srgbClr val="000000"/>
              </a:buClr>
              <a:buFont typeface="Arial" panose="020B0604020202020204" pitchFamily="34" charset="0"/>
              <a:buChar char="•"/>
            </a:pPr>
            <a:r>
              <a:rPr lang="lv-LV" sz="2000" kern="0" dirty="0">
                <a:solidFill>
                  <a:srgbClr val="000000"/>
                </a:solidFill>
                <a:latin typeface="Montserrat"/>
                <a:cs typeface="Arial"/>
                <a:sym typeface="Arial"/>
              </a:rPr>
              <a:t>var balstīties gan uz patiesību, gan puspatiesību, gan meliem;</a:t>
            </a:r>
            <a:endParaRPr lang="lv-LV" sz="2000" kern="0" dirty="0">
              <a:solidFill>
                <a:srgbClr val="000000"/>
              </a:solidFill>
              <a:latin typeface="Montserrat"/>
              <a:cs typeface="Arial"/>
            </a:endParaRPr>
          </a:p>
          <a:p>
            <a:pPr marL="342900" indent="-342900" defTabSz="554492">
              <a:buClr>
                <a:srgbClr val="000000"/>
              </a:buClr>
              <a:buFont typeface="Arial" panose="020B0604020202020204" pitchFamily="34" charset="0"/>
              <a:buChar char="•"/>
            </a:pPr>
            <a:r>
              <a:rPr lang="lv-LV" sz="2000" kern="0" dirty="0">
                <a:solidFill>
                  <a:srgbClr val="000000"/>
                </a:solidFill>
                <a:latin typeface="Montserrat"/>
                <a:cs typeface="Arial"/>
                <a:sym typeface="Arial"/>
              </a:rPr>
              <a:t>informāciju atlasa selektīvi;</a:t>
            </a:r>
            <a:endParaRPr lang="lv-LV" sz="2000" kern="0" dirty="0">
              <a:solidFill>
                <a:srgbClr val="000000"/>
              </a:solidFill>
              <a:latin typeface="Montserrat"/>
              <a:cs typeface="Arial"/>
            </a:endParaRPr>
          </a:p>
          <a:p>
            <a:pPr marL="342900" indent="-342900" defTabSz="554492">
              <a:buClr>
                <a:srgbClr val="000000"/>
              </a:buClr>
              <a:buFont typeface="Arial" panose="020B0604020202020204" pitchFamily="34" charset="0"/>
              <a:buChar char="•"/>
            </a:pPr>
            <a:r>
              <a:rPr lang="lv-LV" sz="2000" kern="0" dirty="0">
                <a:solidFill>
                  <a:srgbClr val="000000"/>
                </a:solidFill>
                <a:latin typeface="Montserrat"/>
                <a:cs typeface="Arial"/>
                <a:sym typeface="Arial"/>
              </a:rPr>
              <a:t>sarežģītas problēmas un idejas tiek krietni vienkāršotas;</a:t>
            </a:r>
            <a:endParaRPr lang="lv-LV" sz="2000" kern="0" dirty="0">
              <a:solidFill>
                <a:srgbClr val="000000"/>
              </a:solidFill>
              <a:latin typeface="Montserrat"/>
              <a:cs typeface="Arial"/>
            </a:endParaRPr>
          </a:p>
          <a:p>
            <a:pPr marL="342900" indent="-342900" defTabSz="554492">
              <a:buClr>
                <a:srgbClr val="000000"/>
              </a:buClr>
              <a:buFont typeface="Arial" panose="020B0604020202020204" pitchFamily="34" charset="0"/>
              <a:buChar char="•"/>
            </a:pPr>
            <a:r>
              <a:rPr lang="lv-LV" sz="2000" kern="0" dirty="0">
                <a:solidFill>
                  <a:srgbClr val="000000"/>
                </a:solidFill>
                <a:latin typeface="Montserrat"/>
                <a:cs typeface="Arial"/>
                <a:sym typeface="Arial"/>
              </a:rPr>
              <a:t>izmanto emocijas;</a:t>
            </a:r>
            <a:endParaRPr lang="lv-LV" sz="2000" kern="0" dirty="0">
              <a:solidFill>
                <a:srgbClr val="000000"/>
              </a:solidFill>
              <a:latin typeface="Montserrat"/>
              <a:cs typeface="Arial"/>
            </a:endParaRPr>
          </a:p>
          <a:p>
            <a:pPr marL="342900" indent="-342900" defTabSz="554492">
              <a:buClr>
                <a:srgbClr val="000000"/>
              </a:buClr>
              <a:buFont typeface="Arial" panose="020B0604020202020204" pitchFamily="34" charset="0"/>
              <a:buChar char="•"/>
            </a:pPr>
            <a:r>
              <a:rPr lang="lv-LV" sz="2000" kern="0" dirty="0">
                <a:solidFill>
                  <a:srgbClr val="000000"/>
                </a:solidFill>
                <a:latin typeface="Montserrat"/>
                <a:cs typeface="Arial"/>
                <a:sym typeface="Arial"/>
              </a:rPr>
              <a:t>mēģina popularizēt kādu ideju vai kustību;</a:t>
            </a:r>
            <a:endParaRPr lang="lv-LV" sz="2000" kern="0" dirty="0">
              <a:solidFill>
                <a:srgbClr val="000000"/>
              </a:solidFill>
              <a:latin typeface="Montserrat"/>
              <a:cs typeface="Arial"/>
            </a:endParaRPr>
          </a:p>
          <a:p>
            <a:pPr marL="342900" indent="-342900" defTabSz="554492">
              <a:buClr>
                <a:srgbClr val="000000"/>
              </a:buClr>
              <a:buFont typeface="Arial" panose="020B0604020202020204" pitchFamily="34" charset="0"/>
              <a:buChar char="•"/>
            </a:pPr>
            <a:r>
              <a:rPr lang="lv-LV" sz="2000" kern="0" dirty="0">
                <a:solidFill>
                  <a:srgbClr val="000000"/>
                </a:solidFill>
                <a:latin typeface="Montserrat"/>
                <a:cs typeface="Arial"/>
                <a:sym typeface="Arial"/>
              </a:rPr>
              <a:t>uzbrūk oponentiem;</a:t>
            </a:r>
            <a:endParaRPr lang="lv-LV" sz="2000" kern="0" dirty="0">
              <a:solidFill>
                <a:srgbClr val="000000"/>
              </a:solidFill>
              <a:latin typeface="Montserrat"/>
              <a:cs typeface="Arial"/>
            </a:endParaRPr>
          </a:p>
          <a:p>
            <a:pPr marL="342900" indent="-342900" defTabSz="554492">
              <a:buClr>
                <a:srgbClr val="000000"/>
              </a:buClr>
              <a:buFont typeface="Arial" panose="020B0604020202020204" pitchFamily="34" charset="0"/>
              <a:buChar char="•"/>
            </a:pPr>
            <a:r>
              <a:rPr lang="lv-LV" sz="2000" kern="0" dirty="0">
                <a:solidFill>
                  <a:srgbClr val="000000"/>
                </a:solidFill>
                <a:latin typeface="Montserrat"/>
                <a:cs typeface="Arial"/>
                <a:sym typeface="Arial"/>
              </a:rPr>
              <a:t>mērķēta uz noteiktu auditoriju.</a:t>
            </a:r>
            <a:endParaRPr lang="lv-LV" sz="2000" kern="0" dirty="0">
              <a:solidFill>
                <a:srgbClr val="000000"/>
              </a:solidFill>
              <a:latin typeface="Montserrat"/>
              <a:cs typeface="Arial"/>
            </a:endParaRPr>
          </a:p>
        </p:txBody>
      </p:sp>
    </p:spTree>
    <p:extLst>
      <p:ext uri="{BB962C8B-B14F-4D97-AF65-F5344CB8AC3E}">
        <p14:creationId xmlns:p14="http://schemas.microsoft.com/office/powerpoint/2010/main" val="1651731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116"/>
        <p:cNvGrpSpPr/>
        <p:nvPr/>
      </p:nvGrpSpPr>
      <p:grpSpPr>
        <a:xfrm>
          <a:off x="0" y="0"/>
          <a:ext cx="0" cy="0"/>
          <a:chOff x="0" y="0"/>
          <a:chExt cx="0" cy="0"/>
        </a:xfrm>
      </p:grpSpPr>
      <p:sp>
        <p:nvSpPr>
          <p:cNvPr id="121" name="Google Shape;121;g11b41ce093d_0_226"/>
          <p:cNvSpPr txBox="1"/>
          <p:nvPr/>
        </p:nvSpPr>
        <p:spPr>
          <a:xfrm>
            <a:off x="689683" y="2740854"/>
            <a:ext cx="4311147" cy="317348"/>
          </a:xfrm>
          <a:prstGeom prst="rect">
            <a:avLst/>
          </a:prstGeom>
          <a:noFill/>
          <a:ln>
            <a:noFill/>
          </a:ln>
        </p:spPr>
        <p:txBody>
          <a:bodyPr spcFirstLastPara="1" wrap="square" lIns="0" tIns="7701" rIns="0" bIns="0" anchor="t" anchorCtr="0">
            <a:spAutoFit/>
          </a:bodyPr>
          <a:lstStyle/>
          <a:p>
            <a:pPr marL="7701" marR="3081" defTabSz="554492">
              <a:lnSpc>
                <a:spcPct val="158500"/>
              </a:lnSpc>
              <a:spcBef>
                <a:spcPts val="143"/>
              </a:spcBef>
              <a:buClr>
                <a:srgbClr val="000000"/>
              </a:buClr>
              <a:buSzPts val="2000"/>
            </a:pPr>
            <a:endParaRPr sz="1213" kern="0" dirty="0">
              <a:solidFill>
                <a:srgbClr val="000000"/>
              </a:solidFill>
              <a:latin typeface="Arial"/>
              <a:ea typeface="Arial"/>
              <a:cs typeface="Arial"/>
              <a:sym typeface="Arial"/>
            </a:endParaRPr>
          </a:p>
        </p:txBody>
      </p:sp>
      <p:sp>
        <p:nvSpPr>
          <p:cNvPr id="2" name="Google Shape;109;g11b41ce093d_0_0">
            <a:extLst>
              <a:ext uri="{FF2B5EF4-FFF2-40B4-BE49-F238E27FC236}">
                <a16:creationId xmlns:a16="http://schemas.microsoft.com/office/drawing/2014/main" id="{E6BD667B-F30D-2623-A917-A6C74F1B3223}"/>
              </a:ext>
            </a:extLst>
          </p:cNvPr>
          <p:cNvSpPr txBox="1"/>
          <p:nvPr/>
        </p:nvSpPr>
        <p:spPr>
          <a:xfrm>
            <a:off x="564597" y="545058"/>
            <a:ext cx="4073664" cy="558239"/>
          </a:xfrm>
          <a:prstGeom prst="rect">
            <a:avLst/>
          </a:prstGeom>
          <a:noFill/>
          <a:ln>
            <a:noFill/>
          </a:ln>
        </p:spPr>
        <p:txBody>
          <a:bodyPr spcFirstLastPara="1" wrap="square" lIns="55440" tIns="55440" rIns="55440" bIns="55440" anchor="t" anchorCtr="0">
            <a:spAutoFit/>
          </a:bodyPr>
          <a:lstStyle/>
          <a:p>
            <a:pPr defTabSz="554492">
              <a:buClr>
                <a:srgbClr val="000000"/>
              </a:buClr>
              <a:buSzPts val="4400"/>
            </a:pPr>
            <a:r>
              <a:rPr lang="lv-LV" sz="2900" b="1" kern="0" dirty="0">
                <a:solidFill>
                  <a:schemeClr val="bg1"/>
                </a:solidFill>
                <a:latin typeface="Montserrat"/>
                <a:cs typeface="Arial"/>
                <a:sym typeface="Montserrat"/>
              </a:rPr>
              <a:t>Mērķi</a:t>
            </a:r>
            <a:r>
              <a:rPr lang="en-US" sz="2900" b="1" kern="0" dirty="0">
                <a:solidFill>
                  <a:schemeClr val="bg1"/>
                </a:solidFill>
                <a:latin typeface="Montserrat"/>
                <a:cs typeface="Arial"/>
                <a:sym typeface="Montserrat"/>
              </a:rPr>
              <a:t>:</a:t>
            </a:r>
            <a:endParaRPr lang="en-US" sz="2900" b="1" kern="0" dirty="0">
              <a:solidFill>
                <a:schemeClr val="bg1"/>
              </a:solidFill>
              <a:latin typeface="Montserrat"/>
              <a:cs typeface="Arial"/>
            </a:endParaRPr>
          </a:p>
        </p:txBody>
      </p:sp>
      <p:sp>
        <p:nvSpPr>
          <p:cNvPr id="3" name="Google Shape;109;g11b41ce093d_0_0">
            <a:extLst>
              <a:ext uri="{FF2B5EF4-FFF2-40B4-BE49-F238E27FC236}">
                <a16:creationId xmlns:a16="http://schemas.microsoft.com/office/drawing/2014/main" id="{115134BE-446B-4109-93FE-63383FB173D6}"/>
              </a:ext>
            </a:extLst>
          </p:cNvPr>
          <p:cNvSpPr txBox="1"/>
          <p:nvPr/>
        </p:nvSpPr>
        <p:spPr>
          <a:xfrm>
            <a:off x="564597" y="2895943"/>
            <a:ext cx="9735727" cy="1681623"/>
          </a:xfrm>
          <a:prstGeom prst="rect">
            <a:avLst/>
          </a:prstGeom>
          <a:noFill/>
          <a:ln>
            <a:noFill/>
          </a:ln>
        </p:spPr>
        <p:txBody>
          <a:bodyPr spcFirstLastPara="1" wrap="square" lIns="55440" tIns="55440" rIns="55440" bIns="55440" anchor="t" anchorCtr="0">
            <a:spAutoFit/>
          </a:bodyPr>
          <a:lstStyle/>
          <a:p>
            <a:pPr marL="742950" indent="-742950">
              <a:spcBef>
                <a:spcPts val="1200"/>
              </a:spcBef>
              <a:buAutoNum type="arabicPeriod"/>
            </a:pPr>
            <a:r>
              <a:rPr lang="lv-LV" sz="2400" dirty="0">
                <a:solidFill>
                  <a:schemeClr val="bg1"/>
                </a:solidFill>
                <a:latin typeface="Montserrat"/>
                <a:ea typeface="Montserrat"/>
              </a:rPr>
              <a:t>slēpt patiesību;</a:t>
            </a:r>
          </a:p>
          <a:p>
            <a:pPr marL="742950" indent="-742950">
              <a:spcBef>
                <a:spcPts val="1200"/>
              </a:spcBef>
              <a:buAutoNum type="arabicPeriod"/>
            </a:pPr>
            <a:r>
              <a:rPr lang="lv-LV" sz="2400" dirty="0">
                <a:solidFill>
                  <a:schemeClr val="bg1"/>
                </a:solidFill>
                <a:latin typeface="Montserrat"/>
                <a:ea typeface="Montserrat"/>
              </a:rPr>
              <a:t>mazināt sabiedrības atbalstu Ukrainai;</a:t>
            </a:r>
          </a:p>
          <a:p>
            <a:pPr marL="742950" indent="-742950">
              <a:spcBef>
                <a:spcPts val="1200"/>
              </a:spcBef>
              <a:buAutoNum type="arabicPeriod"/>
            </a:pPr>
            <a:r>
              <a:rPr lang="lv-LV" sz="2400" dirty="0">
                <a:solidFill>
                  <a:schemeClr val="bg1"/>
                </a:solidFill>
                <a:latin typeface="Montserrat"/>
                <a:ea typeface="Montserrat"/>
              </a:rPr>
              <a:t>parādīt Krieviju kā spēcīgu valsti, pret kuru izturas netaisnīgi.</a:t>
            </a:r>
          </a:p>
        </p:txBody>
      </p:sp>
    </p:spTree>
    <p:extLst>
      <p:ext uri="{BB962C8B-B14F-4D97-AF65-F5344CB8AC3E}">
        <p14:creationId xmlns:p14="http://schemas.microsoft.com/office/powerpoint/2010/main" val="3975866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schemeClr>
        </a:solidFill>
        <a:effectLst/>
      </p:bgPr>
    </p:bg>
    <p:spTree>
      <p:nvGrpSpPr>
        <p:cNvPr id="1" name="Shape 556"/>
        <p:cNvGrpSpPr/>
        <p:nvPr/>
      </p:nvGrpSpPr>
      <p:grpSpPr>
        <a:xfrm>
          <a:off x="0" y="0"/>
          <a:ext cx="0" cy="0"/>
          <a:chOff x="0" y="0"/>
          <a:chExt cx="0" cy="0"/>
        </a:xfrm>
      </p:grpSpPr>
      <p:sp>
        <p:nvSpPr>
          <p:cNvPr id="557" name="Google Shape;557;g157d7739650_0_82"/>
          <p:cNvSpPr txBox="1"/>
          <p:nvPr/>
        </p:nvSpPr>
        <p:spPr>
          <a:xfrm>
            <a:off x="214834" y="227826"/>
            <a:ext cx="10905756" cy="2880232"/>
          </a:xfrm>
          <a:prstGeom prst="rect">
            <a:avLst/>
          </a:prstGeom>
          <a:noFill/>
          <a:ln>
            <a:noFill/>
          </a:ln>
        </p:spPr>
        <p:txBody>
          <a:bodyPr spcFirstLastPara="1" wrap="square" lIns="0" tIns="92794" rIns="0" bIns="0" anchor="t" anchorCtr="0">
            <a:spAutoFit/>
          </a:bodyPr>
          <a:lstStyle/>
          <a:p>
            <a:pPr defTabSz="554492">
              <a:lnSpc>
                <a:spcPct val="115000"/>
              </a:lnSpc>
              <a:spcBef>
                <a:spcPts val="728"/>
              </a:spcBef>
              <a:buClr>
                <a:srgbClr val="000000"/>
              </a:buClr>
              <a:buSzPts val="1100"/>
            </a:pPr>
            <a:endParaRPr sz="1940" kern="0" dirty="0">
              <a:solidFill>
                <a:srgbClr val="000000"/>
              </a:solidFill>
              <a:latin typeface="Arial"/>
              <a:ea typeface="Arial"/>
              <a:cs typeface="Arial"/>
              <a:sym typeface="Arial"/>
            </a:endParaRPr>
          </a:p>
          <a:p>
            <a:pPr defTabSz="554492">
              <a:lnSpc>
                <a:spcPct val="115000"/>
              </a:lnSpc>
              <a:buClr>
                <a:srgbClr val="000000"/>
              </a:buClr>
              <a:buSzPts val="1100"/>
            </a:pPr>
            <a:endParaRPr sz="2062" kern="0" dirty="0">
              <a:solidFill>
                <a:srgbClr val="000000"/>
              </a:solidFill>
              <a:latin typeface="Montserrat"/>
              <a:ea typeface="Montserrat"/>
              <a:cs typeface="Montserrat"/>
              <a:sym typeface="Montserrat"/>
            </a:endParaRPr>
          </a:p>
          <a:p>
            <a:pPr defTabSz="554492">
              <a:lnSpc>
                <a:spcPct val="115000"/>
              </a:lnSpc>
              <a:buClr>
                <a:srgbClr val="000000"/>
              </a:buClr>
              <a:buSzPts val="1100"/>
            </a:pPr>
            <a:endParaRPr sz="2183" kern="0" dirty="0">
              <a:solidFill>
                <a:srgbClr val="000000"/>
              </a:solidFill>
              <a:latin typeface="Montserrat"/>
              <a:ea typeface="Montserrat"/>
              <a:cs typeface="Montserrat"/>
              <a:sym typeface="Montserrat"/>
            </a:endParaRPr>
          </a:p>
          <a:p>
            <a:pPr defTabSz="554492">
              <a:lnSpc>
                <a:spcPct val="115000"/>
              </a:lnSpc>
              <a:spcBef>
                <a:spcPts val="728"/>
              </a:spcBef>
              <a:buClr>
                <a:srgbClr val="000000"/>
              </a:buClr>
              <a:buSzPts val="1100"/>
            </a:pPr>
            <a:endParaRPr sz="1516" b="1" kern="0" dirty="0">
              <a:solidFill>
                <a:srgbClr val="000000"/>
              </a:solidFill>
              <a:latin typeface="Arial"/>
              <a:ea typeface="Arial"/>
              <a:cs typeface="Arial"/>
              <a:sym typeface="Arial"/>
            </a:endParaRPr>
          </a:p>
          <a:p>
            <a:pPr defTabSz="554492">
              <a:lnSpc>
                <a:spcPct val="115000"/>
              </a:lnSpc>
              <a:spcBef>
                <a:spcPts val="728"/>
              </a:spcBef>
              <a:buClr>
                <a:srgbClr val="000000"/>
              </a:buClr>
              <a:buSzPts val="1100"/>
            </a:pPr>
            <a:endParaRPr sz="1940" kern="0" dirty="0">
              <a:solidFill>
                <a:srgbClr val="000000"/>
              </a:solidFill>
              <a:latin typeface="Arial"/>
              <a:ea typeface="Arial"/>
              <a:cs typeface="Arial"/>
              <a:sym typeface="Arial"/>
            </a:endParaRPr>
          </a:p>
          <a:p>
            <a:pPr defTabSz="554492">
              <a:lnSpc>
                <a:spcPct val="115000"/>
              </a:lnSpc>
              <a:buClr>
                <a:srgbClr val="000000"/>
              </a:buClr>
              <a:buSzPts val="1100"/>
            </a:pPr>
            <a:endParaRPr sz="1880" b="1" kern="0" dirty="0">
              <a:solidFill>
                <a:srgbClr val="000000"/>
              </a:solidFill>
              <a:latin typeface="Arial"/>
              <a:ea typeface="Arial"/>
              <a:cs typeface="Arial"/>
              <a:sym typeface="Arial"/>
            </a:endParaRPr>
          </a:p>
          <a:p>
            <a:pPr marR="3466" defTabSz="554492">
              <a:lnSpc>
                <a:spcPct val="85416"/>
              </a:lnSpc>
              <a:spcBef>
                <a:spcPts val="731"/>
              </a:spcBef>
              <a:buClr>
                <a:srgbClr val="000000"/>
              </a:buClr>
              <a:buSzPts val="9600"/>
            </a:pPr>
            <a:endParaRPr sz="2971" kern="0" dirty="0">
              <a:solidFill>
                <a:srgbClr val="000000"/>
              </a:solidFill>
              <a:latin typeface="Arial"/>
              <a:ea typeface="Arial"/>
              <a:cs typeface="Arial"/>
              <a:sym typeface="Arial"/>
            </a:endParaRPr>
          </a:p>
        </p:txBody>
      </p:sp>
      <p:sp>
        <p:nvSpPr>
          <p:cNvPr id="558" name="Google Shape;558;g157d7739650_0_82"/>
          <p:cNvSpPr/>
          <p:nvPr/>
        </p:nvSpPr>
        <p:spPr>
          <a:xfrm>
            <a:off x="660539" y="3924518"/>
            <a:ext cx="5007173" cy="722587"/>
          </a:xfrm>
          <a:prstGeom prst="rect">
            <a:avLst/>
          </a:prstGeom>
          <a:noFill/>
          <a:ln>
            <a:noFill/>
          </a:ln>
        </p:spPr>
        <p:txBody>
          <a:bodyPr spcFirstLastPara="1" wrap="square" lIns="55440" tIns="27713" rIns="55440" bIns="27713" anchor="t" anchorCtr="0">
            <a:noAutofit/>
          </a:bodyPr>
          <a:lstStyle/>
          <a:p>
            <a:pPr marL="7701" marR="3466" defTabSz="554492">
              <a:spcBef>
                <a:spcPts val="731"/>
              </a:spcBef>
              <a:buClr>
                <a:srgbClr val="000000"/>
              </a:buClr>
              <a:buSzPts val="2400"/>
            </a:pPr>
            <a:endParaRPr sz="1455" kern="0" dirty="0">
              <a:solidFill>
                <a:srgbClr val="1E1E1E"/>
              </a:solidFill>
              <a:latin typeface="Arial"/>
              <a:ea typeface="Arial"/>
              <a:cs typeface="Arial"/>
              <a:sym typeface="Arial"/>
            </a:endParaRPr>
          </a:p>
        </p:txBody>
      </p:sp>
      <p:sp>
        <p:nvSpPr>
          <p:cNvPr id="561" name="Google Shape;561;g157d7739650_0_82"/>
          <p:cNvSpPr/>
          <p:nvPr/>
        </p:nvSpPr>
        <p:spPr>
          <a:xfrm>
            <a:off x="9792620" y="6499108"/>
            <a:ext cx="1848310" cy="279975"/>
          </a:xfrm>
          <a:prstGeom prst="rect">
            <a:avLst/>
          </a:prstGeom>
          <a:noFill/>
          <a:ln>
            <a:noFill/>
          </a:ln>
        </p:spPr>
        <p:txBody>
          <a:bodyPr spcFirstLastPara="1" wrap="square" lIns="55440" tIns="27713" rIns="55440" bIns="27713" anchor="t" anchorCtr="0">
            <a:noAutofit/>
          </a:bodyPr>
          <a:lstStyle/>
          <a:p>
            <a:pPr defTabSz="554492">
              <a:buClr>
                <a:srgbClr val="000000"/>
              </a:buClr>
              <a:buSzPts val="2400"/>
            </a:pPr>
            <a:endParaRPr sz="1455" kern="0" dirty="0">
              <a:solidFill>
                <a:srgbClr val="E4EBA5"/>
              </a:solidFill>
              <a:latin typeface="Arial"/>
              <a:ea typeface="Arial"/>
              <a:cs typeface="Arial"/>
              <a:sym typeface="Arial"/>
            </a:endParaRPr>
          </a:p>
        </p:txBody>
      </p:sp>
      <p:sp>
        <p:nvSpPr>
          <p:cNvPr id="563" name="Google Shape;563;g157d7739650_0_82"/>
          <p:cNvSpPr txBox="1"/>
          <p:nvPr/>
        </p:nvSpPr>
        <p:spPr>
          <a:xfrm>
            <a:off x="5667714" y="449783"/>
            <a:ext cx="9262834" cy="569139"/>
          </a:xfrm>
          <a:prstGeom prst="rect">
            <a:avLst/>
          </a:prstGeom>
          <a:noFill/>
          <a:ln>
            <a:noFill/>
          </a:ln>
        </p:spPr>
        <p:txBody>
          <a:bodyPr spcFirstLastPara="1" wrap="square" lIns="55440" tIns="55440" rIns="55440" bIns="55440" anchor="t" anchorCtr="0">
            <a:spAutoFit/>
          </a:bodyPr>
          <a:lstStyle/>
          <a:p>
            <a:pPr defTabSz="554492">
              <a:buClr>
                <a:srgbClr val="000000"/>
              </a:buClr>
              <a:buSzPts val="6200"/>
            </a:pPr>
            <a:endParaRPr sz="2971" b="1" kern="0" dirty="0">
              <a:solidFill>
                <a:srgbClr val="1E1E1E"/>
              </a:solidFill>
              <a:latin typeface="Arial"/>
              <a:ea typeface="Arial"/>
              <a:cs typeface="Arial"/>
              <a:sym typeface="Arial"/>
            </a:endParaRPr>
          </a:p>
        </p:txBody>
      </p:sp>
      <p:sp>
        <p:nvSpPr>
          <p:cNvPr id="4" name="Google Shape;307;g157d7739650_0_12">
            <a:extLst>
              <a:ext uri="{FF2B5EF4-FFF2-40B4-BE49-F238E27FC236}">
                <a16:creationId xmlns:a16="http://schemas.microsoft.com/office/drawing/2014/main" id="{25CB2C49-E88E-F953-409E-BF1798C6ACFD}"/>
              </a:ext>
            </a:extLst>
          </p:cNvPr>
          <p:cNvSpPr txBox="1"/>
          <p:nvPr/>
        </p:nvSpPr>
        <p:spPr>
          <a:xfrm>
            <a:off x="530270" y="268183"/>
            <a:ext cx="10129684" cy="649674"/>
          </a:xfrm>
          <a:prstGeom prst="rect">
            <a:avLst/>
          </a:prstGeom>
          <a:noFill/>
          <a:ln>
            <a:noFill/>
          </a:ln>
        </p:spPr>
        <p:txBody>
          <a:bodyPr spcFirstLastPara="1" wrap="square" lIns="55440" tIns="55440" rIns="55440" bIns="55440" anchor="t" anchorCtr="0">
            <a:spAutoFit/>
          </a:bodyPr>
          <a:lstStyle/>
          <a:p>
            <a:pPr defTabSz="554492">
              <a:spcBef>
                <a:spcPts val="728"/>
              </a:spcBef>
              <a:buClr>
                <a:srgbClr val="000000"/>
              </a:buClr>
            </a:pPr>
            <a:r>
              <a:rPr lang="en-US" sz="2900" b="1" kern="0" dirty="0">
                <a:solidFill>
                  <a:schemeClr val="bg1"/>
                </a:solidFill>
                <a:latin typeface="Montserrat"/>
                <a:cs typeface="Arial"/>
                <a:sym typeface="Montserrat"/>
              </a:rPr>
              <a:t>1. Slēpt patiesību</a:t>
            </a:r>
            <a:endParaRPr lang="en-US" sz="2900" b="1" kern="0" dirty="0">
              <a:solidFill>
                <a:schemeClr val="bg1"/>
              </a:solidFill>
              <a:latin typeface="Montserrat"/>
              <a:ea typeface="Montserrat"/>
              <a:cs typeface="Arial"/>
            </a:endParaRPr>
          </a:p>
        </p:txBody>
      </p:sp>
      <p:sp>
        <p:nvSpPr>
          <p:cNvPr id="7" name="Google Shape;307;g157d7739650_0_12">
            <a:extLst>
              <a:ext uri="{FF2B5EF4-FFF2-40B4-BE49-F238E27FC236}">
                <a16:creationId xmlns:a16="http://schemas.microsoft.com/office/drawing/2014/main" id="{18E00446-84AA-A5F9-D940-753EAAFF4617}"/>
              </a:ext>
            </a:extLst>
          </p:cNvPr>
          <p:cNvSpPr txBox="1"/>
          <p:nvPr/>
        </p:nvSpPr>
        <p:spPr>
          <a:xfrm>
            <a:off x="527125" y="858269"/>
            <a:ext cx="11655827" cy="465906"/>
          </a:xfrm>
          <a:prstGeom prst="rect">
            <a:avLst/>
          </a:prstGeom>
          <a:noFill/>
          <a:ln>
            <a:noFill/>
          </a:ln>
        </p:spPr>
        <p:txBody>
          <a:bodyPr spcFirstLastPara="1" wrap="square" lIns="55440" tIns="55440" rIns="55440" bIns="55440" anchor="t" anchorCtr="0">
            <a:spAutoFit/>
          </a:bodyPr>
          <a:lstStyle/>
          <a:p>
            <a:pPr defTabSz="554492">
              <a:buClr>
                <a:srgbClr val="000000"/>
              </a:buClr>
            </a:pPr>
            <a:r>
              <a:rPr lang="lv-LV" sz="2300" kern="0" dirty="0">
                <a:solidFill>
                  <a:schemeClr val="bg1"/>
                </a:solidFill>
                <a:latin typeface="Montserrat"/>
                <a:cs typeface="Arial"/>
              </a:rPr>
              <a:t>Pasažieru lidmašīnas notriekšana</a:t>
            </a:r>
          </a:p>
        </p:txBody>
      </p:sp>
      <p:pic>
        <p:nvPicPr>
          <p:cNvPr id="3" name="Picture 2" descr="Blue and white text on a white background&#10;&#10;Description automatically generated">
            <a:extLst>
              <a:ext uri="{FF2B5EF4-FFF2-40B4-BE49-F238E27FC236}">
                <a16:creationId xmlns:a16="http://schemas.microsoft.com/office/drawing/2014/main" id="{2476E343-BD48-0465-150A-E7C757E08E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3848" y="1886899"/>
            <a:ext cx="4445228" cy="1104957"/>
          </a:xfrm>
          <a:prstGeom prst="rect">
            <a:avLst/>
          </a:prstGeom>
        </p:spPr>
      </p:pic>
      <p:pic>
        <p:nvPicPr>
          <p:cNvPr id="6" name="Picture 5" descr="A blue and white logo&#10;&#10;Description automatically generated">
            <a:extLst>
              <a:ext uri="{FF2B5EF4-FFF2-40B4-BE49-F238E27FC236}">
                <a16:creationId xmlns:a16="http://schemas.microsoft.com/office/drawing/2014/main" id="{59A91F15-15D7-14E3-0C1A-37EE762534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8013" y="1885365"/>
            <a:ext cx="590580" cy="482625"/>
          </a:xfrm>
          <a:prstGeom prst="rect">
            <a:avLst/>
          </a:prstGeom>
        </p:spPr>
      </p:pic>
      <p:pic>
        <p:nvPicPr>
          <p:cNvPr id="10" name="Picture 9" descr="A black text with black letters&#10;&#10;Description automatically generated">
            <a:extLst>
              <a:ext uri="{FF2B5EF4-FFF2-40B4-BE49-F238E27FC236}">
                <a16:creationId xmlns:a16="http://schemas.microsoft.com/office/drawing/2014/main" id="{C667A8BF-276C-9765-A720-5F99844346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974" y="592683"/>
            <a:ext cx="4476980" cy="977950"/>
          </a:xfrm>
          <a:prstGeom prst="rect">
            <a:avLst/>
          </a:prstGeom>
        </p:spPr>
      </p:pic>
      <p:pic>
        <p:nvPicPr>
          <p:cNvPr id="12" name="Picture 11" descr="A white text on a black background&#10;&#10;Description automatically generated">
            <a:extLst>
              <a:ext uri="{FF2B5EF4-FFF2-40B4-BE49-F238E27FC236}">
                <a16:creationId xmlns:a16="http://schemas.microsoft.com/office/drawing/2014/main" id="{DEBDE14C-E9C0-E278-83E7-6138B657FC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2726" y="110323"/>
            <a:ext cx="1962251" cy="381020"/>
          </a:xfrm>
          <a:prstGeom prst="rect">
            <a:avLst/>
          </a:prstGeom>
        </p:spPr>
      </p:pic>
      <p:sp>
        <p:nvSpPr>
          <p:cNvPr id="13" name="Google Shape;307;g157d7739650_0_12">
            <a:extLst>
              <a:ext uri="{FF2B5EF4-FFF2-40B4-BE49-F238E27FC236}">
                <a16:creationId xmlns:a16="http://schemas.microsoft.com/office/drawing/2014/main" id="{B8ACF451-5A1C-D3E0-3254-8455E3F1F996}"/>
              </a:ext>
            </a:extLst>
          </p:cNvPr>
          <p:cNvSpPr txBox="1"/>
          <p:nvPr/>
        </p:nvSpPr>
        <p:spPr>
          <a:xfrm>
            <a:off x="7646921" y="2987418"/>
            <a:ext cx="4267641" cy="942960"/>
          </a:xfrm>
          <a:prstGeom prst="rect">
            <a:avLst/>
          </a:prstGeom>
          <a:noFill/>
          <a:ln>
            <a:noFill/>
          </a:ln>
        </p:spPr>
        <p:txBody>
          <a:bodyPr spcFirstLastPara="1" wrap="square" lIns="55440" tIns="55440" rIns="55440" bIns="55440" anchor="t" anchorCtr="0">
            <a:spAutoFit/>
          </a:bodyPr>
          <a:lstStyle/>
          <a:p>
            <a:pPr algn="r" defTabSz="554492">
              <a:buClr>
                <a:srgbClr val="000000"/>
              </a:buClr>
            </a:pPr>
            <a:r>
              <a:rPr lang="lv-LV" kern="0" dirty="0">
                <a:solidFill>
                  <a:schemeClr val="bg1"/>
                </a:solidFill>
                <a:latin typeface="Montserrat"/>
                <a:ea typeface="Montserrat"/>
                <a:cs typeface="Arial"/>
              </a:rPr>
              <a:t>Tie, kas notrieca Malaizijas </a:t>
            </a:r>
            <a:r>
              <a:rPr lang="lv-LV" i="1" kern="0" dirty="0">
                <a:solidFill>
                  <a:schemeClr val="bg1"/>
                </a:solidFill>
                <a:latin typeface="Montserrat"/>
                <a:ea typeface="Montserrat"/>
                <a:cs typeface="Arial"/>
              </a:rPr>
              <a:t>Boeing</a:t>
            </a:r>
            <a:r>
              <a:rPr lang="lv-LV" kern="0" dirty="0">
                <a:solidFill>
                  <a:schemeClr val="bg1"/>
                </a:solidFill>
                <a:latin typeface="Montserrat"/>
                <a:ea typeface="Montserrat"/>
                <a:cs typeface="Arial"/>
              </a:rPr>
              <a:t> lidmašīnu, patiesībā mērķēja uz Krievijas prezidenta lidmašīnu</a:t>
            </a:r>
            <a:endParaRPr lang="lv-LV" kern="0" dirty="0">
              <a:solidFill>
                <a:schemeClr val="bg1"/>
              </a:solidFill>
              <a:latin typeface="Montserrat"/>
              <a:ea typeface="Montserrat"/>
              <a:cs typeface="Arial"/>
              <a:sym typeface="Arial"/>
            </a:endParaRPr>
          </a:p>
        </p:txBody>
      </p:sp>
      <p:pic>
        <p:nvPicPr>
          <p:cNvPr id="16" name="Picture 15">
            <a:extLst>
              <a:ext uri="{FF2B5EF4-FFF2-40B4-BE49-F238E27FC236}">
                <a16:creationId xmlns:a16="http://schemas.microsoft.com/office/drawing/2014/main" id="{591F7A41-5D0E-9DD4-F4DB-DA238CD7DF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2129" y="5520199"/>
            <a:ext cx="8462302" cy="722587"/>
          </a:xfrm>
          <a:prstGeom prst="rect">
            <a:avLst/>
          </a:prstGeom>
        </p:spPr>
      </p:pic>
      <p:pic>
        <p:nvPicPr>
          <p:cNvPr id="18" name="Picture 17" descr="A blue sign with white text&#10;&#10;Description automatically generated">
            <a:extLst>
              <a:ext uri="{FF2B5EF4-FFF2-40B4-BE49-F238E27FC236}">
                <a16:creationId xmlns:a16="http://schemas.microsoft.com/office/drawing/2014/main" id="{E77AB943-DCFF-5963-7186-3940CFDA87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8488" y="4952539"/>
            <a:ext cx="1591818" cy="672964"/>
          </a:xfrm>
          <a:prstGeom prst="rect">
            <a:avLst/>
          </a:prstGeom>
        </p:spPr>
      </p:pic>
      <p:sp>
        <p:nvSpPr>
          <p:cNvPr id="19" name="Google Shape;307;g157d7739650_0_12">
            <a:extLst>
              <a:ext uri="{FF2B5EF4-FFF2-40B4-BE49-F238E27FC236}">
                <a16:creationId xmlns:a16="http://schemas.microsoft.com/office/drawing/2014/main" id="{BAD88327-E831-5772-F9FC-DF1A9D0866C8}"/>
              </a:ext>
            </a:extLst>
          </p:cNvPr>
          <p:cNvSpPr txBox="1"/>
          <p:nvPr/>
        </p:nvSpPr>
        <p:spPr>
          <a:xfrm>
            <a:off x="1983752" y="6236122"/>
            <a:ext cx="10008730" cy="388962"/>
          </a:xfrm>
          <a:prstGeom prst="rect">
            <a:avLst/>
          </a:prstGeom>
          <a:noFill/>
          <a:ln>
            <a:noFill/>
          </a:ln>
        </p:spPr>
        <p:txBody>
          <a:bodyPr spcFirstLastPara="1" wrap="square" lIns="55440" tIns="55440" rIns="55440" bIns="55440" anchor="t" anchorCtr="0">
            <a:spAutoFit/>
          </a:bodyPr>
          <a:lstStyle/>
          <a:p>
            <a:pPr algn="r" defTabSz="554492"/>
            <a:r>
              <a:rPr lang="lv-LV" kern="0" dirty="0">
                <a:solidFill>
                  <a:schemeClr val="bg1"/>
                </a:solidFill>
                <a:latin typeface="Montserrat"/>
                <a:cs typeface="Arial"/>
                <a:sym typeface="Arial"/>
              </a:rPr>
              <a:t>Ukraiņu dispečeri lika notriektajai lidmašīnai nosēsties</a:t>
            </a:r>
            <a:endParaRPr lang="en-US" dirty="0">
              <a:solidFill>
                <a:schemeClr val="bg1"/>
              </a:solidFill>
            </a:endParaRPr>
          </a:p>
        </p:txBody>
      </p:sp>
      <p:pic>
        <p:nvPicPr>
          <p:cNvPr id="21" name="Picture 20">
            <a:extLst>
              <a:ext uri="{FF2B5EF4-FFF2-40B4-BE49-F238E27FC236}">
                <a16:creationId xmlns:a16="http://schemas.microsoft.com/office/drawing/2014/main" id="{885122D4-C1B8-742F-1D17-FD890077B0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5347" y="2504742"/>
            <a:ext cx="6571740" cy="661307"/>
          </a:xfrm>
          <a:prstGeom prst="rect">
            <a:avLst/>
          </a:prstGeom>
        </p:spPr>
      </p:pic>
      <p:pic>
        <p:nvPicPr>
          <p:cNvPr id="23" name="Picture 22" descr="A black background with white letters&#10;&#10;Description automatically generated">
            <a:extLst>
              <a:ext uri="{FF2B5EF4-FFF2-40B4-BE49-F238E27FC236}">
                <a16:creationId xmlns:a16="http://schemas.microsoft.com/office/drawing/2014/main" id="{71A77A59-569E-86D6-8C94-DB7FF7FFBC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6624" y="1893103"/>
            <a:ext cx="2552831" cy="615982"/>
          </a:xfrm>
          <a:prstGeom prst="rect">
            <a:avLst/>
          </a:prstGeom>
        </p:spPr>
      </p:pic>
      <p:pic>
        <p:nvPicPr>
          <p:cNvPr id="25" name="Picture 24">
            <a:extLst>
              <a:ext uri="{FF2B5EF4-FFF2-40B4-BE49-F238E27FC236}">
                <a16:creationId xmlns:a16="http://schemas.microsoft.com/office/drawing/2014/main" id="{526AB5FB-D252-D1A1-F80E-B259307E0D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9490" y="4141222"/>
            <a:ext cx="8268125" cy="508026"/>
          </a:xfrm>
          <a:prstGeom prst="rect">
            <a:avLst/>
          </a:prstGeom>
        </p:spPr>
      </p:pic>
      <p:sp>
        <p:nvSpPr>
          <p:cNvPr id="2" name="Google Shape;307;g157d7739650_0_12">
            <a:extLst>
              <a:ext uri="{FF2B5EF4-FFF2-40B4-BE49-F238E27FC236}">
                <a16:creationId xmlns:a16="http://schemas.microsoft.com/office/drawing/2014/main" id="{1C39BB8D-AABB-B259-FE10-87810B898F83}"/>
              </a:ext>
            </a:extLst>
          </p:cNvPr>
          <p:cNvSpPr txBox="1"/>
          <p:nvPr/>
        </p:nvSpPr>
        <p:spPr>
          <a:xfrm>
            <a:off x="216831" y="3168314"/>
            <a:ext cx="6381112" cy="388962"/>
          </a:xfrm>
          <a:prstGeom prst="rect">
            <a:avLst/>
          </a:prstGeom>
          <a:noFill/>
          <a:ln>
            <a:noFill/>
          </a:ln>
        </p:spPr>
        <p:txBody>
          <a:bodyPr spcFirstLastPara="1" wrap="square" lIns="55440" tIns="55440" rIns="55440" bIns="55440" anchor="t" anchorCtr="0">
            <a:spAutoFit/>
          </a:bodyPr>
          <a:lstStyle/>
          <a:p>
            <a:pPr defTabSz="554492"/>
            <a:r>
              <a:rPr lang="lv-LV" kern="0" dirty="0">
                <a:solidFill>
                  <a:schemeClr val="bg1"/>
                </a:solidFill>
                <a:latin typeface="Montserrat"/>
                <a:cs typeface="Arial"/>
                <a:sym typeface="Arial"/>
              </a:rPr>
              <a:t>Izraēlā radīta raķete notriekusi MH17 </a:t>
            </a:r>
            <a:r>
              <a:rPr lang="lv-LV" dirty="0">
                <a:solidFill>
                  <a:schemeClr val="bg1"/>
                </a:solidFill>
              </a:rPr>
              <a:t>–</a:t>
            </a:r>
            <a:r>
              <a:rPr lang="lv-LV" kern="0" dirty="0">
                <a:solidFill>
                  <a:schemeClr val="bg1"/>
                </a:solidFill>
                <a:latin typeface="Montserrat"/>
                <a:cs typeface="Arial"/>
                <a:sym typeface="Arial"/>
              </a:rPr>
              <a:t> ziņojums</a:t>
            </a:r>
            <a:endParaRPr lang="en-US" dirty="0">
              <a:solidFill>
                <a:schemeClr val="bg1"/>
              </a:solidFill>
            </a:endParaRPr>
          </a:p>
        </p:txBody>
      </p:sp>
      <p:sp>
        <p:nvSpPr>
          <p:cNvPr id="5" name="Google Shape;307;g157d7739650_0_12">
            <a:extLst>
              <a:ext uri="{FF2B5EF4-FFF2-40B4-BE49-F238E27FC236}">
                <a16:creationId xmlns:a16="http://schemas.microsoft.com/office/drawing/2014/main" id="{77585F7F-8105-6F84-FE3B-9A89D59A24F4}"/>
              </a:ext>
            </a:extLst>
          </p:cNvPr>
          <p:cNvSpPr txBox="1"/>
          <p:nvPr/>
        </p:nvSpPr>
        <p:spPr>
          <a:xfrm>
            <a:off x="239576" y="4682657"/>
            <a:ext cx="6381112" cy="665961"/>
          </a:xfrm>
          <a:prstGeom prst="rect">
            <a:avLst/>
          </a:prstGeom>
          <a:noFill/>
          <a:ln>
            <a:noFill/>
          </a:ln>
        </p:spPr>
        <p:txBody>
          <a:bodyPr spcFirstLastPara="1" wrap="square" lIns="55440" tIns="55440" rIns="55440" bIns="55440" anchor="t" anchorCtr="0">
            <a:spAutoFit/>
          </a:bodyPr>
          <a:lstStyle/>
          <a:p>
            <a:pPr defTabSz="554492"/>
            <a:r>
              <a:rPr lang="lv-LV" kern="0" dirty="0">
                <a:solidFill>
                  <a:schemeClr val="bg1"/>
                </a:solidFill>
                <a:latin typeface="Montserrat"/>
                <a:cs typeface="Arial"/>
                <a:sym typeface="Arial"/>
              </a:rPr>
              <a:t>Ukrainas kaujas lidmašīna Su-25 pielidojusi tuvu MH17 pirms traģēdijas </a:t>
            </a:r>
            <a:r>
              <a:rPr lang="lv-LV" dirty="0">
                <a:solidFill>
                  <a:schemeClr val="bg1"/>
                </a:solidFill>
              </a:rPr>
              <a:t>–</a:t>
            </a:r>
            <a:r>
              <a:rPr lang="lv-LV" kern="0" dirty="0">
                <a:solidFill>
                  <a:schemeClr val="bg1"/>
                </a:solidFill>
                <a:latin typeface="Montserrat"/>
                <a:cs typeface="Arial"/>
                <a:sym typeface="Arial"/>
              </a:rPr>
              <a:t> Maskava</a:t>
            </a:r>
            <a:endParaRPr lang="en-US" dirty="0">
              <a:solidFill>
                <a:schemeClr val="bg1"/>
              </a:solidFill>
            </a:endParaRPr>
          </a:p>
        </p:txBody>
      </p:sp>
    </p:spTree>
    <p:extLst>
      <p:ext uri="{BB962C8B-B14F-4D97-AF65-F5344CB8AC3E}">
        <p14:creationId xmlns:p14="http://schemas.microsoft.com/office/powerpoint/2010/main" val="2797937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49c4de8-714a-4d9a-88a7-b286d1a87f85">
      <Terms xmlns="http://schemas.microsoft.com/office/infopath/2007/PartnerControls"/>
    </lcf76f155ced4ddcb4097134ff3c332f>
    <TaxCatchAll xmlns="ce8b8449-7073-4f43-8a1a-984ca5569f2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FAB63E5A833F4CBA145286B4E7934D" ma:contentTypeVersion="18" ma:contentTypeDescription="Create a new document." ma:contentTypeScope="" ma:versionID="a63f4b1d4c9197d513b222fb1bbb3e02">
  <xsd:schema xmlns:xsd="http://www.w3.org/2001/XMLSchema" xmlns:xs="http://www.w3.org/2001/XMLSchema" xmlns:p="http://schemas.microsoft.com/office/2006/metadata/properties" xmlns:ns2="e49c4de8-714a-4d9a-88a7-b286d1a87f85" xmlns:ns3="ce8b8449-7073-4f43-8a1a-984ca5569f20" targetNamespace="http://schemas.microsoft.com/office/2006/metadata/properties" ma:root="true" ma:fieldsID="a599a93e3dfd13c75e2b36f344b719ce" ns2:_="" ns3:_="">
    <xsd:import namespace="e49c4de8-714a-4d9a-88a7-b286d1a87f85"/>
    <xsd:import namespace="ce8b8449-7073-4f43-8a1a-984ca5569f2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c4de8-714a-4d9a-88a7-b286d1a87f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e952b0e-87b1-4651-bd97-4ae9bbb31ca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8b8449-7073-4f43-8a1a-984ca5569f2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a77cbba-f6d6-4c84-9d71-813b9b40d7fe}" ma:internalName="TaxCatchAll" ma:showField="CatchAllData" ma:web="ce8b8449-7073-4f43-8a1a-984ca5569f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613E50-6B0F-4E03-87FA-676A6B72FB2C}">
  <ds:schemaRefs>
    <ds:schemaRef ds:uri="http://schemas.microsoft.com/office/infopath/2007/PartnerControls"/>
    <ds:schemaRef ds:uri="http://schemas.microsoft.com/office/2006/metadata/properties"/>
    <ds:schemaRef ds:uri="http://purl.org/dc/elements/1.1/"/>
    <ds:schemaRef ds:uri="http://schemas.microsoft.com/office/2006/documentManagement/types"/>
    <ds:schemaRef ds:uri="e49c4de8-714a-4d9a-88a7-b286d1a87f85"/>
    <ds:schemaRef ds:uri="http://www.w3.org/XML/1998/namespace"/>
    <ds:schemaRef ds:uri="http://purl.org/dc/terms/"/>
    <ds:schemaRef ds:uri="http://schemas.openxmlformats.org/package/2006/metadata/core-properties"/>
    <ds:schemaRef ds:uri="ce8b8449-7073-4f43-8a1a-984ca5569f20"/>
    <ds:schemaRef ds:uri="http://purl.org/dc/dcmitype/"/>
  </ds:schemaRefs>
</ds:datastoreItem>
</file>

<file path=customXml/itemProps2.xml><?xml version="1.0" encoding="utf-8"?>
<ds:datastoreItem xmlns:ds="http://schemas.openxmlformats.org/officeDocument/2006/customXml" ds:itemID="{FBA17C26-AA30-4609-96DE-07A2B6953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9c4de8-714a-4d9a-88a7-b286d1a87f85"/>
    <ds:schemaRef ds:uri="ce8b8449-7073-4f43-8a1a-984ca5569f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B00F15-4317-409D-BEE4-BA7B3D762B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3762</Words>
  <Application>Microsoft Office PowerPoint</Application>
  <PresentationFormat>Widescreen</PresentationFormat>
  <Paragraphs>278</Paragraphs>
  <Slides>24</Slides>
  <Notes>24</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Arial,Sans-Serif</vt:lpstr>
      <vt:lpstr>Calibri</vt:lpstr>
      <vt:lpstr>Calibri Light</vt:lpstr>
      <vt:lpstr>Courier New</vt:lpstr>
      <vt:lpstr>Futura PT Book</vt:lpstr>
      <vt:lpstr>Montserrat</vt:lpstr>
      <vt:lpstr>Office Theme</vt:lpstr>
      <vt:lpstr>1_Office Theme</vt:lpstr>
      <vt:lpstr>PowerPoint Presentation</vt:lpstr>
      <vt:lpstr>Nodarbības mērķi: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Pedagogs</dc:creator>
  <cp:lastModifiedBy>Sabine Berzina</cp:lastModifiedBy>
  <cp:revision>1723</cp:revision>
  <dcterms:created xsi:type="dcterms:W3CDTF">2023-09-11T15:15:45Z</dcterms:created>
  <dcterms:modified xsi:type="dcterms:W3CDTF">2023-10-17T09:14:14Z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0x01010065FAB63E5A833F4CBA145286B4E7934D</vt:lpwstr>
  </property>
  <property fmtid="{D5CDD505-2E9C-101B-9397-08002B2CF9AE}" pid="3" name="MediaServiceImageTags">
    <vt:lpwstr/>
  </property>
</Properties>
</file>