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60" r:id="rId5"/>
    <p:sldMasterId id="2147483648" r:id="rId6"/>
  </p:sldMasterIdLst>
  <p:notesMasterIdLst>
    <p:notesMasterId r:id="rId43"/>
  </p:notesMasterIdLst>
  <p:sldIdLst>
    <p:sldId id="288" r:id="rId7"/>
    <p:sldId id="287" r:id="rId8"/>
    <p:sldId id="286" r:id="rId9"/>
    <p:sldId id="290" r:id="rId10"/>
    <p:sldId id="291" r:id="rId11"/>
    <p:sldId id="292" r:id="rId12"/>
    <p:sldId id="293" r:id="rId13"/>
    <p:sldId id="295" r:id="rId14"/>
    <p:sldId id="281" r:id="rId15"/>
    <p:sldId id="280" r:id="rId16"/>
    <p:sldId id="278" r:id="rId17"/>
    <p:sldId id="297" r:id="rId18"/>
    <p:sldId id="294" r:id="rId19"/>
    <p:sldId id="300" r:id="rId20"/>
    <p:sldId id="299" r:id="rId21"/>
    <p:sldId id="301" r:id="rId22"/>
    <p:sldId id="272" r:id="rId23"/>
    <p:sldId id="271" r:id="rId24"/>
    <p:sldId id="270" r:id="rId25"/>
    <p:sldId id="269" r:id="rId26"/>
    <p:sldId id="267" r:id="rId27"/>
    <p:sldId id="266" r:id="rId28"/>
    <p:sldId id="264" r:id="rId29"/>
    <p:sldId id="265" r:id="rId30"/>
    <p:sldId id="263" r:id="rId31"/>
    <p:sldId id="262" r:id="rId32"/>
    <p:sldId id="261" r:id="rId33"/>
    <p:sldId id="296" r:id="rId34"/>
    <p:sldId id="260" r:id="rId35"/>
    <p:sldId id="279" r:id="rId36"/>
    <p:sldId id="298" r:id="rId37"/>
    <p:sldId id="276" r:id="rId38"/>
    <p:sldId id="258" r:id="rId39"/>
    <p:sldId id="257" r:id="rId40"/>
    <p:sldId id="268" r:id="rId41"/>
    <p:sldId id="25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9B2830D-D6E4-1E60-57D6-453489105170}" name="Stanley Currier" initials="SC" userId="S::scurrier@irex.org::62b8aaa8-5ce6-4197-b882-9703622d5d75" providerId="AD"/>
  <p188:author id="{C3B9231A-2F08-A246-A70D-5CB4064A73B2}" name="Irena Reina" initials="IR" userId="S::IReina@irex.org::513fe397-464f-443e-b6b1-2b6e554dcf9e" providerId="AD"/>
  <p188:author id="{35ACB350-6DB3-8862-5836-C7BA8F03BB4C}" name="Jocelyn Young" initials="JY" userId="S::jyoung@irex.org::295ca828-6883-4edf-b72a-8230f6c24266" providerId="AD"/>
  <p188:author id="{44900C5D-7F2D-0F05-8F82-2572EE419B8B}" name="Sabine Berzina" initials="SB" userId="S::sberzina@irex.org::1466796a-f43a-429c-85bf-4ebf8b660949" providerId="AD"/>
  <p188:author id="{8F87F27F-6C16-6C16-E3AD-134A8075D407}" name="Sabine Berzina" initials="SB" userId="S::SBerzina@irex.org::1466796a-f43a-429c-85bf-4ebf8b660949" providerId="AD"/>
  <p188:author id="{B470DA82-5B28-D5E3-4880-DA9A9FF87F28}" name="Annija Petrova" initials="AP" userId="S::ap12069@edu.lu.lv::ffb27c5c-c7cf-483d-86a8-4429b41b65ec" providerId="AD"/>
  <p188:author id="{24B8C1A4-9867-465E-FF9E-F70F9409771A}" name="Anželika Litvinoviča" initials="AL" userId="S::anzelikalitvinovica_gmail.com#ext#@irexorg.onmicrosoft.com::0a5c1bab-89ac-452d-8e1d-94b7d2758dc5" providerId="AD"/>
  <p188:author id="{480688CB-650A-432F-8744-15C40A7A7D36}" name="Evelīna Čelebija" initials="EČ" userId="7ffcb68681decd75"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37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86525E-63FE-4133-942A-F9AB8AC294AB}" v="5" dt="2023-10-16T09:48:31.6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2" autoAdjust="0"/>
    <p:restoredTop sz="73055" autoAdjust="0"/>
  </p:normalViewPr>
  <p:slideViewPr>
    <p:cSldViewPr snapToGrid="0">
      <p:cViewPr varScale="1">
        <p:scale>
          <a:sx n="49" d="100"/>
          <a:sy n="49" d="100"/>
        </p:scale>
        <p:origin x="380" y="32"/>
      </p:cViewPr>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želika Litvinoviča" userId="S::anzelikalitvinovica_gmail.com#ext#@irexorg.onmicrosoft.com::0a5c1bab-89ac-452d-8e1d-94b7d2758dc5" providerId="AD" clId="Web-{245488D3-FFAC-C283-062C-F2015A3B17E6}"/>
    <pc:docChg chg="modSld">
      <pc:chgData name="Anželika Litvinoviča" userId="S::anzelikalitvinovica_gmail.com#ext#@irexorg.onmicrosoft.com::0a5c1bab-89ac-452d-8e1d-94b7d2758dc5" providerId="AD" clId="Web-{245488D3-FFAC-C283-062C-F2015A3B17E6}" dt="2023-10-11T06:23:26.667" v="1"/>
      <pc:docMkLst>
        <pc:docMk/>
      </pc:docMkLst>
      <pc:sldChg chg="modNotes">
        <pc:chgData name="Anželika Litvinoviča" userId="S::anzelikalitvinovica_gmail.com#ext#@irexorg.onmicrosoft.com::0a5c1bab-89ac-452d-8e1d-94b7d2758dc5" providerId="AD" clId="Web-{245488D3-FFAC-C283-062C-F2015A3B17E6}" dt="2023-10-11T06:23:26.667" v="1"/>
        <pc:sldMkLst>
          <pc:docMk/>
          <pc:sldMk cId="1467992165" sldId="300"/>
        </pc:sldMkLst>
      </pc:sldChg>
    </pc:docChg>
  </pc:docChgLst>
  <pc:docChgLst>
    <pc:chgData name="Sabine Berzina" userId="S::sberzina@irex.org::1466796a-f43a-429c-85bf-4ebf8b660949" providerId="AD" clId="Web-{B5C0D093-033B-C294-0425-A96B383C6687}"/>
    <pc:docChg chg="modSld">
      <pc:chgData name="Sabine Berzina" userId="S::sberzina@irex.org::1466796a-f43a-429c-85bf-4ebf8b660949" providerId="AD" clId="Web-{B5C0D093-033B-C294-0425-A96B383C6687}" dt="2023-10-12T08:51:23.908" v="2"/>
      <pc:docMkLst>
        <pc:docMk/>
      </pc:docMkLst>
      <pc:sldChg chg="delSp delAnim modNotes">
        <pc:chgData name="Sabine Berzina" userId="S::sberzina@irex.org::1466796a-f43a-429c-85bf-4ebf8b660949" providerId="AD" clId="Web-{B5C0D093-033B-C294-0425-A96B383C6687}" dt="2023-10-12T08:51:23.908" v="2"/>
        <pc:sldMkLst>
          <pc:docMk/>
          <pc:sldMk cId="1981138749" sldId="263"/>
        </pc:sldMkLst>
        <pc:picChg chg="del">
          <ac:chgData name="Sabine Berzina" userId="S::sberzina@irex.org::1466796a-f43a-429c-85bf-4ebf8b660949" providerId="AD" clId="Web-{B5C0D093-033B-C294-0425-A96B383C6687}" dt="2023-10-12T08:50:49.564" v="1"/>
          <ac:picMkLst>
            <pc:docMk/>
            <pc:sldMk cId="1981138749" sldId="263"/>
            <ac:picMk id="3" creationId="{F7431131-8570-FBA7-FC2E-4FC663CA306E}"/>
          </ac:picMkLst>
        </pc:picChg>
      </pc:sldChg>
    </pc:docChg>
  </pc:docChgLst>
  <pc:docChgLst>
    <pc:chgData name="Sabine Berzina" userId="1466796a-f43a-429c-85bf-4ebf8b660949" providerId="ADAL" clId="{5C86525E-63FE-4133-942A-F9AB8AC294AB}"/>
    <pc:docChg chg="modSld">
      <pc:chgData name="Sabine Berzina" userId="1466796a-f43a-429c-85bf-4ebf8b660949" providerId="ADAL" clId="{5C86525E-63FE-4133-942A-F9AB8AC294AB}" dt="2023-10-16T10:17:04.727" v="10"/>
      <pc:docMkLst>
        <pc:docMk/>
      </pc:docMkLst>
      <pc:sldChg chg="modAnim delCm">
        <pc:chgData name="Sabine Berzina" userId="1466796a-f43a-429c-85bf-4ebf8b660949" providerId="ADAL" clId="{5C86525E-63FE-4133-942A-F9AB8AC294AB}" dt="2023-10-16T10:16:37.285" v="7"/>
        <pc:sldMkLst>
          <pc:docMk/>
          <pc:sldMk cId="1411599937" sldId="256"/>
        </pc:sldMkLst>
        <pc:extLst>
          <p:ext xmlns:p="http://schemas.openxmlformats.org/presentationml/2006/main" uri="{D6D511B9-2390-475A-947B-AFAB55BFBCF1}">
            <pc226:cmChg xmlns:pc226="http://schemas.microsoft.com/office/powerpoint/2022/06/main/command" chg="del">
              <pc226:chgData name="Sabine Berzina" userId="1466796a-f43a-429c-85bf-4ebf8b660949" providerId="ADAL" clId="{5C86525E-63FE-4133-942A-F9AB8AC294AB}" dt="2023-10-16T10:16:37.285" v="7"/>
              <pc2:cmMkLst xmlns:pc2="http://schemas.microsoft.com/office/powerpoint/2019/9/main/command">
                <pc:docMk/>
                <pc:sldMk cId="1411599937" sldId="256"/>
                <pc2:cmMk id="{E21BDED6-2C03-43B8-81F0-483556EDABDD}"/>
              </pc2:cmMkLst>
            </pc226:cmChg>
          </p:ext>
        </pc:extLst>
      </pc:sldChg>
      <pc:sldChg chg="modAnim delCm">
        <pc:chgData name="Sabine Berzina" userId="1466796a-f43a-429c-85bf-4ebf8b660949" providerId="ADAL" clId="{5C86525E-63FE-4133-942A-F9AB8AC294AB}" dt="2023-10-16T10:16:48.799" v="9"/>
        <pc:sldMkLst>
          <pc:docMk/>
          <pc:sldMk cId="2152237348" sldId="257"/>
        </pc:sldMkLst>
        <pc:extLst>
          <p:ext xmlns:p="http://schemas.openxmlformats.org/presentationml/2006/main" uri="{D6D511B9-2390-475A-947B-AFAB55BFBCF1}">
            <pc226:cmChg xmlns:pc226="http://schemas.microsoft.com/office/powerpoint/2022/06/main/command" chg="del">
              <pc226:chgData name="Sabine Berzina" userId="1466796a-f43a-429c-85bf-4ebf8b660949" providerId="ADAL" clId="{5C86525E-63FE-4133-942A-F9AB8AC294AB}" dt="2023-10-16T10:16:48.799" v="9"/>
              <pc2:cmMkLst xmlns:pc2="http://schemas.microsoft.com/office/powerpoint/2019/9/main/command">
                <pc:docMk/>
                <pc:sldMk cId="2152237348" sldId="257"/>
                <pc2:cmMk id="{31F49153-A425-434A-A9EB-BA72311E9C36}"/>
              </pc2:cmMkLst>
            </pc226:cmChg>
          </p:ext>
        </pc:extLst>
      </pc:sldChg>
      <pc:sldChg chg="modAnim">
        <pc:chgData name="Sabine Berzina" userId="1466796a-f43a-429c-85bf-4ebf8b660949" providerId="ADAL" clId="{5C86525E-63FE-4133-942A-F9AB8AC294AB}" dt="2023-10-16T09:48:12.102" v="4"/>
        <pc:sldMkLst>
          <pc:docMk/>
          <pc:sldMk cId="1384008527" sldId="258"/>
        </pc:sldMkLst>
      </pc:sldChg>
      <pc:sldChg chg="modAnim delCm">
        <pc:chgData name="Sabine Berzina" userId="1466796a-f43a-429c-85bf-4ebf8b660949" providerId="ADAL" clId="{5C86525E-63FE-4133-942A-F9AB8AC294AB}" dt="2023-10-16T09:48:02.399" v="3"/>
        <pc:sldMkLst>
          <pc:docMk/>
          <pc:sldMk cId="1981138749" sldId="263"/>
        </pc:sldMkLst>
        <pc:extLst>
          <p:ext xmlns:p="http://schemas.openxmlformats.org/presentationml/2006/main" uri="{D6D511B9-2390-475A-947B-AFAB55BFBCF1}">
            <pc226:cmChg xmlns:pc226="http://schemas.microsoft.com/office/powerpoint/2022/06/main/command" chg="del">
              <pc226:chgData name="Sabine Berzina" userId="1466796a-f43a-429c-85bf-4ebf8b660949" providerId="ADAL" clId="{5C86525E-63FE-4133-942A-F9AB8AC294AB}" dt="2023-10-16T09:47:52.063" v="2"/>
              <pc2:cmMkLst xmlns:pc2="http://schemas.microsoft.com/office/powerpoint/2019/9/main/command">
                <pc:docMk/>
                <pc:sldMk cId="1981138749" sldId="263"/>
                <pc2:cmMk id="{5EA2E5E0-5D1A-4B73-AF2A-74C9CADE1C6B}"/>
              </pc2:cmMkLst>
            </pc226:cmChg>
          </p:ext>
        </pc:extLst>
      </pc:sldChg>
      <pc:sldChg chg="delCm">
        <pc:chgData name="Sabine Berzina" userId="1466796a-f43a-429c-85bf-4ebf8b660949" providerId="ADAL" clId="{5C86525E-63FE-4133-942A-F9AB8AC294AB}" dt="2023-10-16T10:17:04.727" v="10"/>
        <pc:sldMkLst>
          <pc:docMk/>
          <pc:sldMk cId="28721386" sldId="265"/>
        </pc:sldMkLst>
        <pc:extLst>
          <p:ext xmlns:p="http://schemas.openxmlformats.org/presentationml/2006/main" uri="{D6D511B9-2390-475A-947B-AFAB55BFBCF1}">
            <pc226:cmChg xmlns:pc226="http://schemas.microsoft.com/office/powerpoint/2022/06/main/command" chg="del">
              <pc226:chgData name="Sabine Berzina" userId="1466796a-f43a-429c-85bf-4ebf8b660949" providerId="ADAL" clId="{5C86525E-63FE-4133-942A-F9AB8AC294AB}" dt="2023-10-16T10:17:04.727" v="10"/>
              <pc2:cmMkLst xmlns:pc2="http://schemas.microsoft.com/office/powerpoint/2019/9/main/command">
                <pc:docMk/>
                <pc:sldMk cId="28721386" sldId="265"/>
                <pc2:cmMk id="{28A3116E-FC13-487D-BC62-3AEA4BE831FE}"/>
              </pc2:cmMkLst>
            </pc226:cmChg>
          </p:ext>
        </pc:extLst>
      </pc:sldChg>
      <pc:sldChg chg="delCm">
        <pc:chgData name="Sabine Berzina" userId="1466796a-f43a-429c-85bf-4ebf8b660949" providerId="ADAL" clId="{5C86525E-63FE-4133-942A-F9AB8AC294AB}" dt="2023-10-16T10:16:42.707" v="8"/>
        <pc:sldMkLst>
          <pc:docMk/>
          <pc:sldMk cId="2860542155" sldId="268"/>
        </pc:sldMkLst>
        <pc:extLst>
          <p:ext xmlns:p="http://schemas.openxmlformats.org/presentationml/2006/main" uri="{D6D511B9-2390-475A-947B-AFAB55BFBCF1}">
            <pc226:cmChg xmlns:pc226="http://schemas.microsoft.com/office/powerpoint/2022/06/main/command" chg="del">
              <pc226:chgData name="Sabine Berzina" userId="1466796a-f43a-429c-85bf-4ebf8b660949" providerId="ADAL" clId="{5C86525E-63FE-4133-942A-F9AB8AC294AB}" dt="2023-10-16T10:16:42.707" v="8"/>
              <pc2:cmMkLst xmlns:pc2="http://schemas.microsoft.com/office/powerpoint/2019/9/main/command">
                <pc:docMk/>
                <pc:sldMk cId="2860542155" sldId="268"/>
                <pc2:cmMk id="{028024A3-0E42-4AA3-B7C5-F93029004C0F}"/>
              </pc2:cmMkLst>
            </pc226:cmChg>
          </p:ext>
        </pc:extLst>
      </pc:sldChg>
      <pc:sldChg chg="delCm">
        <pc:chgData name="Sabine Berzina" userId="1466796a-f43a-429c-85bf-4ebf8b660949" providerId="ADAL" clId="{5C86525E-63FE-4133-942A-F9AB8AC294AB}" dt="2023-10-16T09:19:37.820" v="0"/>
        <pc:sldMkLst>
          <pc:docMk/>
          <pc:sldMk cId="1663994457" sldId="287"/>
        </pc:sldMkLst>
        <pc:extLst>
          <p:ext xmlns:p="http://schemas.openxmlformats.org/presentationml/2006/main" uri="{D6D511B9-2390-475A-947B-AFAB55BFBCF1}">
            <pc226:cmChg xmlns:pc226="http://schemas.microsoft.com/office/powerpoint/2022/06/main/command" chg="del">
              <pc226:chgData name="Sabine Berzina" userId="1466796a-f43a-429c-85bf-4ebf8b660949" providerId="ADAL" clId="{5C86525E-63FE-4133-942A-F9AB8AC294AB}" dt="2023-10-16T09:19:37.820" v="0"/>
              <pc2:cmMkLst xmlns:pc2="http://schemas.microsoft.com/office/powerpoint/2019/9/main/command">
                <pc:docMk/>
                <pc:sldMk cId="1663994457" sldId="287"/>
                <pc2:cmMk id="{3F2B4132-5753-4B24-BA2F-1EA40697FD1C}"/>
              </pc2:cmMkLst>
            </pc226:cmChg>
          </p:ext>
        </pc:extLst>
      </pc:sldChg>
      <pc:sldChg chg="modAnim">
        <pc:chgData name="Sabine Berzina" userId="1466796a-f43a-429c-85bf-4ebf8b660949" providerId="ADAL" clId="{5C86525E-63FE-4133-942A-F9AB8AC294AB}" dt="2023-10-16T09:47:36.724" v="1"/>
        <pc:sldMkLst>
          <pc:docMk/>
          <pc:sldMk cId="1016109533" sldId="301"/>
        </pc:sldMkLst>
      </pc:sldChg>
    </pc:docChg>
  </pc:docChgLst>
  <pc:docChgLst>
    <pc:chgData name="Sabine Berzina" userId="S::sberzina@irex.org::1466796a-f43a-429c-85bf-4ebf8b660949" providerId="AD" clId="Web-{3FC353F0-18F7-485B-E6CD-BE1E476B2A35}"/>
    <pc:docChg chg="modSld">
      <pc:chgData name="Sabine Berzina" userId="S::sberzina@irex.org::1466796a-f43a-429c-85bf-4ebf8b660949" providerId="AD" clId="Web-{3FC353F0-18F7-485B-E6CD-BE1E476B2A35}" dt="2023-10-12T08:52:32.991" v="4" actId="1076"/>
      <pc:docMkLst>
        <pc:docMk/>
      </pc:docMkLst>
      <pc:sldChg chg="addSp modSp">
        <pc:chgData name="Sabine Berzina" userId="S::sberzina@irex.org::1466796a-f43a-429c-85bf-4ebf8b660949" providerId="AD" clId="Web-{3FC353F0-18F7-485B-E6CD-BE1E476B2A35}" dt="2023-10-12T08:52:32.991" v="4" actId="1076"/>
        <pc:sldMkLst>
          <pc:docMk/>
          <pc:sldMk cId="1981138749" sldId="263"/>
        </pc:sldMkLst>
        <pc:picChg chg="add mod">
          <ac:chgData name="Sabine Berzina" userId="S::sberzina@irex.org::1466796a-f43a-429c-85bf-4ebf8b660949" providerId="AD" clId="Web-{3FC353F0-18F7-485B-E6CD-BE1E476B2A35}" dt="2023-10-12T08:52:32.991" v="4" actId="1076"/>
          <ac:picMkLst>
            <pc:docMk/>
            <pc:sldMk cId="1981138749" sldId="263"/>
            <ac:picMk id="2" creationId="{1DDCCA5D-B364-60FB-09AE-6646ECD19175}"/>
          </ac:picMkLst>
        </pc:picChg>
      </pc:sldChg>
    </pc:docChg>
  </pc:docChgLst>
  <pc:docChgLst>
    <pc:chgData name="Sabine Berzina" userId="S::sberzina@irex.org::1466796a-f43a-429c-85bf-4ebf8b660949" providerId="AD" clId="Web-{57CAB49C-E1CA-2804-219A-1F025A53FCDB}"/>
    <pc:docChg chg="modSld">
      <pc:chgData name="Sabine Berzina" userId="S::sberzina@irex.org::1466796a-f43a-429c-85bf-4ebf8b660949" providerId="AD" clId="Web-{57CAB49C-E1CA-2804-219A-1F025A53FCDB}" dt="2023-10-10T07:23:08.712" v="93" actId="14100"/>
      <pc:docMkLst>
        <pc:docMk/>
      </pc:docMkLst>
      <pc:sldChg chg="addSp delSp modSp delAnim modNotes">
        <pc:chgData name="Sabine Berzina" userId="S::sberzina@irex.org::1466796a-f43a-429c-85bf-4ebf8b660949" providerId="AD" clId="Web-{57CAB49C-E1CA-2804-219A-1F025A53FCDB}" dt="2023-10-10T07:23:08.712" v="93" actId="14100"/>
        <pc:sldMkLst>
          <pc:docMk/>
          <pc:sldMk cId="1411599937" sldId="256"/>
        </pc:sldMkLst>
        <pc:picChg chg="add mod">
          <ac:chgData name="Sabine Berzina" userId="S::sberzina@irex.org::1466796a-f43a-429c-85bf-4ebf8b660949" providerId="AD" clId="Web-{57CAB49C-E1CA-2804-219A-1F025A53FCDB}" dt="2023-10-10T07:23:08.712" v="93" actId="14100"/>
          <ac:picMkLst>
            <pc:docMk/>
            <pc:sldMk cId="1411599937" sldId="256"/>
            <ac:picMk id="2" creationId="{ECDC16BB-5455-6B92-3DC8-95C84BDF91D4}"/>
          </ac:picMkLst>
        </pc:picChg>
        <pc:picChg chg="del">
          <ac:chgData name="Sabine Berzina" userId="S::sberzina@irex.org::1466796a-f43a-429c-85bf-4ebf8b660949" providerId="AD" clId="Web-{57CAB49C-E1CA-2804-219A-1F025A53FCDB}" dt="2023-10-10T07:22:40.274" v="86"/>
          <ac:picMkLst>
            <pc:docMk/>
            <pc:sldMk cId="1411599937" sldId="256"/>
            <ac:picMk id="3" creationId="{1077BF8C-C60B-0498-E051-4886EFE336F1}"/>
          </ac:picMkLst>
        </pc:picChg>
      </pc:sldChg>
      <pc:sldChg chg="addSp delSp modSp delAnim modNotes">
        <pc:chgData name="Sabine Berzina" userId="S::sberzina@irex.org::1466796a-f43a-429c-85bf-4ebf8b660949" providerId="AD" clId="Web-{57CAB49C-E1CA-2804-219A-1F025A53FCDB}" dt="2023-10-10T07:21:49.538" v="85" actId="14100"/>
        <pc:sldMkLst>
          <pc:docMk/>
          <pc:sldMk cId="2152237348" sldId="257"/>
        </pc:sldMkLst>
        <pc:picChg chg="del">
          <ac:chgData name="Sabine Berzina" userId="S::sberzina@irex.org::1466796a-f43a-429c-85bf-4ebf8b660949" providerId="AD" clId="Web-{57CAB49C-E1CA-2804-219A-1F025A53FCDB}" dt="2023-10-10T07:21:13.334" v="77"/>
          <ac:picMkLst>
            <pc:docMk/>
            <pc:sldMk cId="2152237348" sldId="257"/>
            <ac:picMk id="2" creationId="{D5178398-58BE-4053-FE50-A1EA4677C078}"/>
          </ac:picMkLst>
        </pc:picChg>
        <pc:picChg chg="add mod">
          <ac:chgData name="Sabine Berzina" userId="S::sberzina@irex.org::1466796a-f43a-429c-85bf-4ebf8b660949" providerId="AD" clId="Web-{57CAB49C-E1CA-2804-219A-1F025A53FCDB}" dt="2023-10-10T07:21:49.538" v="85" actId="14100"/>
          <ac:picMkLst>
            <pc:docMk/>
            <pc:sldMk cId="2152237348" sldId="257"/>
            <ac:picMk id="3" creationId="{538D474C-C6FE-57AA-0711-95494E8DEDE8}"/>
          </ac:picMkLst>
        </pc:picChg>
      </pc:sldChg>
      <pc:sldChg chg="addSp delSp modSp delAnim modNotes">
        <pc:chgData name="Sabine Berzina" userId="S::sberzina@irex.org::1466796a-f43a-429c-85bf-4ebf8b660949" providerId="AD" clId="Web-{57CAB49C-E1CA-2804-219A-1F025A53FCDB}" dt="2023-10-10T07:20:36.052" v="76" actId="14100"/>
        <pc:sldMkLst>
          <pc:docMk/>
          <pc:sldMk cId="1384008527" sldId="258"/>
        </pc:sldMkLst>
        <pc:picChg chg="del">
          <ac:chgData name="Sabine Berzina" userId="S::sberzina@irex.org::1466796a-f43a-429c-85bf-4ebf8b660949" providerId="AD" clId="Web-{57CAB49C-E1CA-2804-219A-1F025A53FCDB}" dt="2023-10-10T07:19:54.426" v="69"/>
          <ac:picMkLst>
            <pc:docMk/>
            <pc:sldMk cId="1384008527" sldId="258"/>
            <ac:picMk id="3" creationId="{0163194F-795A-51B6-EA3E-81311E7BCF12}"/>
          </ac:picMkLst>
        </pc:picChg>
        <pc:picChg chg="add mod">
          <ac:chgData name="Sabine Berzina" userId="S::sberzina@irex.org::1466796a-f43a-429c-85bf-4ebf8b660949" providerId="AD" clId="Web-{57CAB49C-E1CA-2804-219A-1F025A53FCDB}" dt="2023-10-10T07:20:36.052" v="76" actId="14100"/>
          <ac:picMkLst>
            <pc:docMk/>
            <pc:sldMk cId="1384008527" sldId="258"/>
            <ac:picMk id="4" creationId="{422EB124-CE86-BF5B-9141-CDD00182FBA3}"/>
          </ac:picMkLst>
        </pc:picChg>
      </pc:sldChg>
      <pc:sldChg chg="delCm modNotes">
        <pc:chgData name="Sabine Berzina" userId="S::sberzina@irex.org::1466796a-f43a-429c-85bf-4ebf8b660949" providerId="AD" clId="Web-{57CAB49C-E1CA-2804-219A-1F025A53FCDB}" dt="2023-10-10T06:40:25.175" v="32"/>
        <pc:sldMkLst>
          <pc:docMk/>
          <pc:sldMk cId="121406932" sldId="260"/>
        </pc:sldMkLst>
        <pc:extLst>
          <p:ext xmlns:p="http://schemas.openxmlformats.org/presentationml/2006/main" uri="{D6D511B9-2390-475A-947B-AFAB55BFBCF1}">
            <pc226:cmChg xmlns:pc226="http://schemas.microsoft.com/office/powerpoint/2022/06/main/command" chg="del">
              <pc226:chgData name="Sabine Berzina" userId="S::sberzina@irex.org::1466796a-f43a-429c-85bf-4ebf8b660949" providerId="AD" clId="Web-{57CAB49C-E1CA-2804-219A-1F025A53FCDB}" dt="2023-10-10T06:40:05.971" v="28"/>
              <pc2:cmMkLst xmlns:pc2="http://schemas.microsoft.com/office/powerpoint/2019/9/main/command">
                <pc:docMk/>
                <pc:sldMk cId="121406932" sldId="260"/>
                <pc2:cmMk id="{65CF87B5-E68C-4C93-8B37-84C10E68108F}"/>
              </pc2:cmMkLst>
            </pc226:cmChg>
            <pc226:cmChg xmlns:pc226="http://schemas.microsoft.com/office/powerpoint/2022/06/main/command" chg="del">
              <pc226:chgData name="Sabine Berzina" userId="S::sberzina@irex.org::1466796a-f43a-429c-85bf-4ebf8b660949" providerId="AD" clId="Web-{57CAB49C-E1CA-2804-219A-1F025A53FCDB}" dt="2023-10-10T06:40:25.175" v="32"/>
              <pc2:cmMkLst xmlns:pc2="http://schemas.microsoft.com/office/powerpoint/2019/9/main/command">
                <pc:docMk/>
                <pc:sldMk cId="121406932" sldId="260"/>
                <pc2:cmMk id="{2152ECDF-5F82-4016-BE6B-64F9B702D8D4}"/>
              </pc2:cmMkLst>
            </pc226:cmChg>
          </p:ext>
        </pc:extLst>
      </pc:sldChg>
      <pc:sldChg chg="delCm">
        <pc:chgData name="Sabine Berzina" userId="S::sberzina@irex.org::1466796a-f43a-429c-85bf-4ebf8b660949" providerId="AD" clId="Web-{57CAB49C-E1CA-2804-219A-1F025A53FCDB}" dt="2023-10-10T06:39:50.688" v="26"/>
        <pc:sldMkLst>
          <pc:docMk/>
          <pc:sldMk cId="3281149310" sldId="262"/>
        </pc:sldMkLst>
        <pc:extLst>
          <p:ext xmlns:p="http://schemas.openxmlformats.org/presentationml/2006/main" uri="{D6D511B9-2390-475A-947B-AFAB55BFBCF1}">
            <pc226:cmChg xmlns:pc226="http://schemas.microsoft.com/office/powerpoint/2022/06/main/command" chg="del">
              <pc226:chgData name="Sabine Berzina" userId="S::sberzina@irex.org::1466796a-f43a-429c-85bf-4ebf8b660949" providerId="AD" clId="Web-{57CAB49C-E1CA-2804-219A-1F025A53FCDB}" dt="2023-10-10T06:39:50.688" v="26"/>
              <pc2:cmMkLst xmlns:pc2="http://schemas.microsoft.com/office/powerpoint/2019/9/main/command">
                <pc:docMk/>
                <pc:sldMk cId="3281149310" sldId="262"/>
                <pc2:cmMk id="{95A9D8FA-4D14-489A-A484-51983FF5F324}"/>
              </pc2:cmMkLst>
            </pc226:cmChg>
          </p:ext>
        </pc:extLst>
      </pc:sldChg>
      <pc:sldChg chg="delCm">
        <pc:chgData name="Sabine Berzina" userId="S::sberzina@irex.org::1466796a-f43a-429c-85bf-4ebf8b660949" providerId="AD" clId="Web-{57CAB49C-E1CA-2804-219A-1F025A53FCDB}" dt="2023-10-10T06:37:57.868" v="25"/>
        <pc:sldMkLst>
          <pc:docMk/>
          <pc:sldMk cId="1099575713" sldId="264"/>
        </pc:sldMkLst>
        <pc:extLst>
          <p:ext xmlns:p="http://schemas.openxmlformats.org/presentationml/2006/main" uri="{D6D511B9-2390-475A-947B-AFAB55BFBCF1}">
            <pc226:cmChg xmlns:pc226="http://schemas.microsoft.com/office/powerpoint/2022/06/main/command" chg="del">
              <pc226:chgData name="Sabine Berzina" userId="S::sberzina@irex.org::1466796a-f43a-429c-85bf-4ebf8b660949" providerId="AD" clId="Web-{57CAB49C-E1CA-2804-219A-1F025A53FCDB}" dt="2023-10-10T06:37:44.070" v="24"/>
              <pc2:cmMkLst xmlns:pc2="http://schemas.microsoft.com/office/powerpoint/2019/9/main/command">
                <pc:docMk/>
                <pc:sldMk cId="1099575713" sldId="264"/>
                <pc2:cmMk id="{74D0E238-4152-4726-8991-023BBF958500}"/>
              </pc2:cmMkLst>
            </pc226:cmChg>
            <pc226:cmChg xmlns:pc226="http://schemas.microsoft.com/office/powerpoint/2022/06/main/command" chg="del">
              <pc226:chgData name="Sabine Berzina" userId="S::sberzina@irex.org::1466796a-f43a-429c-85bf-4ebf8b660949" providerId="AD" clId="Web-{57CAB49C-E1CA-2804-219A-1F025A53FCDB}" dt="2023-10-10T06:37:25.365" v="22"/>
              <pc2:cmMkLst xmlns:pc2="http://schemas.microsoft.com/office/powerpoint/2019/9/main/command">
                <pc:docMk/>
                <pc:sldMk cId="1099575713" sldId="264"/>
                <pc2:cmMk id="{DCE37280-B367-47DE-986D-AAAC38D1E60E}"/>
              </pc2:cmMkLst>
            </pc226:cmChg>
            <pc226:cmChg xmlns:pc226="http://schemas.microsoft.com/office/powerpoint/2022/06/main/command" chg="del">
              <pc226:chgData name="Sabine Berzina" userId="S::sberzina@irex.org::1466796a-f43a-429c-85bf-4ebf8b660949" providerId="AD" clId="Web-{57CAB49C-E1CA-2804-219A-1F025A53FCDB}" dt="2023-10-10T06:37:35.444" v="23"/>
              <pc2:cmMkLst xmlns:pc2="http://schemas.microsoft.com/office/powerpoint/2019/9/main/command">
                <pc:docMk/>
                <pc:sldMk cId="1099575713" sldId="264"/>
                <pc2:cmMk id="{4D1E9E85-09A4-4A90-BC6A-5D315DBD31B7}"/>
              </pc2:cmMkLst>
            </pc226:cmChg>
            <pc226:cmChg xmlns:pc226="http://schemas.microsoft.com/office/powerpoint/2022/06/main/command" chg="del">
              <pc226:chgData name="Sabine Berzina" userId="S::sberzina@irex.org::1466796a-f43a-429c-85bf-4ebf8b660949" providerId="AD" clId="Web-{57CAB49C-E1CA-2804-219A-1F025A53FCDB}" dt="2023-10-10T06:37:57.868" v="25"/>
              <pc2:cmMkLst xmlns:pc2="http://schemas.microsoft.com/office/powerpoint/2019/9/main/command">
                <pc:docMk/>
                <pc:sldMk cId="1099575713" sldId="264"/>
                <pc2:cmMk id="{4A13B0C5-DF9C-4DD4-A049-EFEF5FEFC023}"/>
              </pc2:cmMkLst>
            </pc226:cmChg>
          </p:ext>
        </pc:extLst>
      </pc:sldChg>
      <pc:sldChg chg="delCm">
        <pc:chgData name="Sabine Berzina" userId="S::sberzina@irex.org::1466796a-f43a-429c-85bf-4ebf8b660949" providerId="AD" clId="Web-{57CAB49C-E1CA-2804-219A-1F025A53FCDB}" dt="2023-10-10T06:37:06.614" v="21"/>
        <pc:sldMkLst>
          <pc:docMk/>
          <pc:sldMk cId="2386361247" sldId="267"/>
        </pc:sldMkLst>
        <pc:extLst>
          <p:ext xmlns:p="http://schemas.openxmlformats.org/presentationml/2006/main" uri="{D6D511B9-2390-475A-947B-AFAB55BFBCF1}">
            <pc226:cmChg xmlns:pc226="http://schemas.microsoft.com/office/powerpoint/2022/06/main/command" chg="del">
              <pc226:chgData name="Sabine Berzina" userId="S::sberzina@irex.org::1466796a-f43a-429c-85bf-4ebf8b660949" providerId="AD" clId="Web-{57CAB49C-E1CA-2804-219A-1F025A53FCDB}" dt="2023-10-10T06:37:06.614" v="21"/>
              <pc2:cmMkLst xmlns:pc2="http://schemas.microsoft.com/office/powerpoint/2019/9/main/command">
                <pc:docMk/>
                <pc:sldMk cId="2386361247" sldId="267"/>
                <pc2:cmMk id="{E1D7A347-7A9D-449A-80E5-E24F91BF9E8F}"/>
              </pc2:cmMkLst>
            </pc226:cmChg>
            <pc226:cmChg xmlns:pc226="http://schemas.microsoft.com/office/powerpoint/2022/06/main/command" chg="del">
              <pc226:chgData name="Sabine Berzina" userId="S::sberzina@irex.org::1466796a-f43a-429c-85bf-4ebf8b660949" providerId="AD" clId="Web-{57CAB49C-E1CA-2804-219A-1F025A53FCDB}" dt="2023-10-10T06:37:02.676" v="20"/>
              <pc2:cmMkLst xmlns:pc2="http://schemas.microsoft.com/office/powerpoint/2019/9/main/command">
                <pc:docMk/>
                <pc:sldMk cId="2386361247" sldId="267"/>
                <pc2:cmMk id="{DBAA38C6-2D1E-4065-8841-534D7443E5E8}"/>
              </pc2:cmMkLst>
            </pc226:cmChg>
          </p:ext>
        </pc:extLst>
      </pc:sldChg>
      <pc:sldChg chg="delCm">
        <pc:chgData name="Sabine Berzina" userId="S::sberzina@irex.org::1466796a-f43a-429c-85bf-4ebf8b660949" providerId="AD" clId="Web-{57CAB49C-E1CA-2804-219A-1F025A53FCDB}" dt="2023-10-10T06:36:52.035" v="19"/>
        <pc:sldMkLst>
          <pc:docMk/>
          <pc:sldMk cId="1529770856" sldId="269"/>
        </pc:sldMkLst>
        <pc:extLst>
          <p:ext xmlns:p="http://schemas.openxmlformats.org/presentationml/2006/main" uri="{D6D511B9-2390-475A-947B-AFAB55BFBCF1}">
            <pc226:cmChg xmlns:pc226="http://schemas.microsoft.com/office/powerpoint/2022/06/main/command" chg="del">
              <pc226:chgData name="Sabine Berzina" userId="S::sberzina@irex.org::1466796a-f43a-429c-85bf-4ebf8b660949" providerId="AD" clId="Web-{57CAB49C-E1CA-2804-219A-1F025A53FCDB}" dt="2023-10-10T06:36:52.035" v="19"/>
              <pc2:cmMkLst xmlns:pc2="http://schemas.microsoft.com/office/powerpoint/2019/9/main/command">
                <pc:docMk/>
                <pc:sldMk cId="1529770856" sldId="269"/>
                <pc2:cmMk id="{BB5CB178-D6A8-4416-ABEE-7B420AEDCF62}"/>
              </pc2:cmMkLst>
            </pc226:cmChg>
          </p:ext>
        </pc:extLst>
      </pc:sldChg>
      <pc:sldChg chg="addCm delCm">
        <pc:chgData name="Sabine Berzina" userId="S::sberzina@irex.org::1466796a-f43a-429c-85bf-4ebf8b660949" providerId="AD" clId="Web-{57CAB49C-E1CA-2804-219A-1F025A53FCDB}" dt="2023-10-10T06:41:06.225" v="36"/>
        <pc:sldMkLst>
          <pc:docMk/>
          <pc:sldMk cId="763109186" sldId="279"/>
        </pc:sldMkLst>
        <pc:extLst>
          <p:ext xmlns:p="http://schemas.openxmlformats.org/presentationml/2006/main" uri="{D6D511B9-2390-475A-947B-AFAB55BFBCF1}">
            <pc226:cmChg xmlns:pc226="http://schemas.microsoft.com/office/powerpoint/2022/06/main/command" chg="add del">
              <pc226:chgData name="Sabine Berzina" userId="S::sberzina@irex.org::1466796a-f43a-429c-85bf-4ebf8b660949" providerId="AD" clId="Web-{57CAB49C-E1CA-2804-219A-1F025A53FCDB}" dt="2023-10-10T06:41:06.225" v="36"/>
              <pc2:cmMkLst xmlns:pc2="http://schemas.microsoft.com/office/powerpoint/2019/9/main/command">
                <pc:docMk/>
                <pc:sldMk cId="763109186" sldId="279"/>
                <pc2:cmMk id="{60A04F22-BFCF-4BD7-A1B9-C133E6ED364E}"/>
              </pc2:cmMkLst>
            </pc226:cmChg>
            <pc226:cmChg xmlns:pc226="http://schemas.microsoft.com/office/powerpoint/2022/06/main/command" chg="del">
              <pc226:chgData name="Sabine Berzina" userId="S::sberzina@irex.org::1466796a-f43a-429c-85bf-4ebf8b660949" providerId="AD" clId="Web-{57CAB49C-E1CA-2804-219A-1F025A53FCDB}" dt="2023-10-10T06:40:41.630" v="33"/>
              <pc2:cmMkLst xmlns:pc2="http://schemas.microsoft.com/office/powerpoint/2019/9/main/command">
                <pc:docMk/>
                <pc:sldMk cId="763109186" sldId="279"/>
                <pc2:cmMk id="{3DC7445E-4D8D-4AE1-BC01-D2BD5841A319}"/>
              </pc2:cmMkLst>
            </pc226:cmChg>
          </p:ext>
        </pc:extLst>
      </pc:sldChg>
      <pc:sldChg chg="delCm">
        <pc:chgData name="Sabine Berzina" userId="S::sberzina@irex.org::1466796a-f43a-429c-85bf-4ebf8b660949" providerId="AD" clId="Web-{57CAB49C-E1CA-2804-219A-1F025A53FCDB}" dt="2023-10-10T06:30:36.633" v="0"/>
        <pc:sldMkLst>
          <pc:docMk/>
          <pc:sldMk cId="8732675" sldId="286"/>
        </pc:sldMkLst>
        <pc:extLst>
          <p:ext xmlns:p="http://schemas.openxmlformats.org/presentationml/2006/main" uri="{D6D511B9-2390-475A-947B-AFAB55BFBCF1}">
            <pc226:cmChg xmlns:pc226="http://schemas.microsoft.com/office/powerpoint/2022/06/main/command" chg="del">
              <pc226:chgData name="Sabine Berzina" userId="S::sberzina@irex.org::1466796a-f43a-429c-85bf-4ebf8b660949" providerId="AD" clId="Web-{57CAB49C-E1CA-2804-219A-1F025A53FCDB}" dt="2023-10-10T06:30:36.633" v="0"/>
              <pc2:cmMkLst xmlns:pc2="http://schemas.microsoft.com/office/powerpoint/2019/9/main/command">
                <pc:docMk/>
                <pc:sldMk cId="8732675" sldId="286"/>
                <pc2:cmMk id="{99A98059-22C4-40FF-812E-DD124BD3D1BA}"/>
              </pc2:cmMkLst>
            </pc226:cmChg>
          </p:ext>
        </pc:extLst>
      </pc:sldChg>
      <pc:sldChg chg="addSp delSp modSp mod setBg">
        <pc:chgData name="Sabine Berzina" userId="S::sberzina@irex.org::1466796a-f43a-429c-85bf-4ebf8b660949" providerId="AD" clId="Web-{57CAB49C-E1CA-2804-219A-1F025A53FCDB}" dt="2023-10-10T06:58:57.532" v="41"/>
        <pc:sldMkLst>
          <pc:docMk/>
          <pc:sldMk cId="3815217803" sldId="288"/>
        </pc:sldMkLst>
        <pc:spChg chg="del">
          <ac:chgData name="Sabine Berzina" userId="S::sberzina@irex.org::1466796a-f43a-429c-85bf-4ebf8b660949" providerId="AD" clId="Web-{57CAB49C-E1CA-2804-219A-1F025A53FCDB}" dt="2023-10-10T06:58:38.062" v="37"/>
          <ac:spMkLst>
            <pc:docMk/>
            <pc:sldMk cId="3815217803" sldId="288"/>
            <ac:spMk id="2" creationId="{004DFD7E-024E-CA31-906E-FC818584AD8A}"/>
          </ac:spMkLst>
        </pc:spChg>
        <pc:spChg chg="del">
          <ac:chgData name="Sabine Berzina" userId="S::sberzina@irex.org::1466796a-f43a-429c-85bf-4ebf8b660949" providerId="AD" clId="Web-{57CAB49C-E1CA-2804-219A-1F025A53FCDB}" dt="2023-10-10T06:58:40.500" v="38"/>
          <ac:spMkLst>
            <pc:docMk/>
            <pc:sldMk cId="3815217803" sldId="288"/>
            <ac:spMk id="3" creationId="{14E073DB-9AA7-F85C-846E-E79427E49934}"/>
          </ac:spMkLst>
        </pc:spChg>
        <pc:spChg chg="add">
          <ac:chgData name="Sabine Berzina" userId="S::sberzina@irex.org::1466796a-f43a-429c-85bf-4ebf8b660949" providerId="AD" clId="Web-{57CAB49C-E1CA-2804-219A-1F025A53FCDB}" dt="2023-10-10T06:58:57.532" v="41"/>
          <ac:spMkLst>
            <pc:docMk/>
            <pc:sldMk cId="3815217803" sldId="288"/>
            <ac:spMk id="10" creationId="{42A4FC2C-047E-45A5-965D-8E1E3BF09BC6}"/>
          </ac:spMkLst>
        </pc:spChg>
        <pc:picChg chg="del">
          <ac:chgData name="Sabine Berzina" userId="S::sberzina@irex.org::1466796a-f43a-429c-85bf-4ebf8b660949" providerId="AD" clId="Web-{57CAB49C-E1CA-2804-219A-1F025A53FCDB}" dt="2023-10-10T06:58:41.766" v="39"/>
          <ac:picMkLst>
            <pc:docMk/>
            <pc:sldMk cId="3815217803" sldId="288"/>
            <ac:picMk id="4" creationId="{8ACC770B-B651-502A-F8D5-AD8EB94B3277}"/>
          </ac:picMkLst>
        </pc:picChg>
        <pc:picChg chg="add mod">
          <ac:chgData name="Sabine Berzina" userId="S::sberzina@irex.org::1466796a-f43a-429c-85bf-4ebf8b660949" providerId="AD" clId="Web-{57CAB49C-E1CA-2804-219A-1F025A53FCDB}" dt="2023-10-10T06:58:57.532" v="41"/>
          <ac:picMkLst>
            <pc:docMk/>
            <pc:sldMk cId="3815217803" sldId="288"/>
            <ac:picMk id="5" creationId="{5FCD8B5E-3E67-2BF9-941B-CCB5922672CD}"/>
          </ac:picMkLst>
        </pc:picChg>
      </pc:sldChg>
      <pc:sldChg chg="delCm">
        <pc:chgData name="Sabine Berzina" userId="S::sberzina@irex.org::1466796a-f43a-429c-85bf-4ebf8b660949" providerId="AD" clId="Web-{57CAB49C-E1CA-2804-219A-1F025A53FCDB}" dt="2023-10-10T06:30:52.681" v="1"/>
        <pc:sldMkLst>
          <pc:docMk/>
          <pc:sldMk cId="3895197394" sldId="291"/>
        </pc:sldMkLst>
        <pc:extLst>
          <p:ext xmlns:p="http://schemas.openxmlformats.org/presentationml/2006/main" uri="{D6D511B9-2390-475A-947B-AFAB55BFBCF1}">
            <pc226:cmChg xmlns:pc226="http://schemas.microsoft.com/office/powerpoint/2022/06/main/command" chg="del">
              <pc226:chgData name="Sabine Berzina" userId="S::sberzina@irex.org::1466796a-f43a-429c-85bf-4ebf8b660949" providerId="AD" clId="Web-{57CAB49C-E1CA-2804-219A-1F025A53FCDB}" dt="2023-10-10T06:30:52.681" v="1"/>
              <pc2:cmMkLst xmlns:pc2="http://schemas.microsoft.com/office/powerpoint/2019/9/main/command">
                <pc:docMk/>
                <pc:sldMk cId="3895197394" sldId="291"/>
                <pc2:cmMk id="{C6867DC6-B8E2-4AD6-83D6-27C1436B6681}"/>
              </pc2:cmMkLst>
            </pc226:cmChg>
          </p:ext>
        </pc:extLst>
      </pc:sldChg>
      <pc:sldChg chg="delCm">
        <pc:chgData name="Sabine Berzina" userId="S::sberzina@irex.org::1466796a-f43a-429c-85bf-4ebf8b660949" providerId="AD" clId="Web-{57CAB49C-E1CA-2804-219A-1F025A53FCDB}" dt="2023-10-10T06:31:13.698" v="3"/>
        <pc:sldMkLst>
          <pc:docMk/>
          <pc:sldMk cId="1017592876" sldId="292"/>
        </pc:sldMkLst>
        <pc:extLst>
          <p:ext xmlns:p="http://schemas.openxmlformats.org/presentationml/2006/main" uri="{D6D511B9-2390-475A-947B-AFAB55BFBCF1}">
            <pc226:cmChg xmlns:pc226="http://schemas.microsoft.com/office/powerpoint/2022/06/main/command" chg="del">
              <pc226:chgData name="Sabine Berzina" userId="S::sberzina@irex.org::1466796a-f43a-429c-85bf-4ebf8b660949" providerId="AD" clId="Web-{57CAB49C-E1CA-2804-219A-1F025A53FCDB}" dt="2023-10-10T06:31:13.698" v="3"/>
              <pc2:cmMkLst xmlns:pc2="http://schemas.microsoft.com/office/powerpoint/2019/9/main/command">
                <pc:docMk/>
                <pc:sldMk cId="1017592876" sldId="292"/>
                <pc2:cmMk id="{C5D7127B-B9A6-4D57-9914-E37E77E019BC}"/>
              </pc2:cmMkLst>
            </pc226:cmChg>
            <pc226:cmChg xmlns:pc226="http://schemas.microsoft.com/office/powerpoint/2022/06/main/command" chg="del">
              <pc226:chgData name="Sabine Berzina" userId="S::sberzina@irex.org::1466796a-f43a-429c-85bf-4ebf8b660949" providerId="AD" clId="Web-{57CAB49C-E1CA-2804-219A-1F025A53FCDB}" dt="2023-10-10T06:31:10.651" v="2"/>
              <pc2:cmMkLst xmlns:pc2="http://schemas.microsoft.com/office/powerpoint/2019/9/main/command">
                <pc:docMk/>
                <pc:sldMk cId="1017592876" sldId="292"/>
                <pc2:cmMk id="{71D9C2A1-F846-490E-8AC2-539C9BF40EDC}"/>
              </pc2:cmMkLst>
            </pc226:cmChg>
          </p:ext>
        </pc:extLst>
      </pc:sldChg>
      <pc:sldChg chg="delCm modNotes">
        <pc:chgData name="Sabine Berzina" userId="S::sberzina@irex.org::1466796a-f43a-429c-85bf-4ebf8b660949" providerId="AD" clId="Web-{57CAB49C-E1CA-2804-219A-1F025A53FCDB}" dt="2023-10-10T06:31:58.420" v="8"/>
        <pc:sldMkLst>
          <pc:docMk/>
          <pc:sldMk cId="2004172889" sldId="293"/>
        </pc:sldMkLst>
        <pc:extLst>
          <p:ext xmlns:p="http://schemas.openxmlformats.org/presentationml/2006/main" uri="{D6D511B9-2390-475A-947B-AFAB55BFBCF1}">
            <pc226:cmChg xmlns:pc226="http://schemas.microsoft.com/office/powerpoint/2022/06/main/command" chg="del">
              <pc226:chgData name="Sabine Berzina" userId="S::sberzina@irex.org::1466796a-f43a-429c-85bf-4ebf8b660949" providerId="AD" clId="Web-{57CAB49C-E1CA-2804-219A-1F025A53FCDB}" dt="2023-10-10T06:31:53.545" v="7"/>
              <pc2:cmMkLst xmlns:pc2="http://schemas.microsoft.com/office/powerpoint/2019/9/main/command">
                <pc:docMk/>
                <pc:sldMk cId="2004172889" sldId="293"/>
                <pc2:cmMk id="{3A8D7B92-4587-4C02-9B0B-B0D8F59EF072}"/>
              </pc2:cmMkLst>
            </pc226:cmChg>
            <pc226:cmChg xmlns:pc226="http://schemas.microsoft.com/office/powerpoint/2022/06/main/command" chg="del">
              <pc226:chgData name="Sabine Berzina" userId="S::sberzina@irex.org::1466796a-f43a-429c-85bf-4ebf8b660949" providerId="AD" clId="Web-{57CAB49C-E1CA-2804-219A-1F025A53FCDB}" dt="2023-10-10T06:31:58.420" v="8"/>
              <pc2:cmMkLst xmlns:pc2="http://schemas.microsoft.com/office/powerpoint/2019/9/main/command">
                <pc:docMk/>
                <pc:sldMk cId="2004172889" sldId="293"/>
                <pc2:cmMk id="{FA83FEA0-031C-48E4-8E65-6AFD21B144C3}"/>
              </pc2:cmMkLst>
            </pc226:cmChg>
          </p:ext>
        </pc:extLst>
      </pc:sldChg>
      <pc:sldChg chg="delCm modNotes">
        <pc:chgData name="Sabine Berzina" userId="S::sberzina@irex.org::1466796a-f43a-429c-85bf-4ebf8b660949" providerId="AD" clId="Web-{57CAB49C-E1CA-2804-219A-1F025A53FCDB}" dt="2023-10-10T06:35:28.310" v="12"/>
        <pc:sldMkLst>
          <pc:docMk/>
          <pc:sldMk cId="3099934363" sldId="295"/>
        </pc:sldMkLst>
        <pc:extLst>
          <p:ext xmlns:p="http://schemas.openxmlformats.org/presentationml/2006/main" uri="{D6D511B9-2390-475A-947B-AFAB55BFBCF1}">
            <pc226:cmChg xmlns:pc226="http://schemas.microsoft.com/office/powerpoint/2022/06/main/command" chg="del">
              <pc226:chgData name="Sabine Berzina" userId="S::sberzina@irex.org::1466796a-f43a-429c-85bf-4ebf8b660949" providerId="AD" clId="Web-{57CAB49C-E1CA-2804-219A-1F025A53FCDB}" dt="2023-10-10T06:32:08.780" v="9"/>
              <pc2:cmMkLst xmlns:pc2="http://schemas.microsoft.com/office/powerpoint/2019/9/main/command">
                <pc:docMk/>
                <pc:sldMk cId="3099934363" sldId="295"/>
                <pc2:cmMk id="{0333B86D-2200-4477-8D81-FB271EEC9CAA}"/>
              </pc2:cmMkLst>
            </pc226:cmChg>
            <pc226:cmChg xmlns:pc226="http://schemas.microsoft.com/office/powerpoint/2022/06/main/command" chg="del">
              <pc226:chgData name="Sabine Berzina" userId="S::sberzina@irex.org::1466796a-f43a-429c-85bf-4ebf8b660949" providerId="AD" clId="Web-{57CAB49C-E1CA-2804-219A-1F025A53FCDB}" dt="2023-10-10T06:32:14.734" v="10"/>
              <pc2:cmMkLst xmlns:pc2="http://schemas.microsoft.com/office/powerpoint/2019/9/main/command">
                <pc:docMk/>
                <pc:sldMk cId="3099934363" sldId="295"/>
                <pc2:cmMk id="{76802FE4-E822-4D05-ADB4-48231BFAFCA0}"/>
              </pc2:cmMkLst>
            </pc226:cmChg>
          </p:ext>
        </pc:extLst>
      </pc:sldChg>
      <pc:sldChg chg="delCm">
        <pc:chgData name="Sabine Berzina" userId="S::sberzina@irex.org::1466796a-f43a-429c-85bf-4ebf8b660949" providerId="AD" clId="Web-{57CAB49C-E1CA-2804-219A-1F025A53FCDB}" dt="2023-10-10T06:40:00.033" v="27"/>
        <pc:sldMkLst>
          <pc:docMk/>
          <pc:sldMk cId="4120549907" sldId="296"/>
        </pc:sldMkLst>
        <pc:extLst>
          <p:ext xmlns:p="http://schemas.openxmlformats.org/presentationml/2006/main" uri="{D6D511B9-2390-475A-947B-AFAB55BFBCF1}">
            <pc226:cmChg xmlns:pc226="http://schemas.microsoft.com/office/powerpoint/2022/06/main/command" chg="del">
              <pc226:chgData name="Sabine Berzina" userId="S::sberzina@irex.org::1466796a-f43a-429c-85bf-4ebf8b660949" providerId="AD" clId="Web-{57CAB49C-E1CA-2804-219A-1F025A53FCDB}" dt="2023-10-10T06:40:00.033" v="27"/>
              <pc2:cmMkLst xmlns:pc2="http://schemas.microsoft.com/office/powerpoint/2019/9/main/command">
                <pc:docMk/>
                <pc:sldMk cId="4120549907" sldId="296"/>
                <pc2:cmMk id="{B0C84A55-F5A5-4607-97BB-E0FF5D8519EF}"/>
              </pc2:cmMkLst>
            </pc226:cmChg>
          </p:ext>
        </pc:extLst>
      </pc:sldChg>
      <pc:sldChg chg="delCm">
        <pc:chgData name="Sabine Berzina" userId="S::sberzina@irex.org::1466796a-f43a-429c-85bf-4ebf8b660949" providerId="AD" clId="Web-{57CAB49C-E1CA-2804-219A-1F025A53FCDB}" dt="2023-10-10T06:36:40.050" v="18"/>
        <pc:sldMkLst>
          <pc:docMk/>
          <pc:sldMk cId="669008793" sldId="299"/>
        </pc:sldMkLst>
        <pc:extLst>
          <p:ext xmlns:p="http://schemas.openxmlformats.org/presentationml/2006/main" uri="{D6D511B9-2390-475A-947B-AFAB55BFBCF1}">
            <pc226:cmChg xmlns:pc226="http://schemas.microsoft.com/office/powerpoint/2022/06/main/command" chg="del">
              <pc226:chgData name="Sabine Berzina" userId="S::sberzina@irex.org::1466796a-f43a-429c-85bf-4ebf8b660949" providerId="AD" clId="Web-{57CAB49C-E1CA-2804-219A-1F025A53FCDB}" dt="2023-10-10T06:36:40.050" v="18"/>
              <pc2:cmMkLst xmlns:pc2="http://schemas.microsoft.com/office/powerpoint/2019/9/main/command">
                <pc:docMk/>
                <pc:sldMk cId="669008793" sldId="299"/>
                <pc2:cmMk id="{609D103B-032E-4160-BFCD-FBE8447DDF12}"/>
              </pc2:cmMkLst>
            </pc226:cmChg>
          </p:ext>
        </pc:extLst>
      </pc:sldChg>
      <pc:sldChg chg="addSp delSp modSp">
        <pc:chgData name="Sabine Berzina" userId="S::sberzina@irex.org::1466796a-f43a-429c-85bf-4ebf8b660949" providerId="AD" clId="Web-{57CAB49C-E1CA-2804-219A-1F025A53FCDB}" dt="2023-10-10T07:17:05.515" v="59" actId="1076"/>
        <pc:sldMkLst>
          <pc:docMk/>
          <pc:sldMk cId="1467992165" sldId="300"/>
        </pc:sldMkLst>
        <pc:spChg chg="mod">
          <ac:chgData name="Sabine Berzina" userId="S::sberzina@irex.org::1466796a-f43a-429c-85bf-4ebf8b660949" providerId="AD" clId="Web-{57CAB49C-E1CA-2804-219A-1F025A53FCDB}" dt="2023-10-10T07:16:54.921" v="56" actId="1076"/>
          <ac:spMkLst>
            <pc:docMk/>
            <pc:sldMk cId="1467992165" sldId="300"/>
            <ac:spMk id="7" creationId="{78611E54-7DDC-465F-741E-7870CFB7F1FE}"/>
          </ac:spMkLst>
        </pc:spChg>
        <pc:spChg chg="mod">
          <ac:chgData name="Sabine Berzina" userId="S::sberzina@irex.org::1466796a-f43a-429c-85bf-4ebf8b660949" providerId="AD" clId="Web-{57CAB49C-E1CA-2804-219A-1F025A53FCDB}" dt="2023-10-10T07:16:26.342" v="48" actId="1076"/>
          <ac:spMkLst>
            <pc:docMk/>
            <pc:sldMk cId="1467992165" sldId="300"/>
            <ac:spMk id="13" creationId="{3E316490-E7E5-9B31-1038-7354BFF84014}"/>
          </ac:spMkLst>
        </pc:spChg>
        <pc:picChg chg="add mod ord">
          <ac:chgData name="Sabine Berzina" userId="S::sberzina@irex.org::1466796a-f43a-429c-85bf-4ebf8b660949" providerId="AD" clId="Web-{57CAB49C-E1CA-2804-219A-1F025A53FCDB}" dt="2023-10-10T07:17:05.515" v="59" actId="1076"/>
          <ac:picMkLst>
            <pc:docMk/>
            <pc:sldMk cId="1467992165" sldId="300"/>
            <ac:picMk id="2" creationId="{3EA5FB58-9FB8-274D-A550-B4D958CAA603}"/>
          </ac:picMkLst>
        </pc:picChg>
        <pc:picChg chg="del mod">
          <ac:chgData name="Sabine Berzina" userId="S::sberzina@irex.org::1466796a-f43a-429c-85bf-4ebf8b660949" providerId="AD" clId="Web-{57CAB49C-E1CA-2804-219A-1F025A53FCDB}" dt="2023-10-10T07:15:59.263" v="42"/>
          <ac:picMkLst>
            <pc:docMk/>
            <pc:sldMk cId="1467992165" sldId="300"/>
            <ac:picMk id="5" creationId="{2D6AF424-8D78-A681-3E97-EBD6439AB0FC}"/>
          </ac:picMkLst>
        </pc:picChg>
      </pc:sldChg>
      <pc:sldChg chg="addSp delSp modSp delAnim modNotes">
        <pc:chgData name="Sabine Berzina" userId="S::sberzina@irex.org::1466796a-f43a-429c-85bf-4ebf8b660949" providerId="AD" clId="Web-{57CAB49C-E1CA-2804-219A-1F025A53FCDB}" dt="2023-10-10T07:19:00.362" v="68" actId="1076"/>
        <pc:sldMkLst>
          <pc:docMk/>
          <pc:sldMk cId="1016109533" sldId="301"/>
        </pc:sldMkLst>
        <pc:picChg chg="add mod">
          <ac:chgData name="Sabine Berzina" userId="S::sberzina@irex.org::1466796a-f43a-429c-85bf-4ebf8b660949" providerId="AD" clId="Web-{57CAB49C-E1CA-2804-219A-1F025A53FCDB}" dt="2023-10-10T07:19:00.362" v="68" actId="1076"/>
          <ac:picMkLst>
            <pc:docMk/>
            <pc:sldMk cId="1016109533" sldId="301"/>
            <ac:picMk id="2" creationId="{3C2BA737-5ACC-26AE-F252-F1B3BFC62E60}"/>
          </ac:picMkLst>
        </pc:picChg>
        <pc:picChg chg="del">
          <ac:chgData name="Sabine Berzina" userId="S::sberzina@irex.org::1466796a-f43a-429c-85bf-4ebf8b660949" providerId="AD" clId="Web-{57CAB49C-E1CA-2804-219A-1F025A53FCDB}" dt="2023-10-10T07:17:45.172" v="60"/>
          <ac:picMkLst>
            <pc:docMk/>
            <pc:sldMk cId="1016109533" sldId="301"/>
            <ac:picMk id="7" creationId="{3B398D91-7407-BC9E-32E8-8CD04968551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C42199-6CCA-4C2F-947C-CEE57943F49B}" type="datetimeFigureOut">
              <a:t>10/16/2023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6CC1E4-402D-4A2D-8A4F-B3677592E91A}" type="slidenum">
              <a:t>‹#›</a:t>
            </a:fld>
            <a:endParaRPr lang="en-US"/>
          </a:p>
        </p:txBody>
      </p:sp>
    </p:spTree>
    <p:extLst>
      <p:ext uri="{BB962C8B-B14F-4D97-AF65-F5344CB8AC3E}">
        <p14:creationId xmlns:p14="http://schemas.microsoft.com/office/powerpoint/2010/main" val="4191214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medium.com/dfrlab/kremlin-media-legitimize-operation-ghostwriter-outlet-smearing-nato-in-the-baltic-states-2d175d8a4d8"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topfake.org/en/fake-ukrainians-decorate-christmas-trees-with-swastika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topfake.org/en/fake-ukrainians-decorate-christmas-trees-with-swastika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Во второй лекции нашего урока мы поговорим о пропаганде, но под другим углом – вместо того, чтобы обсуждать, как война изображается в кремлевской пропаганде для зарубежной аудитории, мы посмотрим, какие сообщения нацелены на украинцев.</a:t>
            </a:r>
            <a:endParaRPr lang="lv-LV" dirty="0">
              <a:ea typeface="Calibri"/>
              <a:cs typeface="Calibri"/>
            </a:endParaRPr>
          </a:p>
        </p:txBody>
      </p:sp>
      <p:sp>
        <p:nvSpPr>
          <p:cNvPr id="4" name="Slide Number Placeholder 3"/>
          <p:cNvSpPr>
            <a:spLocks noGrp="1"/>
          </p:cNvSpPr>
          <p:nvPr>
            <p:ph type="sldNum" sz="quarter" idx="5"/>
          </p:nvPr>
        </p:nvSpPr>
        <p:spPr/>
        <p:txBody>
          <a:bodyPr/>
          <a:lstStyle/>
          <a:p>
            <a:fld id="{941CC335-EB9B-49B1-83E3-B68A7ABBFEAA}" type="slidenum">
              <a:rPr lang="en-US" smtClean="0"/>
              <a:t>1</a:t>
            </a:fld>
            <a:endParaRPr lang="en-US"/>
          </a:p>
        </p:txBody>
      </p:sp>
    </p:spTree>
    <p:extLst>
      <p:ext uri="{BB962C8B-B14F-4D97-AF65-F5344CB8AC3E}">
        <p14:creationId xmlns:p14="http://schemas.microsoft.com/office/powerpoint/2010/main" val="229700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d9d0762af_0_9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lnSpc>
                <a:spcPct val="114999"/>
              </a:lnSpc>
              <a:spcBef>
                <a:spcPts val="600"/>
              </a:spcBef>
            </a:pPr>
            <a:r>
              <a:rPr lang="ru-RU" dirty="0"/>
              <a:t>Ключевым нарративом кремлевской пропаганды является идея о том, что Украина как страна существует только как «марионетка» своих западных партнеров, полностью зависимая от Запада и подчиняющаяся их политическим целям. Например, одной из целей сети прокремлевских телеканалов, действовавших в Украине до их запрета в 2021 году, было подорвать доверие общества к ЕС и НАТО. Сам Путин повторил эти нарративы незадолго до начала войны 21 февраля 2022 года, когда он назвал Украину «колонией с марионеточным режимом». Во время войны Кремль одновременно пытался посеять отчаяние и разочарование среди украинцев, убеждая их в предательстве западных партнеров. Это включает в себя идею о том, что Запад готов покинуть Украину в любой момент, как только она перестанет соответствовать его внешнеполитическим целям.</a:t>
            </a:r>
            <a:endParaRPr lang="en-US" dirty="0"/>
          </a:p>
        </p:txBody>
      </p:sp>
      <p:sp>
        <p:nvSpPr>
          <p:cNvPr id="127" name="Google Shape;127;g11d9d0762af_0_9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31044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d9d0762af_0_9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marL="0" indent="0">
              <a:lnSpc>
                <a:spcPct val="115000"/>
              </a:lnSpc>
              <a:spcBef>
                <a:spcPts val="600"/>
              </a:spcBef>
              <a:buClr>
                <a:schemeClr val="dk1"/>
              </a:buClr>
              <a:buSzPts val="1100"/>
            </a:pPr>
            <a:r>
              <a:rPr lang="ru-RU" sz="1800" dirty="0">
                <a:effectLst/>
                <a:latin typeface="Calibri" panose="020F0502020204030204" pitchFamily="34" charset="0"/>
                <a:ea typeface="Calibri" panose="020F0502020204030204" pitchFamily="34" charset="0"/>
                <a:cs typeface="Arial" panose="020B0604020202020204" pitchFamily="34" charset="0"/>
              </a:rPr>
              <a:t>Еще одна важная тактика кремлевских пропагандистов заключалась в том, чтобы вселить в украинцев страх и безнадежность.</a:t>
            </a:r>
          </a:p>
          <a:p>
            <a:pPr marL="0" indent="0">
              <a:lnSpc>
                <a:spcPct val="115000"/>
              </a:lnSpc>
              <a:spcBef>
                <a:spcPts val="600"/>
              </a:spcBef>
              <a:buClr>
                <a:schemeClr val="dk1"/>
              </a:buClr>
              <a:buSzPts val="1100"/>
            </a:pPr>
            <a:r>
              <a:rPr lang="ru-RU" sz="1800" dirty="0">
                <a:effectLst/>
                <a:latin typeface="Calibri" panose="020F0502020204030204" pitchFamily="34" charset="0"/>
                <a:ea typeface="Calibri" panose="020F0502020204030204" pitchFamily="34" charset="0"/>
                <a:cs typeface="Arial" panose="020B0604020202020204" pitchFamily="34" charset="0"/>
              </a:rPr>
              <a:t>В начале полномасштабной войны Кремль пытался убедить украинцев, что их бросили президент и правительство. Были различные ложные заявления, например, о том, что президент покончил жизнь самоубийством или что он бежал из страны. Попытки деморализовать украинцев также включают ложные обвинения в военных преступлениях, предположительно совершенных украинскими силами на украинской земле. Кремлевские пропагандисты также использовали экономическую уязвимость украинцев, преувеличивая энергетический и продовольственный кризисы и обвиняя в этом недостатке украинское правительство.</a:t>
            </a:r>
            <a:endParaRPr lang="uk-UA" dirty="0">
              <a:highlight>
                <a:srgbClr val="FFFFFF"/>
              </a:highlight>
              <a:latin typeface="Calibri"/>
              <a:ea typeface="Montserrat"/>
              <a:cs typeface="Montserrat"/>
            </a:endParaRPr>
          </a:p>
        </p:txBody>
      </p:sp>
      <p:sp>
        <p:nvSpPr>
          <p:cNvPr id="127" name="Google Shape;127;g11d9d0762af_0_9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23377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d9d0762af_0_9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lnSpc>
                <a:spcPct val="115000"/>
              </a:lnSpc>
              <a:spcBef>
                <a:spcPts val="600"/>
              </a:spcBef>
              <a:buClr>
                <a:schemeClr val="dk1"/>
              </a:buClr>
              <a:buSzPts val="1100"/>
              <a:defRPr/>
            </a:pPr>
            <a:r>
              <a:rPr lang="ru-RU" sz="1800" dirty="0">
                <a:latin typeface="Calibri"/>
                <a:ea typeface="Montserrat"/>
                <a:cs typeface="Calibri"/>
              </a:rPr>
              <a:t>Мы говорили о конкретных посланиях, общих повествованиях, целях и методах пропаганды. Теперь мы также кратко обсудим средства связи или платформы, которые используются для распространения пропагандистских сообщений.</a:t>
            </a:r>
            <a:endParaRPr lang="lv-LV" sz="1800" dirty="0">
              <a:latin typeface="Calibri"/>
              <a:ea typeface="Montserrat"/>
              <a:cs typeface="Calibri"/>
            </a:endParaRPr>
          </a:p>
        </p:txBody>
      </p:sp>
      <p:sp>
        <p:nvSpPr>
          <p:cNvPr id="127" name="Google Shape;127;g11d9d0762af_0_9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694013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cs typeface="Calibri"/>
              </a:rPr>
              <a:t>Прежде чем мы обсудим это более подробно, стоит вспомнить еще один лозунг – «Подумай, прежде чем поделиться».</a:t>
            </a:r>
          </a:p>
          <a:p>
            <a:endParaRPr lang="ru-RU" dirty="0">
              <a:cs typeface="Calibri"/>
            </a:endParaRPr>
          </a:p>
          <a:p>
            <a:r>
              <a:rPr lang="ru-RU" dirty="0">
                <a:cs typeface="Calibri"/>
              </a:rPr>
              <a:t>Вы должны помнить, что все мы несем ответственность за информационную среду, в которой живем. Если вы не хотите жить в мире, где распространяется много фейков и людям трудно понять, что на самом деле правда, а что нет, вам также необходимо проверить информацию, прежде чем доверять ей, даже если контент совпадает с вашим мнением и заставляет вас чувствовать себя хорошо по поводу своего выбора. </a:t>
            </a:r>
          </a:p>
          <a:p>
            <a:endParaRPr lang="ru-RU" dirty="0">
              <a:cs typeface="Calibri"/>
            </a:endParaRPr>
          </a:p>
          <a:p>
            <a:r>
              <a:rPr lang="ru-RU" dirty="0">
                <a:cs typeface="Calibri"/>
              </a:rPr>
              <a:t>Никогда не делитесь информацией, в правдивости которой вы не уверены.</a:t>
            </a:r>
          </a:p>
          <a:p>
            <a:r>
              <a:rPr lang="ru-RU" dirty="0">
                <a:cs typeface="Calibri"/>
              </a:rPr>
              <a:t>Обращайтесь к советам по проверке фактов из первого урока, когда сталкиваетесь с эмоциональным содержанием, которое вызывает разногласия и спорные темы.</a:t>
            </a:r>
            <a:endParaRPr lang="en-US" dirty="0">
              <a:cs typeface="Calibri"/>
            </a:endParaRPr>
          </a:p>
        </p:txBody>
      </p:sp>
      <p:sp>
        <p:nvSpPr>
          <p:cNvPr id="4" name="Slide Number Placeholder 3"/>
          <p:cNvSpPr>
            <a:spLocks noGrp="1"/>
          </p:cNvSpPr>
          <p:nvPr>
            <p:ph type="sldNum" sz="quarter" idx="5"/>
          </p:nvPr>
        </p:nvSpPr>
        <p:spPr/>
        <p:txBody>
          <a:bodyPr/>
          <a:lstStyle/>
          <a:p>
            <a:fld id="{941CC335-EB9B-49B1-83E3-B68A7ABBFEAA}" type="slidenum">
              <a:rPr lang="en-US" smtClean="0"/>
              <a:t>13</a:t>
            </a:fld>
            <a:endParaRPr lang="en-US"/>
          </a:p>
        </p:txBody>
      </p:sp>
    </p:spTree>
    <p:extLst>
      <p:ext uri="{BB962C8B-B14F-4D97-AF65-F5344CB8AC3E}">
        <p14:creationId xmlns:p14="http://schemas.microsoft.com/office/powerpoint/2010/main" val="274452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d9d0762af_0_9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defRPr/>
            </a:pPr>
            <a:r>
              <a:rPr lang="ru-RU" i="1" dirty="0"/>
              <a:t>Крупнейшие средства массовой информации в России находятся в ведении государства или компаний, тесно связанных с государством. </a:t>
            </a:r>
            <a:endParaRPr lang="lv-LV" i="1">
              <a:ea typeface="Calibri"/>
              <a:cs typeface="Calibri"/>
            </a:endParaRPr>
          </a:p>
          <a:p>
            <a:pPr>
              <a:defRPr/>
            </a:pPr>
            <a:endParaRPr lang="lv-LV" dirty="0">
              <a:ea typeface="Calibri"/>
              <a:cs typeface="Calibri"/>
            </a:endParaRPr>
          </a:p>
          <a:p>
            <a:pPr>
              <a:defRPr/>
            </a:pPr>
            <a:r>
              <a:rPr lang="ru-RU" dirty="0"/>
              <a:t>Это позволяет осуществлять более прямой контроль и надзор, чтобы гарантировать, что деятельность СМИ соответствует государственной политике.</a:t>
            </a:r>
            <a:endParaRPr lang="lv-LV" dirty="0">
              <a:ea typeface="Calibri"/>
              <a:cs typeface="Calibri"/>
            </a:endParaRPr>
          </a:p>
          <a:p>
            <a:pPr>
              <a:defRPr/>
            </a:pPr>
            <a:r>
              <a:rPr lang="ru-RU" dirty="0"/>
              <a:t>Если вы хотите углубиться в подробности, вы можете сказать студентам:</a:t>
            </a:r>
            <a:endParaRPr lang="lv-LV" dirty="0"/>
          </a:p>
          <a:p>
            <a:pPr>
              <a:defRPr/>
            </a:pPr>
            <a:r>
              <a:rPr lang="ru-RU" dirty="0"/>
              <a:t>Правительство контролирует несколько каналов, таких как «Россия 1», «Россия 24», «Россия Культура», детский канал «Карусель», международный канал «РТР Планета» и другие. Второй по популярности канал, «Первый канал», принадлежит ряду компаний, контролируемых государством или связанных с ним. Другой популярный канал, «НТВ», принадлежит контролируемой государством энергетической компании «Газпром». Российское правительство имеет международное влияние благодаря кабельному новостному каналу «RT». Если вы хотите показать более подробное объяснение, в конце презентации этого урока в разделе дополнительного контента есть тематическое видео.</a:t>
            </a:r>
            <a:endParaRPr lang="lv-LV" dirty="0"/>
          </a:p>
          <a:p>
            <a:pPr>
              <a:defRPr/>
            </a:pPr>
            <a:endParaRPr lang="lv-LV" i="1" dirty="0"/>
          </a:p>
          <a:p>
            <a:pPr>
              <a:defRPr/>
            </a:pPr>
            <a:r>
              <a:rPr lang="ru-RU" i="1" dirty="0"/>
              <a:t>Вы также можете использовать видео на дополнительных слайдах или предложить студентам пройти курс VeryVerified.eu, где более подробно обсуждаются различные типы владения СМИ. Второй урок смешанного обучения </a:t>
            </a:r>
            <a:r>
              <a:rPr lang="ru-RU" i="1" dirty="0" err="1"/>
              <a:t>VeryVerified</a:t>
            </a:r>
            <a:r>
              <a:rPr lang="ru-RU" i="1" dirty="0"/>
              <a:t> посвящен этой теме.</a:t>
            </a:r>
            <a:endParaRPr lang="lv-LV" i="1" dirty="0">
              <a:ea typeface="Calibri"/>
              <a:cs typeface="Calibri"/>
            </a:endParaRPr>
          </a:p>
        </p:txBody>
      </p:sp>
      <p:sp>
        <p:nvSpPr>
          <p:cNvPr id="127" name="Google Shape;127;g11d9d0762af_0_9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52141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d9d0762af_0_9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defRPr/>
            </a:pPr>
            <a:r>
              <a:rPr lang="ru-RU" dirty="0"/>
              <a:t>Другой способ попытаться распространить более убедительные ложные истории — использовать поддельные фотографии или видео, поскольку люди часто рассматривают визуальные эффекты как доказательства. Это может включать в себя очень простые манипуляции, такие как съемка реальной фотографии и ложь о контексте.</a:t>
            </a:r>
          </a:p>
          <a:p>
            <a:pPr>
              <a:defRPr/>
            </a:pPr>
            <a:endParaRPr lang="ru-RU" dirty="0"/>
          </a:p>
          <a:p>
            <a:pPr>
              <a:defRPr/>
            </a:pPr>
            <a:r>
              <a:rPr lang="ru-RU" dirty="0"/>
              <a:t>Вот пример: были сообщения о том, что украинские солдаты грабили украинские дома во время войны. Российские аккаунты начали распространять это фото сразу после того, как в сети начали появляться многочисленные сообщения о том, что российские солдаты грабят украинские дома. На самом деле это фото было сделано и опубликовано за месяц до того, как российская пропаганда использовала его. Фотография была сделана информационным агентством AP и, как сообщает издание, на самом деле показывает, как украинские солдаты помогают переносить товары с рынка в Харькове, разрушенного обстрелом.</a:t>
            </a:r>
          </a:p>
          <a:p>
            <a:pPr>
              <a:defRPr/>
            </a:pPr>
            <a:endParaRPr lang="ru-RU" dirty="0"/>
          </a:p>
          <a:p>
            <a:pPr>
              <a:defRPr/>
            </a:pPr>
            <a:r>
              <a:rPr lang="ru-RU" dirty="0"/>
              <a:t>Первый скриншот: «Вот они настоящие мародеры, которые технику выносят,… и по гражданским стреляют – вооруженные силы Украины».</a:t>
            </a:r>
          </a:p>
          <a:p>
            <a:pPr>
              <a:defRPr/>
            </a:pPr>
            <a:r>
              <a:rPr lang="ru-RU" dirty="0"/>
              <a:t>Второй скриншот: «Трогательное фото. Украинские военные спасают стиральную машину. Ждем посты «русские солдаты мародеры».</a:t>
            </a:r>
          </a:p>
          <a:p>
            <a:pPr>
              <a:defRPr/>
            </a:pPr>
            <a:r>
              <a:rPr lang="lv-LV" dirty="0"/>
              <a:t>https://apnews.com/article/russia-ukraine-zelenskyy-kyiv-business-moscow-d357f90e5a332e10abd8e2b7c7be67c7 </a:t>
            </a:r>
            <a:endParaRPr lang="en-US" dirty="0"/>
          </a:p>
          <a:p>
            <a:pPr>
              <a:defRPr/>
            </a:pPr>
            <a:r>
              <a:rPr lang="lv-LV" dirty="0"/>
              <a:t>https://mythdetector.ge/en/looting-or-helping-what-does-the-photo-of-the-ukrainian-servicemen-depict/ </a:t>
            </a:r>
            <a:endParaRPr lang="en-US" dirty="0">
              <a:ea typeface="Calibri"/>
              <a:cs typeface="Calibri"/>
            </a:endParaRPr>
          </a:p>
        </p:txBody>
      </p:sp>
      <p:sp>
        <p:nvSpPr>
          <p:cNvPr id="127" name="Google Shape;127;g11d9d0762af_0_9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66592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d9d0762af_0_9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lnSpc>
                <a:spcPct val="114999"/>
              </a:lnSpc>
              <a:spcBef>
                <a:spcPts val="600"/>
              </a:spcBef>
              <a:defRPr/>
            </a:pPr>
            <a:r>
              <a:rPr lang="ru-RU" dirty="0">
                <a:highlight>
                  <a:srgbClr val="FFFFFF"/>
                </a:highlight>
              </a:rPr>
              <a:t>Иногда используются и более сложные манипуляции. Их называют дипфейками. Давайте посмотрим это видео, чтобы узнать, что это такое.</a:t>
            </a:r>
          </a:p>
          <a:p>
            <a:pPr>
              <a:lnSpc>
                <a:spcPct val="114999"/>
              </a:lnSpc>
              <a:spcBef>
                <a:spcPts val="600"/>
              </a:spcBef>
              <a:defRPr/>
            </a:pPr>
            <a:endParaRPr lang="lv-LV" dirty="0">
              <a:highlight>
                <a:srgbClr val="FFFFFF"/>
              </a:highlight>
              <a:ea typeface="Calibri"/>
              <a:cs typeface="Calibri"/>
            </a:endParaRPr>
          </a:p>
          <a:p>
            <a:pPr>
              <a:lnSpc>
                <a:spcPct val="114999"/>
              </a:lnSpc>
              <a:spcBef>
                <a:spcPts val="600"/>
              </a:spcBef>
              <a:defRPr/>
            </a:pPr>
            <a:r>
              <a:rPr lang="lv-LV" dirty="0">
                <a:highlight>
                  <a:srgbClr val="FFFFFF"/>
                </a:highlight>
              </a:rPr>
              <a:t>https://youtu.be/vaMzetNxSrk</a:t>
            </a:r>
            <a:endParaRPr lang="lv-LV" dirty="0"/>
          </a:p>
        </p:txBody>
      </p:sp>
      <p:sp>
        <p:nvSpPr>
          <p:cNvPr id="127" name="Google Shape;127;g11d9d0762af_0_9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11217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d9d0762af_0_9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lnSpc>
                <a:spcPct val="115000"/>
              </a:lnSpc>
              <a:spcBef>
                <a:spcPts val="600"/>
              </a:spcBef>
              <a:buClr>
                <a:schemeClr val="dk1"/>
              </a:buClr>
              <a:buSzPts val="1100"/>
              <a:defRPr/>
            </a:pPr>
            <a:r>
              <a:rPr lang="ru-RU" sz="1200" dirty="0">
                <a:effectLst/>
                <a:latin typeface="Calibri"/>
                <a:ea typeface="Calibri"/>
                <a:cs typeface="Calibri"/>
              </a:rPr>
              <a:t>2 марта Центр стратегических коммуникаций при правительстве Украины предупредил, что Кремль, скорее всего, готовит «</a:t>
            </a:r>
            <a:r>
              <a:rPr lang="ru-RU" sz="1200" dirty="0" err="1">
                <a:effectLst/>
                <a:latin typeface="Calibri"/>
                <a:ea typeface="Calibri"/>
                <a:cs typeface="Calibri"/>
              </a:rPr>
              <a:t>дипфейковое</a:t>
            </a:r>
            <a:r>
              <a:rPr lang="ru-RU" sz="1200" dirty="0">
                <a:effectLst/>
                <a:latin typeface="Calibri"/>
                <a:ea typeface="Calibri"/>
                <a:cs typeface="Calibri"/>
              </a:rPr>
              <a:t>» видео, на котором будет показано, как президент Владимир Зеленский сдается российским войскам. Несколько дней спустя фейковое и тщательно сфальсифицированное видео, на котором Зеленский приказывает своим солдатам сложить оружие, начало распространяться в социальных сетях и было размещено хакерами на украинском новостном сайте.</a:t>
            </a:r>
            <a:endParaRPr lang="lv-LV" dirty="0">
              <a:highlight>
                <a:srgbClr val="FFFFFF"/>
              </a:highlight>
              <a:latin typeface="Montserrat"/>
              <a:ea typeface="Calibri"/>
              <a:cs typeface="Montserrat"/>
            </a:endParaRPr>
          </a:p>
        </p:txBody>
      </p:sp>
      <p:sp>
        <p:nvSpPr>
          <p:cNvPr id="127" name="Google Shape;127;g11d9d0762af_0_9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71425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d9d0762af_0_9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lnSpc>
                <a:spcPct val="114999"/>
              </a:lnSpc>
              <a:spcBef>
                <a:spcPts val="600"/>
              </a:spcBef>
            </a:pPr>
            <a:r>
              <a:rPr lang="ru-RU" dirty="0">
                <a:highlight>
                  <a:srgbClr val="FFFFFF"/>
                </a:highlight>
              </a:rPr>
              <a:t>Давайте посмотрим небольшой фрагмент из </a:t>
            </a:r>
            <a:r>
              <a:rPr lang="ru-RU" dirty="0" err="1">
                <a:highlight>
                  <a:srgbClr val="FFFFFF"/>
                </a:highlight>
              </a:rPr>
              <a:t>дипфейкового</a:t>
            </a:r>
            <a:r>
              <a:rPr lang="ru-RU" dirty="0">
                <a:highlight>
                  <a:srgbClr val="FFFFFF"/>
                </a:highlight>
              </a:rPr>
              <a:t> видео (</a:t>
            </a:r>
            <a:r>
              <a:rPr lang="ru-RU" i="1" dirty="0">
                <a:highlight>
                  <a:srgbClr val="FFFFFF"/>
                </a:highlight>
              </a:rPr>
              <a:t>проиграть 0:42- ..и я сделаю то же самое 1:12</a:t>
            </a:r>
            <a:r>
              <a:rPr lang="ru-RU" dirty="0">
                <a:highlight>
                  <a:srgbClr val="FFFFFF"/>
                </a:highlight>
              </a:rPr>
              <a:t>). Сделайте паузу после 1:12, прежде чем ведущая новостей начнет комментировать видео.</a:t>
            </a:r>
          </a:p>
          <a:p>
            <a:pPr>
              <a:lnSpc>
                <a:spcPct val="114999"/>
              </a:lnSpc>
              <a:spcBef>
                <a:spcPts val="600"/>
              </a:spcBef>
            </a:pPr>
            <a:endParaRPr lang="ru-RU" dirty="0">
              <a:highlight>
                <a:srgbClr val="FFFFFF"/>
              </a:highlight>
            </a:endParaRPr>
          </a:p>
          <a:p>
            <a:pPr>
              <a:lnSpc>
                <a:spcPct val="114999"/>
              </a:lnSpc>
              <a:spcBef>
                <a:spcPts val="600"/>
              </a:spcBef>
            </a:pPr>
            <a:r>
              <a:rPr lang="ru-RU" dirty="0">
                <a:highlight>
                  <a:srgbClr val="FFFFFF"/>
                </a:highlight>
              </a:rPr>
              <a:t>Если встроенное видео не работает, нажмите ссылку для просмотра на YouTube.</a:t>
            </a:r>
          </a:p>
          <a:p>
            <a:pPr>
              <a:lnSpc>
                <a:spcPct val="114999"/>
              </a:lnSpc>
              <a:spcBef>
                <a:spcPts val="600"/>
              </a:spcBef>
            </a:pPr>
            <a:r>
              <a:rPr lang="lv-LV" dirty="0">
                <a:highlight>
                  <a:srgbClr val="FFFFFF"/>
                </a:highlight>
              </a:rPr>
              <a:t>https://www.youtube.com/watch?v=2tgqX5WVhr0&amp;t=41s</a:t>
            </a:r>
            <a:endParaRPr lang="en-US" dirty="0">
              <a:cs typeface="Calibri"/>
            </a:endParaRPr>
          </a:p>
          <a:p>
            <a:pPr marL="0" indent="0">
              <a:lnSpc>
                <a:spcPct val="115000"/>
              </a:lnSpc>
              <a:spcBef>
                <a:spcPts val="600"/>
              </a:spcBef>
              <a:buClr>
                <a:schemeClr val="dk1"/>
              </a:buClr>
              <a:buSzPts val="1100"/>
            </a:pPr>
            <a:endParaRPr lang="en-US" kern="0" dirty="0">
              <a:solidFill>
                <a:srgbClr val="000000"/>
              </a:solidFill>
              <a:latin typeface="Montserrat"/>
              <a:cs typeface="Arial"/>
            </a:endParaRPr>
          </a:p>
        </p:txBody>
      </p:sp>
      <p:sp>
        <p:nvSpPr>
          <p:cNvPr id="127" name="Google Shape;127;g11d9d0762af_0_9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317116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1b41ce093d_0_226: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900"/>
              </a:spcBef>
              <a:spcAft>
                <a:spcPts val="0"/>
              </a:spcAft>
              <a:buClr>
                <a:schemeClr val="dk1"/>
              </a:buClr>
              <a:buSzPts val="1100"/>
              <a:buFont typeface="Arial"/>
              <a:buNone/>
            </a:pPr>
            <a:r>
              <a:rPr lang="ru-RU" sz="1100" dirty="0">
                <a:solidFill>
                  <a:srgbClr val="1E1E1E"/>
                </a:solidFill>
                <a:latin typeface="Montserrat"/>
                <a:ea typeface="Montserrat"/>
                <a:cs typeface="Montserrat"/>
              </a:rPr>
              <a:t>Заметили ли вы что-то, что заставило бы вас заподозрить, реальное ли это видео?</a:t>
            </a:r>
          </a:p>
          <a:p>
            <a:pPr marL="0" lvl="0" indent="0" algn="l" rtl="0">
              <a:lnSpc>
                <a:spcPct val="100000"/>
              </a:lnSpc>
              <a:spcBef>
                <a:spcPts val="900"/>
              </a:spcBef>
              <a:spcAft>
                <a:spcPts val="0"/>
              </a:spcAft>
              <a:buClr>
                <a:schemeClr val="dk1"/>
              </a:buClr>
              <a:buSzPts val="1100"/>
              <a:buFont typeface="Arial"/>
              <a:buNone/>
            </a:pPr>
            <a:r>
              <a:rPr lang="ru-RU" sz="1100" i="1" dirty="0">
                <a:solidFill>
                  <a:srgbClr val="1E1E1E"/>
                </a:solidFill>
                <a:latin typeface="Montserrat"/>
                <a:ea typeface="Montserrat"/>
                <a:cs typeface="Montserrat"/>
              </a:rPr>
              <a:t>(Ответы: тело и фон статичны и похожи на фотографии, двигается только голова, голова больше туловища, цвет кожи на лице и шее различаются)</a:t>
            </a:r>
            <a:endParaRPr lang="lv-LV" sz="1100" i="1" dirty="0">
              <a:solidFill>
                <a:srgbClr val="1E1E1E"/>
              </a:solidFill>
              <a:latin typeface="Montserrat"/>
              <a:ea typeface="Montserrat"/>
              <a:cs typeface="Montserrat"/>
            </a:endParaRPr>
          </a:p>
        </p:txBody>
      </p:sp>
      <p:sp>
        <p:nvSpPr>
          <p:cNvPr id="115" name="Google Shape;115;g11b41ce093d_0_226: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02079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solidFill>
                  <a:srgbClr val="0563C1"/>
                </a:solidFill>
              </a:rPr>
              <a:t>На этом уроке мы поговорим о кремлевской пропаганде в Украине и Латвии, узнаем о средствах, используемых для распространения пропаганды, а также обсудим, что мы можем сделать, чтобы уменьшить распространение ложной информации.</a:t>
            </a:r>
            <a:endParaRPr lang="en-US" dirty="0"/>
          </a:p>
        </p:txBody>
      </p:sp>
      <p:sp>
        <p:nvSpPr>
          <p:cNvPr id="4" name="Slide Number Placeholder 3"/>
          <p:cNvSpPr>
            <a:spLocks noGrp="1"/>
          </p:cNvSpPr>
          <p:nvPr>
            <p:ph type="sldNum" sz="quarter" idx="5"/>
          </p:nvPr>
        </p:nvSpPr>
        <p:spPr/>
        <p:txBody>
          <a:bodyPr/>
          <a:lstStyle/>
          <a:p>
            <a:fld id="{941CC335-EB9B-49B1-83E3-B68A7ABBFEAA}" type="slidenum">
              <a:rPr lang="en-US" smtClean="0"/>
              <a:t>2</a:t>
            </a:fld>
            <a:endParaRPr lang="en-US"/>
          </a:p>
        </p:txBody>
      </p:sp>
    </p:spTree>
    <p:extLst>
      <p:ext uri="{BB962C8B-B14F-4D97-AF65-F5344CB8AC3E}">
        <p14:creationId xmlns:p14="http://schemas.microsoft.com/office/powerpoint/2010/main" val="39483049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1d9d0762af_0_56: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ru-RU" sz="1800" dirty="0">
                <a:effectLst/>
                <a:latin typeface="Calibri"/>
                <a:ea typeface="Calibri"/>
                <a:cs typeface="Calibri"/>
              </a:rPr>
              <a:t>Другие способы распространения пропаганды – использование недостоверных аккаунтов в социальных сетях.</a:t>
            </a:r>
          </a:p>
          <a:p>
            <a:pPr>
              <a:lnSpc>
                <a:spcPct val="107000"/>
              </a:lnSpc>
              <a:spcAft>
                <a:spcPts val="800"/>
              </a:spcAft>
            </a:pPr>
            <a:endParaRPr lang="ru-RU" sz="1800" dirty="0">
              <a:effectLst/>
              <a:latin typeface="Calibri"/>
              <a:ea typeface="Calibri"/>
              <a:cs typeface="Calibri"/>
            </a:endParaRPr>
          </a:p>
          <a:p>
            <a:pPr>
              <a:lnSpc>
                <a:spcPct val="107000"/>
              </a:lnSpc>
              <a:spcAft>
                <a:spcPts val="800"/>
              </a:spcAft>
            </a:pPr>
            <a:r>
              <a:rPr lang="ru-RU" sz="1800" dirty="0">
                <a:effectLst/>
                <a:latin typeface="Calibri"/>
                <a:ea typeface="Calibri"/>
                <a:cs typeface="Calibri"/>
              </a:rPr>
              <a:t>Это могут быть фейковые </a:t>
            </a:r>
            <a:r>
              <a:rPr lang="ru-RU" sz="1800" dirty="0" err="1">
                <a:effectLst/>
                <a:latin typeface="Calibri"/>
                <a:ea typeface="Calibri"/>
                <a:cs typeface="Calibri"/>
              </a:rPr>
              <a:t>Telegram</a:t>
            </a:r>
            <a:r>
              <a:rPr lang="ru-RU" sz="1800" dirty="0">
                <a:effectLst/>
                <a:latin typeface="Calibri"/>
                <a:ea typeface="Calibri"/>
                <a:cs typeface="Calibri"/>
              </a:rPr>
              <a:t>-каналы, выдающие себя за каналы, посвященные местным новостям.</a:t>
            </a:r>
          </a:p>
          <a:p>
            <a:pPr>
              <a:lnSpc>
                <a:spcPct val="107000"/>
              </a:lnSpc>
              <a:spcAft>
                <a:spcPts val="800"/>
              </a:spcAft>
            </a:pPr>
            <a:r>
              <a:rPr lang="ru-RU" sz="1800" dirty="0">
                <a:effectLst/>
                <a:latin typeface="Calibri"/>
                <a:ea typeface="Calibri"/>
                <a:cs typeface="Calibri"/>
              </a:rPr>
              <a:t>На этом слайде показаны два скриншота фейковых </a:t>
            </a:r>
            <a:r>
              <a:rPr lang="ru-RU" sz="1800" dirty="0" err="1">
                <a:effectLst/>
                <a:latin typeface="+mn-lt"/>
                <a:ea typeface="Calibri"/>
                <a:cs typeface="Calibri"/>
              </a:rPr>
              <a:t>Telegram</a:t>
            </a:r>
            <a:r>
              <a:rPr lang="ru-RU" sz="1800" dirty="0">
                <a:effectLst/>
                <a:latin typeface="+mn-lt"/>
                <a:ea typeface="Calibri"/>
                <a:cs typeface="Calibri"/>
              </a:rPr>
              <a:t>-</a:t>
            </a:r>
            <a:r>
              <a:rPr lang="ru-RU" sz="1800" dirty="0">
                <a:effectLst/>
                <a:latin typeface="Calibri"/>
                <a:ea typeface="Calibri"/>
                <a:cs typeface="Calibri"/>
              </a:rPr>
              <a:t>каналов (каналов, публикующих дезинформацию Кремля, выдающих себя за местные украинские источники новостей), представляющих города Сумской области на северо-востоке Украины. Эти каналы публикуют новости так, как будто эти города уже оккупированы Россией, продвигая версию о том, что украинская армия покинула их и что Россия будет их защищать.</a:t>
            </a:r>
            <a:endParaRPr dirty="0"/>
          </a:p>
        </p:txBody>
      </p:sp>
      <p:sp>
        <p:nvSpPr>
          <p:cNvPr id="156" name="Google Shape;156;g11d9d0762af_0_56: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1d9d0762af_0_181: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defRPr/>
            </a:pPr>
            <a:r>
              <a:rPr lang="ru-RU" dirty="0"/>
              <a:t>Одна из причин эффективности этих каналов связана с тысячами кремлевских ботов и троллей, которым поручено множить их сообщения. Только с начала войны украинское правительство сообщило о 1500 </a:t>
            </a:r>
            <a:r>
              <a:rPr lang="ru-RU" dirty="0" err="1"/>
              <a:t>Telegram</a:t>
            </a:r>
            <a:r>
              <a:rPr lang="en-GB" dirty="0"/>
              <a:t>-</a:t>
            </a:r>
            <a:r>
              <a:rPr lang="ru-RU" dirty="0"/>
              <a:t>каналах и еще о 1500 фейковых аккаунтах на Facebook, Instagram и TikTok, включая ботов, созданных для распространения кремлевской пропаганды. Основная цель этих ботов — деморализовать украинцев и подорвать доверие к украинскому руководству. Украинские эксперты заметили, что они публикуют вымышленные истории о насилии или смерти, продвигая идею о том, что украинское правительство несет ответственность за страдания простых граждан. Цель этих комментариев — посеять панику и спровоцировать эмоциональную реакцию, и, что более важно, перенаправить вину за зверства с Кремля на украинское правительство.</a:t>
            </a:r>
            <a:endParaRPr lang="en-US" dirty="0"/>
          </a:p>
        </p:txBody>
      </p:sp>
      <p:sp>
        <p:nvSpPr>
          <p:cNvPr id="183" name="Google Shape;183;g11d9d0762af_0_181: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8359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Подобные аккаунты были замечены и в странах Балтии. Вот несколько примеров, которые были обнаружены, когда Facebook удалил фейковые аккаунты.</a:t>
            </a:r>
          </a:p>
          <a:p>
            <a:endParaRPr lang="lv-LV"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kern="0" dirty="0">
                <a:solidFill>
                  <a:srgbClr val="000000"/>
                </a:solidFill>
                <a:latin typeface="Montserrat"/>
                <a:cs typeface="Arial"/>
                <a:sym typeface="Arial"/>
              </a:rPr>
              <a:t>«Андрей </a:t>
            </a:r>
            <a:r>
              <a:rPr lang="ru-RU" kern="0" dirty="0" err="1">
                <a:solidFill>
                  <a:srgbClr val="000000"/>
                </a:solidFill>
                <a:latin typeface="Montserrat"/>
                <a:cs typeface="Arial"/>
                <a:sym typeface="Arial"/>
              </a:rPr>
              <a:t>Перовскис</a:t>
            </a:r>
            <a:r>
              <a:rPr lang="ru-RU" kern="0" dirty="0">
                <a:solidFill>
                  <a:srgbClr val="000000"/>
                </a:solidFill>
                <a:latin typeface="Montserrat"/>
                <a:cs typeface="Arial"/>
                <a:sym typeface="Arial"/>
              </a:rPr>
              <a:t>, рижанин, патриот». Блог на российской интернет-платформе cont.ws. Говорит о размещении баз НАТО в странах Восточной Европы и "стратегически важной" для альянса железнодорожной линии Rail </a:t>
            </a:r>
            <a:r>
              <a:rPr lang="ru-RU" kern="0" dirty="0" err="1">
                <a:solidFill>
                  <a:srgbClr val="000000"/>
                </a:solidFill>
                <a:latin typeface="Montserrat"/>
                <a:cs typeface="Arial"/>
                <a:sym typeface="Arial"/>
              </a:rPr>
              <a:t>Baltica</a:t>
            </a:r>
            <a:r>
              <a:rPr lang="ru-RU" kern="0" dirty="0">
                <a:solidFill>
                  <a:srgbClr val="000000"/>
                </a:solidFill>
                <a:latin typeface="Montserrat"/>
                <a:cs typeface="Arial"/>
                <a:sym typeface="Arial"/>
              </a:rPr>
              <a:t> как об угрозе Калининграду.</a:t>
            </a:r>
          </a:p>
          <a:p>
            <a:pPr marL="0" marR="0" lvl="0" indent="0" algn="l" defTabSz="914400" rtl="0" eaLnBrk="1" fontAlgn="auto" latinLnBrk="0" hangingPunct="1">
              <a:lnSpc>
                <a:spcPct val="100000"/>
              </a:lnSpc>
              <a:spcBef>
                <a:spcPts val="0"/>
              </a:spcBef>
              <a:spcAft>
                <a:spcPts val="0"/>
              </a:spcAft>
              <a:buClrTx/>
              <a:buSzTx/>
              <a:buFontTx/>
              <a:buNone/>
              <a:tabLst/>
              <a:defRPr/>
            </a:pPr>
            <a:r>
              <a:rPr lang="ru-RU" kern="0" dirty="0">
                <a:solidFill>
                  <a:srgbClr val="000000"/>
                </a:solidFill>
                <a:latin typeface="Montserrat"/>
                <a:cs typeface="Arial"/>
                <a:sym typeface="Arial"/>
              </a:rPr>
              <a:t>Кристин </a:t>
            </a:r>
            <a:r>
              <a:rPr lang="ru-RU" kern="0" dirty="0" err="1">
                <a:solidFill>
                  <a:srgbClr val="000000"/>
                </a:solidFill>
                <a:latin typeface="Montserrat"/>
                <a:cs typeface="Arial"/>
                <a:sym typeface="Arial"/>
              </a:rPr>
              <a:t>Лийнар</a:t>
            </a:r>
            <a:r>
              <a:rPr lang="ru-RU" kern="0" dirty="0">
                <a:solidFill>
                  <a:srgbClr val="000000"/>
                </a:solidFill>
                <a:latin typeface="Montserrat"/>
                <a:cs typeface="Arial"/>
                <a:sym typeface="Arial"/>
              </a:rPr>
              <a:t> распространила в Эстонии дезинформацию об ущербе, якобы нанесенном Евросоюзом Эстонии, и недовольстве жителей жизнью в ЕС.</a:t>
            </a:r>
          </a:p>
          <a:p>
            <a:pPr marL="0" marR="0" lvl="0" indent="0" algn="l" defTabSz="914400" rtl="0" eaLnBrk="1" fontAlgn="auto" latinLnBrk="0" hangingPunct="1">
              <a:lnSpc>
                <a:spcPct val="100000"/>
              </a:lnSpc>
              <a:spcBef>
                <a:spcPts val="0"/>
              </a:spcBef>
              <a:spcAft>
                <a:spcPts val="0"/>
              </a:spcAft>
              <a:buClrTx/>
              <a:buSzTx/>
              <a:buFontTx/>
              <a:buNone/>
              <a:tabLst/>
              <a:defRPr/>
            </a:pPr>
            <a:r>
              <a:rPr lang="ru-RU" kern="0" dirty="0">
                <a:solidFill>
                  <a:srgbClr val="000000"/>
                </a:solidFill>
                <a:latin typeface="Montserrat"/>
                <a:cs typeface="Arial"/>
                <a:sym typeface="Arial"/>
              </a:rPr>
              <a:t>Антанас </a:t>
            </a:r>
            <a:r>
              <a:rPr lang="ru-RU" kern="0" dirty="0" err="1">
                <a:solidFill>
                  <a:srgbClr val="000000"/>
                </a:solidFill>
                <a:latin typeface="Montserrat"/>
                <a:cs typeface="Arial"/>
                <a:sym typeface="Arial"/>
              </a:rPr>
              <a:t>Петраускас</a:t>
            </a:r>
            <a:r>
              <a:rPr lang="ru-RU" kern="0" dirty="0">
                <a:solidFill>
                  <a:srgbClr val="000000"/>
                </a:solidFill>
                <a:latin typeface="Montserrat"/>
                <a:cs typeface="Arial"/>
                <a:sym typeface="Arial"/>
              </a:rPr>
              <a:t>, который якобы живет в Литве, но не существует на самом деле, создает негативные публикации об Украине. В этом профиле также была опубликована статья, в которой США обвинялись в убийстве российского посла в Турции в конце 2016 года.</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dirty="0"/>
          </a:p>
          <a:p>
            <a:r>
              <a:rPr lang="lv-LV" dirty="0"/>
              <a:t>h</a:t>
            </a:r>
            <a:r>
              <a:rPr lang="en-US" dirty="0"/>
              <a:t>ttps://rebaltica.lv/2020/02/facebook-sledz-fake-profilus/ </a:t>
            </a:r>
            <a:endParaRPr lang="lv-LV" dirty="0"/>
          </a:p>
          <a:p>
            <a:r>
              <a:rPr lang="en-US" dirty="0"/>
              <a:t>https://medium.com/dfrlab/networks-of-pro-kremlin-telegram-channels-spread-disinformation-at-a-global-scale-af4e319bd51e </a:t>
            </a:r>
            <a:endParaRPr lang="lv-LV" dirty="0"/>
          </a:p>
          <a:p>
            <a:r>
              <a:rPr lang="en-US" dirty="0"/>
              <a:t>https://medium.com/dfrlab/russia-based-facebook-operation-targeted-europe-with-anti-ukraine-messaging-389e32324d4b</a:t>
            </a:r>
          </a:p>
        </p:txBody>
      </p:sp>
      <p:sp>
        <p:nvSpPr>
          <p:cNvPr id="4" name="Slide Number Placeholder 3"/>
          <p:cNvSpPr>
            <a:spLocks noGrp="1"/>
          </p:cNvSpPr>
          <p:nvPr>
            <p:ph type="sldNum" sz="quarter" idx="5"/>
          </p:nvPr>
        </p:nvSpPr>
        <p:spPr/>
        <p:txBody>
          <a:bodyPr/>
          <a:lstStyle/>
          <a:p>
            <a:fld id="{941CC335-EB9B-49B1-83E3-B68A7ABBFEAA}" type="slidenum">
              <a:rPr lang="en-US" smtClean="0"/>
              <a:t>22</a:t>
            </a:fld>
            <a:endParaRPr lang="en-US"/>
          </a:p>
        </p:txBody>
      </p:sp>
    </p:spTree>
    <p:extLst>
      <p:ext uri="{BB962C8B-B14F-4D97-AF65-F5344CB8AC3E}">
        <p14:creationId xmlns:p14="http://schemas.microsoft.com/office/powerpoint/2010/main" val="16616765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d9d0762af_0_9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ru-RU" dirty="0"/>
              <a:t>Размышляя о том, как справиться со всей этой ложной информацией, я хотел(а) бы поделиться еще одним важным советом. Подумайте о своих привычках потребления медиа в долгосрочной перспективе. Ограничьте количество времени, которое вы проводите в приложениях социальных сетей, и возьмите под контроль что и как вы потребляете. Будьте очень внимательны к тому, что потребляете из медиа. Не поддавайтесь желанию нажать на броские заголовки, отключите </a:t>
            </a:r>
            <a:r>
              <a:rPr lang="ru-RU" dirty="0" err="1"/>
              <a:t>автовоспроизведение</a:t>
            </a:r>
            <a:r>
              <a:rPr lang="ru-RU" dirty="0"/>
              <a:t> на </a:t>
            </a:r>
            <a:r>
              <a:rPr lang="ru-RU" dirty="0" err="1"/>
              <a:t>видеоплатформах</a:t>
            </a:r>
            <a:r>
              <a:rPr lang="ru-RU" dirty="0"/>
              <a:t> и удалите вызывающие привыкание приложения.</a:t>
            </a:r>
            <a:endParaRPr lang="en-US" dirty="0"/>
          </a:p>
        </p:txBody>
      </p:sp>
      <p:sp>
        <p:nvSpPr>
          <p:cNvPr id="127" name="Google Shape;127;g11d9d0762af_0_9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934986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d9d0762af_0_9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800"/>
              </a:spcAft>
            </a:pPr>
            <a:r>
              <a:rPr lang="ru-RU" sz="1800" dirty="0">
                <a:effectLst/>
                <a:latin typeface="Calibri" panose="020F0502020204030204" pitchFamily="34" charset="0"/>
                <a:ea typeface="Calibri" panose="020F0502020204030204" pitchFamily="34" charset="0"/>
                <a:cs typeface="Arial" panose="020B0604020202020204" pitchFamily="34" charset="0"/>
              </a:rPr>
              <a:t>Спросите студентов, что, по их мнению, они могут сделать, чтобы уменьшить распространение лжи.</a:t>
            </a:r>
            <a:endParaRPr lang="lv-LV"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27" name="Google Shape;127;g11d9d0762af_0_9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851813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d9d0762af_0_9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lnSpc>
                <a:spcPct val="107000"/>
              </a:lnSpc>
              <a:spcAft>
                <a:spcPts val="800"/>
              </a:spcAft>
              <a:defRPr/>
            </a:pPr>
            <a:r>
              <a:rPr lang="ru-RU" dirty="0">
                <a:highlight>
                  <a:srgbClr val="FFFFFF"/>
                </a:highlight>
              </a:rPr>
              <a:t>Сейчас мы послушаем заключительное сообщение Алены Романюк, </a:t>
            </a:r>
            <a:r>
              <a:rPr lang="ru-RU" dirty="0" err="1">
                <a:highlight>
                  <a:srgbClr val="FFFFFF"/>
                </a:highlight>
              </a:rPr>
              <a:t>фактчекера</a:t>
            </a:r>
            <a:r>
              <a:rPr lang="ru-RU" dirty="0">
                <a:highlight>
                  <a:srgbClr val="FFFFFF"/>
                </a:highlight>
              </a:rPr>
              <a:t>, основателя </a:t>
            </a:r>
            <a:r>
              <a:rPr lang="ru-RU" dirty="0" err="1">
                <a:highlight>
                  <a:srgbClr val="FFFFFF"/>
                </a:highlight>
              </a:rPr>
              <a:t>НотаЕнота</a:t>
            </a:r>
            <a:r>
              <a:rPr lang="ru-RU" dirty="0">
                <a:highlight>
                  <a:srgbClr val="FFFFFF"/>
                </a:highlight>
              </a:rPr>
              <a:t>, которая расскажет о том, как организация работала с народом Украины по сдерживанию распространения пропаганды.</a:t>
            </a:r>
          </a:p>
          <a:p>
            <a:pPr>
              <a:lnSpc>
                <a:spcPct val="107000"/>
              </a:lnSpc>
              <a:spcAft>
                <a:spcPts val="800"/>
              </a:spcAft>
              <a:defRPr/>
            </a:pPr>
            <a:endParaRPr lang="lv-LV" dirty="0">
              <a:highlight>
                <a:srgbClr val="FFFFFF"/>
              </a:highlight>
              <a:ea typeface="Calibri"/>
              <a:cs typeface="Calibri"/>
            </a:endParaRPr>
          </a:p>
          <a:p>
            <a:pPr>
              <a:lnSpc>
                <a:spcPct val="107000"/>
              </a:lnSpc>
              <a:spcAft>
                <a:spcPts val="800"/>
              </a:spcAft>
              <a:defRPr/>
            </a:pPr>
            <a:r>
              <a:rPr lang="lv-LV">
                <a:highlight>
                  <a:srgbClr val="FFFFFF"/>
                </a:highlight>
              </a:rPr>
              <a:t>https://youtu.be/YTsyRHaFlkM</a:t>
            </a:r>
            <a:endParaRPr lang="lv-LV"/>
          </a:p>
        </p:txBody>
      </p:sp>
      <p:sp>
        <p:nvSpPr>
          <p:cNvPr id="127" name="Google Shape;127;g11d9d0762af_0_9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362819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d9d0762af_0_9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ru-RU" sz="1800" i="1" dirty="0">
                <a:latin typeface="Calibri"/>
                <a:cs typeface="Calibri"/>
              </a:rPr>
              <a:t>В заключение, если позволяет время, спросите учеников:</a:t>
            </a:r>
          </a:p>
          <a:p>
            <a:pPr>
              <a:lnSpc>
                <a:spcPct val="107000"/>
              </a:lnSpc>
              <a:spcAft>
                <a:spcPts val="800"/>
              </a:spcAft>
            </a:pPr>
            <a:r>
              <a:rPr lang="ru-RU" sz="1800" i="0" dirty="0">
                <a:latin typeface="Calibri"/>
                <a:cs typeface="Calibri"/>
              </a:rPr>
              <a:t>Проверяете ли вы, откуда взята информация, прежде чем поделиться? Если нет, то будете ли вы делать это сейчас? Часто ли в Латвии в чатах (например, в </a:t>
            </a:r>
            <a:r>
              <a:rPr lang="ru-RU" sz="1800" i="0" dirty="0" err="1">
                <a:latin typeface="Calibri"/>
                <a:cs typeface="Calibri"/>
              </a:rPr>
              <a:t>WhatsApp</a:t>
            </a:r>
            <a:r>
              <a:rPr lang="ru-RU" sz="1800" i="0" dirty="0">
                <a:latin typeface="Calibri"/>
                <a:cs typeface="Calibri"/>
              </a:rPr>
              <a:t>, Facebook Messenger или </a:t>
            </a:r>
            <a:r>
              <a:rPr lang="ru-RU" sz="1800" i="0" dirty="0" err="1">
                <a:latin typeface="Calibri"/>
                <a:cs typeface="Calibri"/>
              </a:rPr>
              <a:t>Telegram</a:t>
            </a:r>
            <a:r>
              <a:rPr lang="ru-RU" sz="1800" i="0" dirty="0">
                <a:latin typeface="Calibri"/>
                <a:cs typeface="Calibri"/>
              </a:rPr>
              <a:t>) распространяется ложь? Почему это происходит? Как можно проверить эту информацию?</a:t>
            </a:r>
            <a:endParaRPr lang="en-US" i="0" dirty="0">
              <a:cs typeface="Calibri"/>
            </a:endParaRPr>
          </a:p>
        </p:txBody>
      </p:sp>
      <p:sp>
        <p:nvSpPr>
          <p:cNvPr id="127" name="Google Shape;127;g11d9d0762af_0_9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281545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i="1">
              <a:cs typeface="Calibri"/>
            </a:endParaRPr>
          </a:p>
        </p:txBody>
      </p:sp>
      <p:sp>
        <p:nvSpPr>
          <p:cNvPr id="4" name="Slide Number Placeholder 3"/>
          <p:cNvSpPr>
            <a:spLocks noGrp="1"/>
          </p:cNvSpPr>
          <p:nvPr>
            <p:ph type="sldNum" sz="quarter" idx="5"/>
          </p:nvPr>
        </p:nvSpPr>
        <p:spPr/>
        <p:txBody>
          <a:bodyPr/>
          <a:lstStyle/>
          <a:p>
            <a:fld id="{941CC335-EB9B-49B1-83E3-B68A7ABBFEAA}" type="slidenum">
              <a:rPr lang="en-US" smtClean="0"/>
              <a:t>27</a:t>
            </a:fld>
            <a:endParaRPr lang="en-US"/>
          </a:p>
        </p:txBody>
      </p:sp>
    </p:spTree>
    <p:extLst>
      <p:ext uri="{BB962C8B-B14F-4D97-AF65-F5344CB8AC3E}">
        <p14:creationId xmlns:p14="http://schemas.microsoft.com/office/powerpoint/2010/main" val="12591718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ea typeface="Calibri"/>
                <a:cs typeface="Calibri"/>
              </a:rPr>
              <a:t>Если вы хотите добавить примеры о Латвии, вы можете сказать, что, как и в Украине, в российских СМИ о Латвии существуют разобщающие нарративы. Латвийцев, как и украинцев, часто называют нацистами, особенно в связи с разрушением памятников советской эпохи, санкциями против России и парламентским голосованием за резолюцию о признании России «государством-спонсором терроризма».</a:t>
            </a:r>
          </a:p>
          <a:p>
            <a:endParaRPr lang="en-US" dirty="0"/>
          </a:p>
          <a:p>
            <a:r>
              <a:rPr lang="en-US" dirty="0"/>
              <a:t>http://web.archive.org/web/20220930105034/https://www.rt.com/news/560648-latvia-sponsor-terrorism-zakharova/</a:t>
            </a:r>
            <a:endParaRPr lang="en-US" dirty="0">
              <a:cs typeface="Calibri" panose="020F0502020204030204"/>
            </a:endParaRPr>
          </a:p>
          <a:p>
            <a:r>
              <a:rPr lang="en-US" dirty="0"/>
              <a:t>http://web.archive.org/web/20230906112404/https://baltnews.com/V_Latvii/20230825/1026076926/Latviya-prevraschaetsya-v-natsistskoe-gosudarstvo-no-Nyurnberg-ne-za-gorami.html</a:t>
            </a:r>
            <a:endParaRPr lang="en-US" dirty="0">
              <a:cs typeface="Calibri" panose="020F0502020204030204"/>
            </a:endParaRPr>
          </a:p>
          <a:p>
            <a:r>
              <a:rPr lang="en-US" dirty="0"/>
              <a:t>https://www.reuters.com/world/europe/moscow-condemns-latvias-designation-russia-state-sponsor-terrorism-2022-08-11/</a:t>
            </a:r>
            <a:endParaRPr lang="en-US" dirty="0">
              <a:cs typeface="Calibri" panose="020F0502020204030204"/>
            </a:endParaRPr>
          </a:p>
          <a:p>
            <a:r>
              <a:rPr lang="en-US" dirty="0"/>
              <a:t>https://medium.com/dfrlab/pro-kremlin-telegram-channels-try-to-convince-latvians-their-government-is-fascist-3103301e79bd</a:t>
            </a:r>
            <a:endParaRPr lang="en-US" dirty="0">
              <a:cs typeface="Calibri"/>
            </a:endParaRPr>
          </a:p>
        </p:txBody>
      </p:sp>
      <p:sp>
        <p:nvSpPr>
          <p:cNvPr id="4" name="Slide Number Placeholder 3"/>
          <p:cNvSpPr>
            <a:spLocks noGrp="1"/>
          </p:cNvSpPr>
          <p:nvPr>
            <p:ph type="sldNum" sz="quarter" idx="5"/>
          </p:nvPr>
        </p:nvSpPr>
        <p:spPr/>
        <p:txBody>
          <a:bodyPr/>
          <a:lstStyle/>
          <a:p>
            <a:fld id="{941CC335-EB9B-49B1-83E3-B68A7ABBFEAA}" type="slidenum">
              <a:rPr lang="en-US" smtClean="0"/>
              <a:t>28</a:t>
            </a:fld>
            <a:endParaRPr lang="en-US"/>
          </a:p>
        </p:txBody>
      </p:sp>
    </p:spTree>
    <p:extLst>
      <p:ext uri="{BB962C8B-B14F-4D97-AF65-F5344CB8AC3E}">
        <p14:creationId xmlns:p14="http://schemas.microsoft.com/office/powerpoint/2010/main" val="13847427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ea typeface="Calibri"/>
                <a:cs typeface="Calibri"/>
              </a:rPr>
              <a:t>Вы можете использовать также этот слайд, чтобы рассмотреть еще больше историй, связанных с Латвией.</a:t>
            </a:r>
          </a:p>
          <a:p>
            <a:r>
              <a:rPr lang="ru-RU" dirty="0">
                <a:ea typeface="Calibri"/>
                <a:cs typeface="Calibri"/>
              </a:rPr>
              <a:t>Мэр Риги присутствовал на открытии ночного клуба, дружественного ЛГБТК+. После этого появились истории о том, что такие клубы теперь будут приоритетом для самоуправления и мэра Риги, а в то же время русский театр закрывается. Ни одна из этих историй не соответствует действительности – ни мэр, ни другие муниципальные руководители или представители не называли дружественные к ЛГБТК+ ночные клубы приоритетом города, а русский театр не закрывается.</a:t>
            </a:r>
          </a:p>
          <a:p>
            <a:endParaRPr lang="lv-LV" dirty="0"/>
          </a:p>
          <a:p>
            <a:r>
              <a:rPr lang="lv-LV" dirty="0"/>
              <a:t>https://ru.rebaltica.lv/archives/4829</a:t>
            </a:r>
            <a:endParaRPr lang="lv-LV" dirty="0">
              <a:ea typeface="Calibri" panose="020F0502020204030204"/>
              <a:cs typeface="Calibri" panose="020F0502020204030204"/>
            </a:endParaRPr>
          </a:p>
          <a:p>
            <a:r>
              <a:rPr lang="en-US" dirty="0"/>
              <a:t>https://rebaltica.lv/2023/03/riga-krievu-teatra-vieta-geju-klubs-jeb-ka-fantaze-krievijas-propaganda/</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941CC335-EB9B-49B1-83E3-B68A7ABBFEAA}" type="slidenum">
              <a:rPr lang="en-US" smtClean="0"/>
              <a:t>29</a:t>
            </a:fld>
            <a:endParaRPr lang="en-US"/>
          </a:p>
        </p:txBody>
      </p:sp>
    </p:spTree>
    <p:extLst>
      <p:ext uri="{BB962C8B-B14F-4D97-AF65-F5344CB8AC3E}">
        <p14:creationId xmlns:p14="http://schemas.microsoft.com/office/powerpoint/2010/main" val="820162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d9d0762af_0_9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ru-RU" sz="1800" i="1" dirty="0">
                <a:effectLst/>
                <a:latin typeface="Calibri"/>
                <a:ea typeface="Calibri"/>
                <a:cs typeface="Calibri"/>
              </a:rPr>
              <a:t>Задайте студентам два вопроса (ответы можно давать устно, в чате или через </a:t>
            </a:r>
            <a:r>
              <a:rPr lang="ru-RU" sz="1800" i="1" dirty="0" err="1">
                <a:effectLst/>
                <a:latin typeface="Calibri"/>
                <a:ea typeface="Calibri"/>
                <a:cs typeface="Calibri"/>
              </a:rPr>
              <a:t>Jamboard</a:t>
            </a:r>
            <a:r>
              <a:rPr lang="ru-RU" sz="1800" i="1" dirty="0">
                <a:effectLst/>
                <a:latin typeface="Calibri"/>
                <a:ea typeface="Calibri"/>
                <a:cs typeface="Calibri"/>
              </a:rPr>
              <a:t>).</a:t>
            </a:r>
          </a:p>
          <a:p>
            <a:pPr>
              <a:lnSpc>
                <a:spcPct val="107000"/>
              </a:lnSpc>
              <a:spcAft>
                <a:spcPts val="800"/>
              </a:spcAft>
            </a:pPr>
            <a:r>
              <a:rPr lang="ru-RU" sz="1800" dirty="0">
                <a:effectLst/>
                <a:latin typeface="Calibri"/>
                <a:ea typeface="Calibri"/>
                <a:cs typeface="Calibri"/>
              </a:rPr>
              <a:t>Узнав о пропаганде и ее целях в западных странах, каковы, по вашему мнению, основные цели кремлевской пропаганды в Украине для украинских граждан?</a:t>
            </a:r>
            <a:endParaRPr lang="lv-LV" sz="1800" dirty="0">
              <a:effectLst/>
              <a:latin typeface="Calibri"/>
              <a:ea typeface="Calibri"/>
              <a:cs typeface="Calibri"/>
            </a:endParaRPr>
          </a:p>
        </p:txBody>
      </p:sp>
      <p:sp>
        <p:nvSpPr>
          <p:cNvPr id="127" name="Google Shape;127;g11d9d0762af_0_9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605299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d9d0762af_0_9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r>
              <a:rPr lang="ru-RU" b="0" i="0" dirty="0">
                <a:solidFill>
                  <a:srgbClr val="242424"/>
                </a:solidFill>
                <a:effectLst/>
                <a:latin typeface="source-serif-pro"/>
              </a:rPr>
              <a:t>Подобные нарративы о попытке подорвать доверие к западным партнерам распространяются и в Латвии.</a:t>
            </a:r>
            <a:endParaRPr lang="en-GB" b="0" i="0" dirty="0">
              <a:solidFill>
                <a:srgbClr val="242424"/>
              </a:solidFill>
              <a:effectLst/>
              <a:latin typeface="source-serif-pro"/>
            </a:endParaRPr>
          </a:p>
          <a:p>
            <a:r>
              <a:rPr lang="ru-RU" b="0" i="0" dirty="0">
                <a:solidFill>
                  <a:srgbClr val="242424"/>
                </a:solidFill>
                <a:effectLst/>
                <a:latin typeface="source-serif-pro"/>
              </a:rPr>
              <a:t>Исследователи </a:t>
            </a:r>
            <a:r>
              <a:rPr lang="ru-RU" b="0" i="0" dirty="0">
                <a:solidFill>
                  <a:srgbClr val="5F6368"/>
                </a:solidFill>
                <a:effectLst/>
                <a:latin typeface="arial" panose="020B0604020202020204" pitchFamily="34" charset="0"/>
              </a:rPr>
              <a:t>Лаборатории цифровой криминалистики</a:t>
            </a:r>
            <a:r>
              <a:rPr lang="ru-RU" b="0" i="0" dirty="0">
                <a:solidFill>
                  <a:srgbClr val="4D5156"/>
                </a:solidFill>
                <a:effectLst/>
                <a:latin typeface="arial" panose="020B0604020202020204" pitchFamily="34" charset="0"/>
              </a:rPr>
              <a:t> при </a:t>
            </a:r>
            <a:r>
              <a:rPr lang="ru-RU" b="0" i="0" dirty="0">
                <a:solidFill>
                  <a:srgbClr val="5F6368"/>
                </a:solidFill>
                <a:effectLst/>
                <a:latin typeface="arial" panose="020B0604020202020204" pitchFamily="34" charset="0"/>
              </a:rPr>
              <a:t>Атлантическом совете</a:t>
            </a:r>
            <a:r>
              <a:rPr lang="en-GB" b="0" i="0" dirty="0">
                <a:solidFill>
                  <a:srgbClr val="5F6368"/>
                </a:solidFill>
                <a:effectLst/>
                <a:latin typeface="arial" panose="020B0604020202020204" pitchFamily="34" charset="0"/>
              </a:rPr>
              <a:t> </a:t>
            </a:r>
            <a:r>
              <a:rPr lang="ru-RU" b="0" i="0" dirty="0">
                <a:solidFill>
                  <a:srgbClr val="242424"/>
                </a:solidFill>
                <a:effectLst/>
                <a:latin typeface="source-serif-pro"/>
              </a:rPr>
              <a:t>провели исследование нарративов, распространяемых в кремлевских СМИ. На слайде вы можете увидеть наиболее частые версии, связанные с НАТО – о том, что страны Балтии тратят слишком много на оборону и что членство в НАТО </a:t>
            </a:r>
            <a:r>
              <a:rPr lang="en-GB" b="0" i="0">
                <a:solidFill>
                  <a:srgbClr val="242424"/>
                </a:solidFill>
                <a:effectLst/>
                <a:latin typeface="source-serif-pro"/>
              </a:rPr>
              <a:t>– </a:t>
            </a:r>
            <a:r>
              <a:rPr lang="ru-RU" b="0" i="0">
                <a:solidFill>
                  <a:srgbClr val="242424"/>
                </a:solidFill>
                <a:effectLst/>
                <a:latin typeface="source-serif-pro"/>
              </a:rPr>
              <a:t>на </a:t>
            </a:r>
            <a:r>
              <a:rPr lang="ru-RU" b="0" i="0" dirty="0">
                <a:solidFill>
                  <a:srgbClr val="242424"/>
                </a:solidFill>
                <a:effectLst/>
                <a:latin typeface="source-serif-pro"/>
              </a:rPr>
              <a:t>самом </a:t>
            </a:r>
            <a:r>
              <a:rPr lang="ru-RU" b="0" i="0">
                <a:solidFill>
                  <a:srgbClr val="242424"/>
                </a:solidFill>
                <a:effectLst/>
                <a:latin typeface="source-serif-pro"/>
              </a:rPr>
              <a:t>деле плохо </a:t>
            </a:r>
            <a:r>
              <a:rPr lang="ru-RU" b="0" i="0" dirty="0">
                <a:solidFill>
                  <a:srgbClr val="242424"/>
                </a:solidFill>
                <a:effectLst/>
                <a:latin typeface="source-serif-pro"/>
              </a:rPr>
              <a:t>и не полезно для этих стран.</a:t>
            </a:r>
            <a:endParaRPr lang="en-GB" b="0" i="0" dirty="0">
              <a:solidFill>
                <a:srgbClr val="242424"/>
              </a:solidFill>
              <a:effectLst/>
              <a:latin typeface="source-serif-pro"/>
            </a:endParaRPr>
          </a:p>
          <a:p>
            <a:endParaRPr lang="en-GB" b="0" i="0" dirty="0">
              <a:solidFill>
                <a:srgbClr val="242424"/>
              </a:solidFill>
              <a:effectLst/>
              <a:latin typeface="source-serif-pro"/>
            </a:endParaRPr>
          </a:p>
          <a:p>
            <a:r>
              <a:rPr lang="ru-RU" b="0" i="0" dirty="0">
                <a:solidFill>
                  <a:srgbClr val="242424"/>
                </a:solidFill>
                <a:effectLst/>
                <a:latin typeface="source-serif-pro"/>
              </a:rPr>
              <a:t>«Принадлежащие Кремлю средства массовой информации (такие как </a:t>
            </a:r>
            <a:r>
              <a:rPr lang="ru-RU" b="0" i="0" dirty="0" err="1">
                <a:solidFill>
                  <a:srgbClr val="242424"/>
                </a:solidFill>
                <a:effectLst/>
                <a:latin typeface="source-serif-pro"/>
              </a:rPr>
              <a:t>Baltnews</a:t>
            </a:r>
            <a:r>
              <a:rPr lang="ru-RU" b="0" i="0" dirty="0">
                <a:solidFill>
                  <a:srgbClr val="242424"/>
                </a:solidFill>
                <a:effectLst/>
                <a:latin typeface="source-serif-pro"/>
              </a:rPr>
              <a:t> и Sputnik, а также связанные с Кремлем СМИ Riafan.ru, Экономика Сегодня и Fondsk.ru) недавно начали распространять маргинальное дезинформационное издание The Baltic Word, которое ранее было связано с операцией влияния в киберпространстве, известной как </a:t>
            </a:r>
            <a:r>
              <a:rPr lang="ru-RU" b="0" i="0" dirty="0" err="1">
                <a:solidFill>
                  <a:srgbClr val="242424"/>
                </a:solidFill>
                <a:effectLst/>
                <a:latin typeface="source-serif-pro"/>
              </a:rPr>
              <a:t>Operation</a:t>
            </a:r>
            <a:r>
              <a:rPr lang="ru-RU" b="0" i="0" dirty="0">
                <a:solidFill>
                  <a:srgbClr val="242424"/>
                </a:solidFill>
                <a:effectLst/>
                <a:latin typeface="source-serif-pro"/>
              </a:rPr>
              <a:t> </a:t>
            </a:r>
            <a:r>
              <a:rPr lang="ru-RU" b="0" i="0" dirty="0" err="1">
                <a:solidFill>
                  <a:srgbClr val="242424"/>
                </a:solidFill>
                <a:effectLst/>
                <a:latin typeface="source-serif-pro"/>
              </a:rPr>
              <a:t>Ghostwriter</a:t>
            </a:r>
            <a:r>
              <a:rPr lang="ru-RU" b="0" i="0" dirty="0">
                <a:solidFill>
                  <a:srgbClr val="242424"/>
                </a:solidFill>
                <a:effectLst/>
                <a:latin typeface="source-serif-pro"/>
              </a:rPr>
              <a:t>. The Baltic Word публикует статьи анонимных интернет-пользователей с именами, похожими на латышские и литовские. Эти статьи обычно враждебны по отношению к НАТО и критикуют правительства стран Балтии».</a:t>
            </a:r>
            <a:endParaRPr lang="en-GB" b="0" i="0" dirty="0">
              <a:solidFill>
                <a:srgbClr val="242424"/>
              </a:solidFill>
              <a:effectLst/>
              <a:latin typeface="source-serif-pro"/>
            </a:endParaRPr>
          </a:p>
          <a:p>
            <a:r>
              <a:rPr lang="lv-LV" dirty="0">
                <a:solidFill>
                  <a:srgbClr val="242424"/>
                </a:solidFill>
              </a:rPr>
              <a:t>https://medium.com/dfrlab/kremlin-media-legitimize-operation-ghostwriter-outlet-smearing-nato-in-the-baltic-states-2d175d8a4d8</a:t>
            </a:r>
            <a:endParaRPr lang="en-US" b="0" i="0" dirty="0">
              <a:solidFill>
                <a:srgbClr val="242424"/>
              </a:solidFill>
              <a:effectLst/>
            </a:endParaRPr>
          </a:p>
          <a:p>
            <a:pPr marL="0" marR="0" lvl="0" indent="0" algn="l" defTabSz="914400" rtl="0" eaLnBrk="1" fontAlgn="auto" latinLnBrk="0" hangingPunct="1">
              <a:lnSpc>
                <a:spcPct val="115000"/>
              </a:lnSpc>
              <a:spcBef>
                <a:spcPts val="600"/>
              </a:spcBef>
              <a:spcAft>
                <a:spcPts val="0"/>
              </a:spcAft>
              <a:buClr>
                <a:schemeClr val="dk1"/>
              </a:buClr>
              <a:buSzPts val="1100"/>
              <a:buFontTx/>
              <a:buNone/>
              <a:tabLst/>
              <a:defRPr/>
            </a:pPr>
            <a:endParaRPr lang="lv-LV" dirty="0">
              <a:hlinkClick r:id="rId3"/>
            </a:endParaRPr>
          </a:p>
          <a:p>
            <a:pPr marL="0" marR="0" lvl="0" indent="0" algn="l" defTabSz="914400" rtl="0" eaLnBrk="1" fontAlgn="auto" latinLnBrk="0" hangingPunct="1">
              <a:lnSpc>
                <a:spcPct val="115000"/>
              </a:lnSpc>
              <a:spcBef>
                <a:spcPts val="600"/>
              </a:spcBef>
              <a:spcAft>
                <a:spcPts val="0"/>
              </a:spcAft>
              <a:buClr>
                <a:schemeClr val="dk1"/>
              </a:buClr>
              <a:buSzPts val="1100"/>
              <a:buFontTx/>
              <a:buNone/>
              <a:tabLst/>
              <a:defRPr/>
            </a:pPr>
            <a:endParaRPr lang="lv-LV" dirty="0"/>
          </a:p>
          <a:p>
            <a:pPr marL="0" indent="0">
              <a:lnSpc>
                <a:spcPct val="115000"/>
              </a:lnSpc>
              <a:spcBef>
                <a:spcPts val="600"/>
              </a:spcBef>
              <a:buClr>
                <a:schemeClr val="dk1"/>
              </a:buClr>
              <a:buSzPts val="1100"/>
            </a:pPr>
            <a:endParaRPr lang="uk-UA" dirty="0">
              <a:highlight>
                <a:srgbClr val="FFFFFF"/>
              </a:highlight>
              <a:latin typeface="Montserrat"/>
              <a:ea typeface="Montserrat"/>
              <a:cs typeface="Montserrat"/>
            </a:endParaRPr>
          </a:p>
        </p:txBody>
      </p:sp>
      <p:sp>
        <p:nvSpPr>
          <p:cNvPr id="127" name="Google Shape;127;g11d9d0762af_0_9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308870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Истории об опасных биолабораториях, как выяснили латвийские </a:t>
            </a:r>
            <a:r>
              <a:rPr lang="ru-RU" dirty="0" err="1"/>
              <a:t>фактчекеры</a:t>
            </a:r>
            <a:r>
              <a:rPr lang="ru-RU" dirty="0"/>
              <a:t>, распространялись без каких-либо доказательств  также и в Латвии– в предыдущем уроке говорилось, как эта же история применялась в отношении к Грузии и затем к Украине.</a:t>
            </a:r>
          </a:p>
          <a:p>
            <a:endParaRPr lang="ru-RU" dirty="0"/>
          </a:p>
          <a:p>
            <a:r>
              <a:rPr lang="lv-LV" dirty="0"/>
              <a:t>https://www.delfi.lv/atmaskots/faktu-parbaude-ari-lidz-latvijai-atnakusi-krievijas-pekstini-par-biolaboratorijam.d?id=55786482 </a:t>
            </a:r>
            <a:endParaRPr lang="en-US" dirty="0"/>
          </a:p>
          <a:p>
            <a:r>
              <a:rPr lang="lv-LV" dirty="0"/>
              <a:t>https://www.delfi.lv/news/national/criminal/vdd-baltijas-antifasistiem-inkrimine-noziedzigas-organizacijas-vadisanu.d?id=55639102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941CC335-EB9B-49B1-83E3-B68A7ABBFEAA}" type="slidenum">
              <a:rPr lang="en-US" smtClean="0"/>
              <a:t>31</a:t>
            </a:fld>
            <a:endParaRPr lang="en-US"/>
          </a:p>
        </p:txBody>
      </p:sp>
    </p:spTree>
    <p:extLst>
      <p:ext uri="{BB962C8B-B14F-4D97-AF65-F5344CB8AC3E}">
        <p14:creationId xmlns:p14="http://schemas.microsoft.com/office/powerpoint/2010/main" val="5170394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d9d0762af_0_9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lnSpc>
                <a:spcPct val="114999"/>
              </a:lnSpc>
              <a:spcBef>
                <a:spcPts val="600"/>
              </a:spcBef>
              <a:defRPr/>
            </a:pPr>
            <a:r>
              <a:rPr lang="ru-RU" dirty="0"/>
              <a:t>Если вы хотите включить примеры из Латвии для сравнения на тему деморализации населения, то опять же, есть сходство с Украиной. Пропаганда, направленная на страны Балтии, подчеркивает экономические трудности и приписывает их правительству Латвии. </a:t>
            </a:r>
            <a:r>
              <a:rPr lang="ru-RU" i="1" dirty="0"/>
              <a:t>Пишут, что мы ожидаем помощи от ЕС, но она не приходит. </a:t>
            </a:r>
            <a:r>
              <a:rPr lang="ru-RU" dirty="0"/>
              <a:t>Есть также истории о том, как страны Балтии страдают без российского газа и что президент России мог бы помочь.</a:t>
            </a:r>
          </a:p>
          <a:p>
            <a:pPr>
              <a:lnSpc>
                <a:spcPct val="114999"/>
              </a:lnSpc>
              <a:spcBef>
                <a:spcPts val="600"/>
              </a:spcBef>
              <a:defRPr/>
            </a:pPr>
            <a:endParaRPr lang="lv-LV" dirty="0">
              <a:ea typeface="Calibri"/>
              <a:cs typeface="Calibri"/>
            </a:endParaRPr>
          </a:p>
          <a:p>
            <a:pPr>
              <a:lnSpc>
                <a:spcPct val="114999"/>
              </a:lnSpc>
              <a:spcBef>
                <a:spcPts val="600"/>
              </a:spcBef>
              <a:defRPr/>
            </a:pPr>
            <a:r>
              <a:rPr lang="lv-LV" dirty="0"/>
              <a:t>https://web.archive.org/web/20230817151107/https://baltnews.com/v-mire/20221219/1025828295/Rasplata-za-izolyatsiyu-Rossii-kak-segodnya-zhivet-Pribaltika.html </a:t>
            </a:r>
            <a:endParaRPr lang="en-US" dirty="0"/>
          </a:p>
          <a:p>
            <a:pPr>
              <a:lnSpc>
                <a:spcPct val="114999"/>
              </a:lnSpc>
              <a:spcBef>
                <a:spcPts val="600"/>
              </a:spcBef>
              <a:defRPr/>
            </a:pPr>
            <a:r>
              <a:rPr lang="lv-LV" dirty="0"/>
              <a:t>https://www.delfi.lv/atmaskots/faktu-parbaude-vai-tiesam-krievija-var-palidzet-baltijas-valstu-ekonomikam.d?id=55082156 </a:t>
            </a:r>
            <a:endParaRPr lang="en-US" dirty="0">
              <a:ea typeface="Calibri"/>
              <a:cs typeface="Calibri"/>
            </a:endParaRPr>
          </a:p>
        </p:txBody>
      </p:sp>
      <p:sp>
        <p:nvSpPr>
          <p:cNvPr id="127" name="Google Shape;127;g11d9d0762af_0_9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086919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d9d0762af_0_9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lnSpc>
                <a:spcPct val="115000"/>
              </a:lnSpc>
              <a:spcBef>
                <a:spcPts val="600"/>
              </a:spcBef>
              <a:buClr>
                <a:schemeClr val="dk1"/>
              </a:buClr>
              <a:buSzPts val="1100"/>
              <a:defRPr/>
            </a:pPr>
            <a:r>
              <a:rPr lang="ru-RU" i="1" dirty="0">
                <a:highlight>
                  <a:srgbClr val="FFFFFF"/>
                </a:highlight>
                <a:latin typeface="Calibri"/>
                <a:ea typeface="Montserrat"/>
                <a:cs typeface="Calibri"/>
              </a:rPr>
              <a:t>Если вы хотите включить более подробную информацию о том, что такое государственные СМИ и чем они отличаются от частных СМИ, вы можете включить в урок это видео.</a:t>
            </a:r>
          </a:p>
          <a:p>
            <a:pPr>
              <a:lnSpc>
                <a:spcPct val="115000"/>
              </a:lnSpc>
              <a:spcBef>
                <a:spcPts val="600"/>
              </a:spcBef>
              <a:buClr>
                <a:schemeClr val="dk1"/>
              </a:buClr>
              <a:buSzPts val="1100"/>
              <a:defRPr/>
            </a:pPr>
            <a:endParaRPr lang="lv-LV" dirty="0">
              <a:highlight>
                <a:srgbClr val="FFFFFF"/>
              </a:highlight>
              <a:latin typeface="Calibri"/>
              <a:ea typeface="Montserrat"/>
              <a:cs typeface="Calibri"/>
            </a:endParaRPr>
          </a:p>
          <a:p>
            <a:pPr>
              <a:lnSpc>
                <a:spcPct val="114999"/>
              </a:lnSpc>
              <a:spcBef>
                <a:spcPts val="600"/>
              </a:spcBef>
              <a:defRPr/>
            </a:pPr>
            <a:r>
              <a:rPr lang="lv-LV" dirty="0">
                <a:highlight>
                  <a:srgbClr val="FFFFFF"/>
                </a:highlight>
              </a:rPr>
              <a:t>https://youtu.be/snkyKZvZXow</a:t>
            </a:r>
            <a:endParaRPr lang="lv-LV" dirty="0"/>
          </a:p>
        </p:txBody>
      </p:sp>
      <p:sp>
        <p:nvSpPr>
          <p:cNvPr id="127" name="Google Shape;127;g11d9d0762af_0_9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715345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1b41ce093d_0_226: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spcBef>
                <a:spcPts val="900"/>
              </a:spcBef>
            </a:pPr>
            <a:r>
              <a:rPr lang="ru-RU" i="1" dirty="0"/>
              <a:t>Короткое видео о том, как распознать дипфейки</a:t>
            </a:r>
          </a:p>
          <a:p>
            <a:pPr>
              <a:spcBef>
                <a:spcPts val="900"/>
              </a:spcBef>
            </a:pPr>
            <a:endParaRPr lang="lv-LV" dirty="0">
              <a:ea typeface="Calibri"/>
              <a:cs typeface="Calibri"/>
            </a:endParaRPr>
          </a:p>
          <a:p>
            <a:pPr>
              <a:spcBef>
                <a:spcPts val="900"/>
              </a:spcBef>
            </a:pPr>
            <a:r>
              <a:rPr lang="lv-LV" dirty="0"/>
              <a:t>https://youtu.be/luXnq_m8-v8</a:t>
            </a:r>
          </a:p>
        </p:txBody>
      </p:sp>
      <p:sp>
        <p:nvSpPr>
          <p:cNvPr id="115" name="Google Shape;115;g11b41ce093d_0_226: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114086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1d9d0762af_0_1137: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r>
              <a:rPr lang="ru-RU" i="1" dirty="0"/>
              <a:t>Если у вас есть время, вы можете добавить эту информацию о фейковых каналах в социальных сетях.</a:t>
            </a:r>
          </a:p>
          <a:p>
            <a:r>
              <a:rPr lang="ru-RU" i="0" dirty="0"/>
              <a:t>Некоторые из фейковых каналов имитировали аккаунты реальных новостных СМИ в социальных сетях. «Украинская правда </a:t>
            </a:r>
            <a:r>
              <a:rPr lang="en-GB" i="0" dirty="0"/>
              <a:t>official</a:t>
            </a:r>
            <a:r>
              <a:rPr lang="ru-RU" i="0" dirty="0"/>
              <a:t>» — фейковый аккаунт, имитирующий авторитетное в Украине издание «Украинская правда». Важно отметить, что выдача себя за другое лицо — часто используемая тактика. Американские средства массовой информации, такие как Washington Post и Fox News, также имитировались для того, чтобы распространять антиукраинские сообщения и придавать им более правдоподобный вид.</a:t>
            </a:r>
          </a:p>
          <a:p>
            <a:endParaRPr lang="uk-UA" i="0" dirty="0">
              <a:cs typeface="Calibri"/>
            </a:endParaRPr>
          </a:p>
          <a:p>
            <a:pPr>
              <a:buSzPts val="1400"/>
            </a:pPr>
            <a:r>
              <a:rPr lang="uk-UA" dirty="0">
                <a:sym typeface="Montserrat"/>
              </a:rPr>
              <a:t>ttps://therecord.media/russians-fake-news-anti-ukraine</a:t>
            </a:r>
            <a:endParaRPr lang="uk-UA" dirty="0">
              <a:latin typeface="Montserrat"/>
            </a:endParaRPr>
          </a:p>
        </p:txBody>
      </p:sp>
      <p:sp>
        <p:nvSpPr>
          <p:cNvPr id="169" name="Google Shape;169;g11d9d0762af_0_1137: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1d9d0762af_0_181: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buSzPts val="1400"/>
              <a:defRPr/>
            </a:pPr>
            <a:r>
              <a:rPr lang="ru-RU" sz="1800" i="1" dirty="0">
                <a:effectLst/>
                <a:latin typeface="Calibri"/>
                <a:ea typeface="Calibri"/>
                <a:cs typeface="Calibri"/>
              </a:rPr>
              <a:t>Если вы хотите показать своим студентам видео с объяснением, что такое боты и тролли, покажите им это видео.</a:t>
            </a:r>
          </a:p>
          <a:p>
            <a:pPr>
              <a:buSzPts val="1400"/>
              <a:defRPr/>
            </a:pPr>
            <a:endParaRPr lang="lv-LV" sz="1800" dirty="0">
              <a:latin typeface="Calibri" panose="020F0502020204030204" pitchFamily="34" charset="0"/>
              <a:ea typeface="Calibri" panose="020F0502020204030204" pitchFamily="34" charset="0"/>
              <a:cs typeface="Calibri"/>
            </a:endParaRPr>
          </a:p>
          <a:p>
            <a:pPr>
              <a:defRPr/>
            </a:pPr>
            <a:r>
              <a:rPr lang="lv-LV" dirty="0"/>
              <a:t>https://youtu.be/BXGGjWHRjs0</a:t>
            </a:r>
            <a:endParaRPr lang="lv-LV" dirty="0">
              <a:ea typeface="Calibri"/>
              <a:cs typeface="Calibri"/>
            </a:endParaRPr>
          </a:p>
        </p:txBody>
      </p:sp>
      <p:sp>
        <p:nvSpPr>
          <p:cNvPr id="183" name="Google Shape;183;g11d9d0762af_0_181: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Украинская программа IREX в очередной раз определила несколько целей или основных сообщений пропаганды:</a:t>
            </a:r>
          </a:p>
          <a:p>
            <a:r>
              <a:rPr lang="en-GB" dirty="0"/>
              <a:t>1. </a:t>
            </a:r>
            <a:r>
              <a:rPr lang="ru-RU" dirty="0"/>
              <a:t>Разделить украинцев, вызвать напряженность внутри страны</a:t>
            </a:r>
          </a:p>
          <a:p>
            <a:r>
              <a:rPr lang="en-GB" dirty="0"/>
              <a:t>2.</a:t>
            </a:r>
            <a:r>
              <a:rPr lang="ru-RU" dirty="0"/>
              <a:t>Сделать западных партнеров менее надежными</a:t>
            </a:r>
          </a:p>
          <a:p>
            <a:r>
              <a:rPr lang="en-GB" dirty="0"/>
              <a:t>3. </a:t>
            </a:r>
            <a:r>
              <a:rPr lang="ru-RU" dirty="0"/>
              <a:t>И деморализовать население, чтобы оно было менее заинтересовано в сопротивлении</a:t>
            </a:r>
            <a:endParaRPr lang="en-US" dirty="0"/>
          </a:p>
        </p:txBody>
      </p:sp>
      <p:sp>
        <p:nvSpPr>
          <p:cNvPr id="4" name="Slide Number Placeholder 3"/>
          <p:cNvSpPr>
            <a:spLocks noGrp="1"/>
          </p:cNvSpPr>
          <p:nvPr>
            <p:ph type="sldNum" sz="quarter" idx="5"/>
          </p:nvPr>
        </p:nvSpPr>
        <p:spPr/>
        <p:txBody>
          <a:bodyPr/>
          <a:lstStyle/>
          <a:p>
            <a:fld id="{941CC335-EB9B-49B1-83E3-B68A7ABBFEAA}" type="slidenum">
              <a:rPr lang="en-US" smtClean="0"/>
              <a:t>4</a:t>
            </a:fld>
            <a:endParaRPr lang="en-US"/>
          </a:p>
        </p:txBody>
      </p:sp>
    </p:spTree>
    <p:extLst>
      <p:ext uri="{BB962C8B-B14F-4D97-AF65-F5344CB8AC3E}">
        <p14:creationId xmlns:p14="http://schemas.microsoft.com/office/powerpoint/2010/main" val="810995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cs typeface="Calibri"/>
              </a:rPr>
              <a:t>Прежде чем мы обсудим эти пропагандистские цели и сообщения более подробно, я хотел(а) бы донести очень важную мысль, которую часто называют «Назови и </a:t>
            </a:r>
            <a:r>
              <a:rPr lang="ru-RU" dirty="0" err="1">
                <a:cs typeface="Calibri"/>
              </a:rPr>
              <a:t>украти</a:t>
            </a:r>
            <a:r>
              <a:rPr lang="ru-RU" dirty="0">
                <a:cs typeface="Calibri"/>
              </a:rPr>
              <a:t> эмоции». Сильные эмоции являются ключевым фактором в создании вирусного онлайн-контента и эффективной пропаганды. Разозлив нас, можно получить больше кликов, репостов, комментариев, при этом удерживая нас заинтересованными. Проверка того, вызвала ли история у вас эмоции — это первый шаг к пониманию того, манипулируют ли вами. Конечно, не все истории, использующие эмоциональный язык, не соответствуют действительности. Но это один из признаков того, что что-то может быть не так: использование высокоэмоциональных повествований и графических изображений часто сигнализирует о попытке манипулирования. Это означает, что вам следует научиться делать паузу, пытаться понять, что вы чувствуете, и проверять факты, чтобы увидеть, столь ли драматична реальность, как история.</a:t>
            </a:r>
            <a:endParaRPr lang="en-US" dirty="0">
              <a:cs typeface="Calibri"/>
            </a:endParaRPr>
          </a:p>
        </p:txBody>
      </p:sp>
      <p:sp>
        <p:nvSpPr>
          <p:cNvPr id="4" name="Slide Number Placeholder 3"/>
          <p:cNvSpPr>
            <a:spLocks noGrp="1"/>
          </p:cNvSpPr>
          <p:nvPr>
            <p:ph type="sldNum" sz="quarter" idx="5"/>
          </p:nvPr>
        </p:nvSpPr>
        <p:spPr/>
        <p:txBody>
          <a:bodyPr/>
          <a:lstStyle/>
          <a:p>
            <a:fld id="{941CC335-EB9B-49B1-83E3-B68A7ABBFEAA}" type="slidenum">
              <a:rPr lang="en-US" smtClean="0"/>
              <a:t>5</a:t>
            </a:fld>
            <a:endParaRPr lang="en-US"/>
          </a:p>
        </p:txBody>
      </p:sp>
    </p:spTree>
    <p:extLst>
      <p:ext uri="{BB962C8B-B14F-4D97-AF65-F5344CB8AC3E}">
        <p14:creationId xmlns:p14="http://schemas.microsoft.com/office/powerpoint/2010/main" val="1659640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cs typeface="Calibri"/>
              </a:rPr>
              <a:t>Вот как это сделать на практике:</a:t>
            </a:r>
          </a:p>
          <a:p>
            <a:endParaRPr lang="ru-RU" dirty="0">
              <a:cs typeface="Calibri"/>
            </a:endParaRPr>
          </a:p>
          <a:p>
            <a:r>
              <a:rPr lang="ru-RU" dirty="0">
                <a:cs typeface="Calibri"/>
              </a:rPr>
              <a:t>Сделайте паузу. Отверните голову от экрана после просмотра изображения или статьи, которая вас провоцирует.</a:t>
            </a:r>
          </a:p>
          <a:p>
            <a:endParaRPr lang="ru-RU" dirty="0">
              <a:cs typeface="Calibri"/>
            </a:endParaRPr>
          </a:p>
          <a:p>
            <a:r>
              <a:rPr lang="ru-RU" dirty="0">
                <a:cs typeface="Calibri"/>
              </a:rPr>
              <a:t>Сделайте глубокий вдох: спросите себя: что я чувствую?</a:t>
            </a:r>
          </a:p>
          <a:p>
            <a:endParaRPr lang="ru-RU" dirty="0">
              <a:cs typeface="Calibri"/>
            </a:endParaRPr>
          </a:p>
          <a:p>
            <a:r>
              <a:rPr lang="ru-RU" dirty="0">
                <a:cs typeface="Calibri"/>
              </a:rPr>
              <a:t>Скажите: Назовите и примите свою эмоцию – восстановите контроль над своим логическим мышлением!</a:t>
            </a:r>
            <a:endParaRPr lang="en-US" dirty="0">
              <a:cs typeface="Calibri"/>
            </a:endParaRPr>
          </a:p>
        </p:txBody>
      </p:sp>
      <p:sp>
        <p:nvSpPr>
          <p:cNvPr id="4" name="Slide Number Placeholder 3"/>
          <p:cNvSpPr>
            <a:spLocks noGrp="1"/>
          </p:cNvSpPr>
          <p:nvPr>
            <p:ph type="sldNum" sz="quarter" idx="5"/>
          </p:nvPr>
        </p:nvSpPr>
        <p:spPr/>
        <p:txBody>
          <a:bodyPr/>
          <a:lstStyle/>
          <a:p>
            <a:fld id="{941CC335-EB9B-49B1-83E3-B68A7ABBFEAA}" type="slidenum">
              <a:rPr lang="en-US" smtClean="0"/>
              <a:t>6</a:t>
            </a:fld>
            <a:endParaRPr lang="en-US"/>
          </a:p>
        </p:txBody>
      </p:sp>
    </p:spTree>
    <p:extLst>
      <p:ext uri="{BB962C8B-B14F-4D97-AF65-F5344CB8AC3E}">
        <p14:creationId xmlns:p14="http://schemas.microsoft.com/office/powerpoint/2010/main" val="2206588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cs typeface="Calibri"/>
              </a:rPr>
              <a:t>Теперь, давайте попробуем. </a:t>
            </a:r>
          </a:p>
          <a:p>
            <a:endParaRPr lang="ru-RU" dirty="0">
              <a:cs typeface="Calibri"/>
            </a:endParaRPr>
          </a:p>
          <a:p>
            <a:r>
              <a:rPr lang="ru-RU" dirty="0">
                <a:cs typeface="Calibri"/>
              </a:rPr>
              <a:t>Представьте, что вы наткнулись на этот пост в </a:t>
            </a:r>
            <a:r>
              <a:rPr lang="ru-RU" dirty="0" err="1">
                <a:cs typeface="Calibri"/>
              </a:rPr>
              <a:t>Telegram</a:t>
            </a:r>
            <a:r>
              <a:rPr lang="ru-RU" dirty="0">
                <a:cs typeface="Calibri"/>
              </a:rPr>
              <a:t>. </a:t>
            </a:r>
          </a:p>
          <a:p>
            <a:r>
              <a:rPr lang="ru-RU" dirty="0">
                <a:cs typeface="Calibri"/>
              </a:rPr>
              <a:t>Используйте тактику «Назови и </a:t>
            </a:r>
            <a:r>
              <a:rPr lang="ru-RU" dirty="0" err="1">
                <a:cs typeface="Calibri"/>
              </a:rPr>
              <a:t>украти</a:t>
            </a:r>
            <a:r>
              <a:rPr lang="ru-RU" dirty="0">
                <a:cs typeface="Calibri"/>
              </a:rPr>
              <a:t> эмоции» и определите, что вы чувствуете.</a:t>
            </a:r>
          </a:p>
          <a:p>
            <a:endParaRPr lang="ru-RU" dirty="0">
              <a:cs typeface="Calibri"/>
            </a:endParaRPr>
          </a:p>
          <a:p>
            <a:r>
              <a:rPr lang="ru-RU" dirty="0">
                <a:cs typeface="Calibri"/>
              </a:rPr>
              <a:t>(Попросите нескольких участников поделиться своими мыслями)</a:t>
            </a:r>
            <a:endParaRPr lang="en-US" dirty="0"/>
          </a:p>
          <a:p>
            <a:r>
              <a:rPr lang="ru-RU" dirty="0"/>
              <a:t>https://www.stopfake.org/ru/fejk-v-ukraine-elki-ukrashayut-igrushkami-so-svastikoj-foto/</a:t>
            </a:r>
            <a:endParaRPr lang="ru-RU" dirty="0">
              <a:ea typeface="Calibri"/>
              <a:cs typeface="Calibri"/>
            </a:endParaRPr>
          </a:p>
          <a:p>
            <a:r>
              <a:rPr lang="en-US" dirty="0">
                <a:hlinkClick r:id="rId3"/>
              </a:rPr>
              <a:t>https://www.stopfake.org/en/fake-ukrainians-decorate-christmas-trees-with-swastikas/</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941CC335-EB9B-49B1-83E3-B68A7ABBFEAA}" type="slidenum">
              <a:rPr lang="en-US" smtClean="0"/>
              <a:t>7</a:t>
            </a:fld>
            <a:endParaRPr lang="en-US"/>
          </a:p>
        </p:txBody>
      </p:sp>
    </p:spTree>
    <p:extLst>
      <p:ext uri="{BB962C8B-B14F-4D97-AF65-F5344CB8AC3E}">
        <p14:creationId xmlns:p14="http://schemas.microsoft.com/office/powerpoint/2010/main" val="1993169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i="1" dirty="0">
                <a:cs typeface="Calibri"/>
              </a:rPr>
              <a:t>Объясните, что этот пост оказался фейковым. </a:t>
            </a:r>
            <a:r>
              <a:rPr lang="ru-RU" i="0" dirty="0">
                <a:cs typeface="Calibri"/>
              </a:rPr>
              <a:t>Скажите: «Журналисты издания по проверке фактов </a:t>
            </a:r>
            <a:r>
              <a:rPr lang="ru-RU" i="0" dirty="0" err="1">
                <a:cs typeface="Calibri"/>
              </a:rPr>
              <a:t>StopFake</a:t>
            </a:r>
            <a:r>
              <a:rPr lang="ru-RU" i="0" dirty="0">
                <a:cs typeface="Calibri"/>
              </a:rPr>
              <a:t> выяснили, что фотографии, на которых изображены новогодние украшения с нацистской символикой, были сделаны на выставке в музее в Германии, а другие взяты из рекламы, пытающейся продать подобные украшения».</a:t>
            </a:r>
          </a:p>
          <a:p>
            <a:endParaRPr lang="ru-RU" i="1" dirty="0">
              <a:cs typeface="Calibri"/>
            </a:endParaRPr>
          </a:p>
          <a:p>
            <a:r>
              <a:rPr lang="ru-RU" dirty="0"/>
              <a:t>https://www.stopfake.org/ru/fejk-v-ukraine-elki-ukrashayut-igrushkami-so-svastikoj-foto/</a:t>
            </a:r>
            <a:endParaRPr lang="en-US" dirty="0"/>
          </a:p>
          <a:p>
            <a:r>
              <a:rPr lang="en-US" dirty="0">
                <a:hlinkClick r:id="rId3"/>
              </a:rPr>
              <a:t>https://www.stopfake.org/en/fake-ukrainians-decorate-christmas-trees-with-swastikas/</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941CC335-EB9B-49B1-83E3-B68A7ABBFEAA}" type="slidenum">
              <a:rPr lang="en-US" smtClean="0"/>
              <a:t>8</a:t>
            </a:fld>
            <a:endParaRPr lang="en-US"/>
          </a:p>
        </p:txBody>
      </p:sp>
    </p:spTree>
    <p:extLst>
      <p:ext uri="{BB962C8B-B14F-4D97-AF65-F5344CB8AC3E}">
        <p14:creationId xmlns:p14="http://schemas.microsoft.com/office/powerpoint/2010/main" val="1107155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Пример, обсуждавшийся ранее, соответствует нарративу, который долгое время использовался для того, чтобы посеять раскол внутри Украины. На протяжении десятилетий Кремль пытался разделить украинцев по языковым, политическим и культурным признакам. На протяжении большей части советского периода русский язык преобладал над украинским, что ассоциировалось с более низким социальным статусом, как и в Латвии. До и во время полномасштабной войны Россия вновь подняла языковой вопрос в Украине, заявив, что права русскоязычного населения нарушаются. Языковой вопрос также использовался для поддержки радикального нарратива об украинских националистах или «нацистах», которые, согласно кремлевской пропаганде, составляют наибольшую часть Западной Украины. Таким образом, Кремль делит украинцев на лояльное большинство «малороссов», передающее империалистическую точку зрения, что украинцы принадлежат к одной более крупной российской нации, и извращенное меньшинство «националистов», управляемое политиками, коррумпированными западным влиянием.</a:t>
            </a:r>
            <a:endParaRPr lang="en-US" dirty="0">
              <a:cs typeface="Calibri"/>
            </a:endParaRPr>
          </a:p>
          <a:p>
            <a:endParaRPr lang="en-US" dirty="0"/>
          </a:p>
          <a:p>
            <a:r>
              <a:rPr lang="en-US" dirty="0"/>
              <a:t>https://voxukraine.org/ru/fejk-medosmotr-ukraynskogo-plennyka-s-fashystskymy-tatuyrovkamy-foto</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941CC335-EB9B-49B1-83E3-B68A7ABBFEAA}" type="slidenum">
              <a:rPr lang="en-US" smtClean="0"/>
              <a:t>9</a:t>
            </a:fld>
            <a:endParaRPr lang="en-US"/>
          </a:p>
        </p:txBody>
      </p:sp>
    </p:spTree>
    <p:extLst>
      <p:ext uri="{BB962C8B-B14F-4D97-AF65-F5344CB8AC3E}">
        <p14:creationId xmlns:p14="http://schemas.microsoft.com/office/powerpoint/2010/main" val="3819362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obj">
  <p:cSld name="Title Only">
    <p:spTree>
      <p:nvGrpSpPr>
        <p:cNvPr id="1" name="Shape 15"/>
        <p:cNvGrpSpPr/>
        <p:nvPr/>
      </p:nvGrpSpPr>
      <p:grpSpPr>
        <a:xfrm>
          <a:off x="0" y="0"/>
          <a:ext cx="0" cy="0"/>
          <a:chOff x="0" y="0"/>
          <a:chExt cx="0" cy="0"/>
        </a:xfrm>
      </p:grpSpPr>
      <p:sp>
        <p:nvSpPr>
          <p:cNvPr id="16" name="Google Shape;16;p24"/>
          <p:cNvSpPr txBox="1">
            <a:spLocks noGrp="1"/>
          </p:cNvSpPr>
          <p:nvPr>
            <p:ph type="title"/>
          </p:nvPr>
        </p:nvSpPr>
        <p:spPr>
          <a:xfrm>
            <a:off x="609600" y="732316"/>
            <a:ext cx="4485932" cy="653256"/>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4245" b="1" i="0">
                <a:solidFill>
                  <a:srgbClr val="0068FF"/>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4"/>
          <p:cNvSpPr txBox="1">
            <a:spLocks noGrp="1"/>
          </p:cNvSpPr>
          <p:nvPr>
            <p:ph type="ftr" idx="11"/>
          </p:nvPr>
        </p:nvSpPr>
        <p:spPr>
          <a:xfrm>
            <a:off x="4145280" y="6377940"/>
            <a:ext cx="3901440" cy="168059"/>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4"/>
          <p:cNvSpPr txBox="1">
            <a:spLocks noGrp="1"/>
          </p:cNvSpPr>
          <p:nvPr>
            <p:ph type="dt" idx="10"/>
          </p:nvPr>
        </p:nvSpPr>
        <p:spPr>
          <a:xfrm>
            <a:off x="609600" y="6377940"/>
            <a:ext cx="2804160" cy="16805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4"/>
          <p:cNvSpPr txBox="1">
            <a:spLocks noGrp="1"/>
          </p:cNvSpPr>
          <p:nvPr>
            <p:ph type="sldNum" idx="12"/>
          </p:nvPr>
        </p:nvSpPr>
        <p:spPr>
          <a:xfrm>
            <a:off x="8778241" y="6377941"/>
            <a:ext cx="2804160" cy="168059"/>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39899281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0"/>
        <p:cNvGrpSpPr/>
        <p:nvPr/>
      </p:nvGrpSpPr>
      <p:grpSpPr>
        <a:xfrm>
          <a:off x="0" y="0"/>
          <a:ext cx="0" cy="0"/>
          <a:chOff x="0" y="0"/>
          <a:chExt cx="0" cy="0"/>
        </a:xfrm>
      </p:grpSpPr>
      <p:sp>
        <p:nvSpPr>
          <p:cNvPr id="21" name="Google Shape;21;p25"/>
          <p:cNvSpPr txBox="1">
            <a:spLocks noGrp="1"/>
          </p:cNvSpPr>
          <p:nvPr>
            <p:ph type="title"/>
          </p:nvPr>
        </p:nvSpPr>
        <p:spPr>
          <a:xfrm>
            <a:off x="609600" y="732316"/>
            <a:ext cx="4485932" cy="653256"/>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4245" b="1" i="0">
                <a:solidFill>
                  <a:srgbClr val="0068FF"/>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5"/>
          <p:cNvSpPr txBox="1">
            <a:spLocks noGrp="1"/>
          </p:cNvSpPr>
          <p:nvPr>
            <p:ph type="body" idx="1"/>
          </p:nvPr>
        </p:nvSpPr>
        <p:spPr>
          <a:xfrm>
            <a:off x="609600" y="1577340"/>
            <a:ext cx="10972800" cy="276999"/>
          </a:xfrm>
          <a:prstGeom prst="rect">
            <a:avLst/>
          </a:prstGeom>
          <a:noFill/>
          <a:ln>
            <a:noFill/>
          </a:ln>
        </p:spPr>
        <p:txBody>
          <a:bodyPr spcFirstLastPara="1" wrap="square" lIns="0" tIns="0" rIns="0" bIns="0" anchor="t" anchorCtr="0">
            <a:spAutoFit/>
          </a:bodyPr>
          <a:lstStyle>
            <a:lvl1pPr marL="277246" lvl="0" indent="-138623" algn="l">
              <a:lnSpc>
                <a:spcPct val="100000"/>
              </a:lnSpc>
              <a:spcBef>
                <a:spcPts val="0"/>
              </a:spcBef>
              <a:spcAft>
                <a:spcPts val="0"/>
              </a:spcAft>
              <a:buSzPts val="1400"/>
              <a:buNone/>
              <a:defRPr/>
            </a:lvl1pPr>
            <a:lvl2pPr marL="554492" lvl="1" indent="-138623" algn="l">
              <a:lnSpc>
                <a:spcPct val="100000"/>
              </a:lnSpc>
              <a:spcBef>
                <a:spcPts val="0"/>
              </a:spcBef>
              <a:spcAft>
                <a:spcPts val="0"/>
              </a:spcAft>
              <a:buSzPts val="1400"/>
              <a:buNone/>
              <a:defRPr/>
            </a:lvl2pPr>
            <a:lvl3pPr marL="831738" lvl="2" indent="-138623" algn="l">
              <a:lnSpc>
                <a:spcPct val="100000"/>
              </a:lnSpc>
              <a:spcBef>
                <a:spcPts val="0"/>
              </a:spcBef>
              <a:spcAft>
                <a:spcPts val="0"/>
              </a:spcAft>
              <a:buSzPts val="1400"/>
              <a:buNone/>
              <a:defRPr/>
            </a:lvl3pPr>
            <a:lvl4pPr marL="1108984" lvl="3" indent="-138623" algn="l">
              <a:lnSpc>
                <a:spcPct val="100000"/>
              </a:lnSpc>
              <a:spcBef>
                <a:spcPts val="0"/>
              </a:spcBef>
              <a:spcAft>
                <a:spcPts val="0"/>
              </a:spcAft>
              <a:buSzPts val="1400"/>
              <a:buNone/>
              <a:defRPr/>
            </a:lvl4pPr>
            <a:lvl5pPr marL="1386230" lvl="4" indent="-138623" algn="l">
              <a:lnSpc>
                <a:spcPct val="100000"/>
              </a:lnSpc>
              <a:spcBef>
                <a:spcPts val="0"/>
              </a:spcBef>
              <a:spcAft>
                <a:spcPts val="0"/>
              </a:spcAft>
              <a:buSzPts val="1400"/>
              <a:buNone/>
              <a:defRPr/>
            </a:lvl5pPr>
            <a:lvl6pPr marL="1663476" lvl="5" indent="-138623" algn="l">
              <a:lnSpc>
                <a:spcPct val="100000"/>
              </a:lnSpc>
              <a:spcBef>
                <a:spcPts val="0"/>
              </a:spcBef>
              <a:spcAft>
                <a:spcPts val="0"/>
              </a:spcAft>
              <a:buSzPts val="1400"/>
              <a:buNone/>
              <a:defRPr/>
            </a:lvl6pPr>
            <a:lvl7pPr marL="1940723" lvl="6" indent="-138623" algn="l">
              <a:lnSpc>
                <a:spcPct val="100000"/>
              </a:lnSpc>
              <a:spcBef>
                <a:spcPts val="0"/>
              </a:spcBef>
              <a:spcAft>
                <a:spcPts val="0"/>
              </a:spcAft>
              <a:buSzPts val="1400"/>
              <a:buNone/>
              <a:defRPr/>
            </a:lvl7pPr>
            <a:lvl8pPr marL="2217969" lvl="7" indent="-138623" algn="l">
              <a:lnSpc>
                <a:spcPct val="100000"/>
              </a:lnSpc>
              <a:spcBef>
                <a:spcPts val="0"/>
              </a:spcBef>
              <a:spcAft>
                <a:spcPts val="0"/>
              </a:spcAft>
              <a:buSzPts val="1400"/>
              <a:buNone/>
              <a:defRPr/>
            </a:lvl8pPr>
            <a:lvl9pPr marL="2495215" lvl="8" indent="-138623" algn="l">
              <a:lnSpc>
                <a:spcPct val="100000"/>
              </a:lnSpc>
              <a:spcBef>
                <a:spcPts val="0"/>
              </a:spcBef>
              <a:spcAft>
                <a:spcPts val="0"/>
              </a:spcAft>
              <a:buSzPts val="1400"/>
              <a:buNone/>
              <a:defRPr/>
            </a:lvl9pPr>
          </a:lstStyle>
          <a:p>
            <a:endParaRPr/>
          </a:p>
        </p:txBody>
      </p:sp>
      <p:sp>
        <p:nvSpPr>
          <p:cNvPr id="23" name="Google Shape;23;p25"/>
          <p:cNvSpPr txBox="1">
            <a:spLocks noGrp="1"/>
          </p:cNvSpPr>
          <p:nvPr>
            <p:ph type="ftr" idx="11"/>
          </p:nvPr>
        </p:nvSpPr>
        <p:spPr>
          <a:xfrm>
            <a:off x="4145280" y="6377940"/>
            <a:ext cx="3901440" cy="168059"/>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5"/>
          <p:cNvSpPr txBox="1">
            <a:spLocks noGrp="1"/>
          </p:cNvSpPr>
          <p:nvPr>
            <p:ph type="dt" idx="10"/>
          </p:nvPr>
        </p:nvSpPr>
        <p:spPr>
          <a:xfrm>
            <a:off x="609600" y="6377940"/>
            <a:ext cx="2804160" cy="16805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5"/>
          <p:cNvSpPr txBox="1">
            <a:spLocks noGrp="1"/>
          </p:cNvSpPr>
          <p:nvPr>
            <p:ph type="sldNum" idx="12"/>
          </p:nvPr>
        </p:nvSpPr>
        <p:spPr>
          <a:xfrm>
            <a:off x="8778241" y="6377941"/>
            <a:ext cx="2804160" cy="168059"/>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152253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6"/>
        <p:cNvGrpSpPr/>
        <p:nvPr/>
      </p:nvGrpSpPr>
      <p:grpSpPr>
        <a:xfrm>
          <a:off x="0" y="0"/>
          <a:ext cx="0" cy="0"/>
          <a:chOff x="0" y="0"/>
          <a:chExt cx="0" cy="0"/>
        </a:xfrm>
      </p:grpSpPr>
      <p:sp>
        <p:nvSpPr>
          <p:cNvPr id="27" name="Google Shape;27;p26"/>
          <p:cNvSpPr txBox="1">
            <a:spLocks noGrp="1"/>
          </p:cNvSpPr>
          <p:nvPr>
            <p:ph type="ctrTitle"/>
          </p:nvPr>
        </p:nvSpPr>
        <p:spPr>
          <a:xfrm>
            <a:off x="914400" y="2125980"/>
            <a:ext cx="10363201" cy="1077218"/>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6"/>
          <p:cNvSpPr txBox="1">
            <a:spLocks noGrp="1"/>
          </p:cNvSpPr>
          <p:nvPr>
            <p:ph type="subTitle" idx="1"/>
          </p:nvPr>
        </p:nvSpPr>
        <p:spPr>
          <a:xfrm>
            <a:off x="1828800" y="3840480"/>
            <a:ext cx="8534400" cy="27699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6"/>
          <p:cNvSpPr txBox="1">
            <a:spLocks noGrp="1"/>
          </p:cNvSpPr>
          <p:nvPr>
            <p:ph type="ftr" idx="11"/>
          </p:nvPr>
        </p:nvSpPr>
        <p:spPr>
          <a:xfrm>
            <a:off x="4145280" y="6377940"/>
            <a:ext cx="3901440" cy="168059"/>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6"/>
          <p:cNvSpPr txBox="1">
            <a:spLocks noGrp="1"/>
          </p:cNvSpPr>
          <p:nvPr>
            <p:ph type="dt" idx="10"/>
          </p:nvPr>
        </p:nvSpPr>
        <p:spPr>
          <a:xfrm>
            <a:off x="609600" y="6377940"/>
            <a:ext cx="2804160" cy="16805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6"/>
          <p:cNvSpPr txBox="1">
            <a:spLocks noGrp="1"/>
          </p:cNvSpPr>
          <p:nvPr>
            <p:ph type="sldNum" idx="12"/>
          </p:nvPr>
        </p:nvSpPr>
        <p:spPr>
          <a:xfrm>
            <a:off x="8778241" y="6377941"/>
            <a:ext cx="2804160" cy="168059"/>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59111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2"/>
        <p:cNvGrpSpPr/>
        <p:nvPr/>
      </p:nvGrpSpPr>
      <p:grpSpPr>
        <a:xfrm>
          <a:off x="0" y="0"/>
          <a:ext cx="0" cy="0"/>
          <a:chOff x="0" y="0"/>
          <a:chExt cx="0" cy="0"/>
        </a:xfrm>
      </p:grpSpPr>
      <p:sp>
        <p:nvSpPr>
          <p:cNvPr id="33" name="Google Shape;33;p27"/>
          <p:cNvSpPr txBox="1">
            <a:spLocks noGrp="1"/>
          </p:cNvSpPr>
          <p:nvPr>
            <p:ph type="title"/>
          </p:nvPr>
        </p:nvSpPr>
        <p:spPr>
          <a:xfrm>
            <a:off x="609600" y="732316"/>
            <a:ext cx="4485932" cy="653256"/>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4245" b="1" i="0">
                <a:solidFill>
                  <a:srgbClr val="0068FF"/>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7"/>
          <p:cNvSpPr txBox="1">
            <a:spLocks noGrp="1"/>
          </p:cNvSpPr>
          <p:nvPr>
            <p:ph type="body" idx="1"/>
          </p:nvPr>
        </p:nvSpPr>
        <p:spPr>
          <a:xfrm>
            <a:off x="609600" y="1577340"/>
            <a:ext cx="5303520" cy="276999"/>
          </a:xfrm>
          <a:prstGeom prst="rect">
            <a:avLst/>
          </a:prstGeom>
          <a:noFill/>
          <a:ln>
            <a:noFill/>
          </a:ln>
        </p:spPr>
        <p:txBody>
          <a:bodyPr spcFirstLastPara="1" wrap="square" lIns="0" tIns="0" rIns="0" bIns="0" anchor="t" anchorCtr="0">
            <a:spAutoFit/>
          </a:bodyPr>
          <a:lstStyle>
            <a:lvl1pPr marL="277246" lvl="0" indent="-138623" algn="l">
              <a:lnSpc>
                <a:spcPct val="100000"/>
              </a:lnSpc>
              <a:spcBef>
                <a:spcPts val="0"/>
              </a:spcBef>
              <a:spcAft>
                <a:spcPts val="0"/>
              </a:spcAft>
              <a:buSzPts val="1400"/>
              <a:buNone/>
              <a:defRPr/>
            </a:lvl1pPr>
            <a:lvl2pPr marL="554492" lvl="1" indent="-138623" algn="l">
              <a:lnSpc>
                <a:spcPct val="100000"/>
              </a:lnSpc>
              <a:spcBef>
                <a:spcPts val="0"/>
              </a:spcBef>
              <a:spcAft>
                <a:spcPts val="0"/>
              </a:spcAft>
              <a:buSzPts val="1400"/>
              <a:buNone/>
              <a:defRPr/>
            </a:lvl2pPr>
            <a:lvl3pPr marL="831738" lvl="2" indent="-138623" algn="l">
              <a:lnSpc>
                <a:spcPct val="100000"/>
              </a:lnSpc>
              <a:spcBef>
                <a:spcPts val="0"/>
              </a:spcBef>
              <a:spcAft>
                <a:spcPts val="0"/>
              </a:spcAft>
              <a:buSzPts val="1400"/>
              <a:buNone/>
              <a:defRPr/>
            </a:lvl3pPr>
            <a:lvl4pPr marL="1108984" lvl="3" indent="-138623" algn="l">
              <a:lnSpc>
                <a:spcPct val="100000"/>
              </a:lnSpc>
              <a:spcBef>
                <a:spcPts val="0"/>
              </a:spcBef>
              <a:spcAft>
                <a:spcPts val="0"/>
              </a:spcAft>
              <a:buSzPts val="1400"/>
              <a:buNone/>
              <a:defRPr/>
            </a:lvl4pPr>
            <a:lvl5pPr marL="1386230" lvl="4" indent="-138623" algn="l">
              <a:lnSpc>
                <a:spcPct val="100000"/>
              </a:lnSpc>
              <a:spcBef>
                <a:spcPts val="0"/>
              </a:spcBef>
              <a:spcAft>
                <a:spcPts val="0"/>
              </a:spcAft>
              <a:buSzPts val="1400"/>
              <a:buNone/>
              <a:defRPr/>
            </a:lvl5pPr>
            <a:lvl6pPr marL="1663476" lvl="5" indent="-138623" algn="l">
              <a:lnSpc>
                <a:spcPct val="100000"/>
              </a:lnSpc>
              <a:spcBef>
                <a:spcPts val="0"/>
              </a:spcBef>
              <a:spcAft>
                <a:spcPts val="0"/>
              </a:spcAft>
              <a:buSzPts val="1400"/>
              <a:buNone/>
              <a:defRPr/>
            </a:lvl6pPr>
            <a:lvl7pPr marL="1940723" lvl="6" indent="-138623" algn="l">
              <a:lnSpc>
                <a:spcPct val="100000"/>
              </a:lnSpc>
              <a:spcBef>
                <a:spcPts val="0"/>
              </a:spcBef>
              <a:spcAft>
                <a:spcPts val="0"/>
              </a:spcAft>
              <a:buSzPts val="1400"/>
              <a:buNone/>
              <a:defRPr/>
            </a:lvl7pPr>
            <a:lvl8pPr marL="2217969" lvl="7" indent="-138623" algn="l">
              <a:lnSpc>
                <a:spcPct val="100000"/>
              </a:lnSpc>
              <a:spcBef>
                <a:spcPts val="0"/>
              </a:spcBef>
              <a:spcAft>
                <a:spcPts val="0"/>
              </a:spcAft>
              <a:buSzPts val="1400"/>
              <a:buNone/>
              <a:defRPr/>
            </a:lvl8pPr>
            <a:lvl9pPr marL="2495215" lvl="8" indent="-138623" algn="l">
              <a:lnSpc>
                <a:spcPct val="100000"/>
              </a:lnSpc>
              <a:spcBef>
                <a:spcPts val="0"/>
              </a:spcBef>
              <a:spcAft>
                <a:spcPts val="0"/>
              </a:spcAft>
              <a:buSzPts val="1400"/>
              <a:buNone/>
              <a:defRPr/>
            </a:lvl9pPr>
          </a:lstStyle>
          <a:p>
            <a:endParaRPr/>
          </a:p>
        </p:txBody>
      </p:sp>
      <p:sp>
        <p:nvSpPr>
          <p:cNvPr id="35" name="Google Shape;35;p27"/>
          <p:cNvSpPr txBox="1">
            <a:spLocks noGrp="1"/>
          </p:cNvSpPr>
          <p:nvPr>
            <p:ph type="body" idx="2"/>
          </p:nvPr>
        </p:nvSpPr>
        <p:spPr>
          <a:xfrm>
            <a:off x="6278880" y="1577340"/>
            <a:ext cx="5303520" cy="276999"/>
          </a:xfrm>
          <a:prstGeom prst="rect">
            <a:avLst/>
          </a:prstGeom>
          <a:noFill/>
          <a:ln>
            <a:noFill/>
          </a:ln>
        </p:spPr>
        <p:txBody>
          <a:bodyPr spcFirstLastPara="1" wrap="square" lIns="0" tIns="0" rIns="0" bIns="0" anchor="t" anchorCtr="0">
            <a:spAutoFit/>
          </a:bodyPr>
          <a:lstStyle>
            <a:lvl1pPr marL="277246" lvl="0" indent="-138623" algn="l">
              <a:lnSpc>
                <a:spcPct val="100000"/>
              </a:lnSpc>
              <a:spcBef>
                <a:spcPts val="0"/>
              </a:spcBef>
              <a:spcAft>
                <a:spcPts val="0"/>
              </a:spcAft>
              <a:buSzPts val="1400"/>
              <a:buNone/>
              <a:defRPr/>
            </a:lvl1pPr>
            <a:lvl2pPr marL="554492" lvl="1" indent="-138623" algn="l">
              <a:lnSpc>
                <a:spcPct val="100000"/>
              </a:lnSpc>
              <a:spcBef>
                <a:spcPts val="0"/>
              </a:spcBef>
              <a:spcAft>
                <a:spcPts val="0"/>
              </a:spcAft>
              <a:buSzPts val="1400"/>
              <a:buNone/>
              <a:defRPr/>
            </a:lvl2pPr>
            <a:lvl3pPr marL="831738" lvl="2" indent="-138623" algn="l">
              <a:lnSpc>
                <a:spcPct val="100000"/>
              </a:lnSpc>
              <a:spcBef>
                <a:spcPts val="0"/>
              </a:spcBef>
              <a:spcAft>
                <a:spcPts val="0"/>
              </a:spcAft>
              <a:buSzPts val="1400"/>
              <a:buNone/>
              <a:defRPr/>
            </a:lvl3pPr>
            <a:lvl4pPr marL="1108984" lvl="3" indent="-138623" algn="l">
              <a:lnSpc>
                <a:spcPct val="100000"/>
              </a:lnSpc>
              <a:spcBef>
                <a:spcPts val="0"/>
              </a:spcBef>
              <a:spcAft>
                <a:spcPts val="0"/>
              </a:spcAft>
              <a:buSzPts val="1400"/>
              <a:buNone/>
              <a:defRPr/>
            </a:lvl4pPr>
            <a:lvl5pPr marL="1386230" lvl="4" indent="-138623" algn="l">
              <a:lnSpc>
                <a:spcPct val="100000"/>
              </a:lnSpc>
              <a:spcBef>
                <a:spcPts val="0"/>
              </a:spcBef>
              <a:spcAft>
                <a:spcPts val="0"/>
              </a:spcAft>
              <a:buSzPts val="1400"/>
              <a:buNone/>
              <a:defRPr/>
            </a:lvl5pPr>
            <a:lvl6pPr marL="1663476" lvl="5" indent="-138623" algn="l">
              <a:lnSpc>
                <a:spcPct val="100000"/>
              </a:lnSpc>
              <a:spcBef>
                <a:spcPts val="0"/>
              </a:spcBef>
              <a:spcAft>
                <a:spcPts val="0"/>
              </a:spcAft>
              <a:buSzPts val="1400"/>
              <a:buNone/>
              <a:defRPr/>
            </a:lvl6pPr>
            <a:lvl7pPr marL="1940723" lvl="6" indent="-138623" algn="l">
              <a:lnSpc>
                <a:spcPct val="100000"/>
              </a:lnSpc>
              <a:spcBef>
                <a:spcPts val="0"/>
              </a:spcBef>
              <a:spcAft>
                <a:spcPts val="0"/>
              </a:spcAft>
              <a:buSzPts val="1400"/>
              <a:buNone/>
              <a:defRPr/>
            </a:lvl7pPr>
            <a:lvl8pPr marL="2217969" lvl="7" indent="-138623" algn="l">
              <a:lnSpc>
                <a:spcPct val="100000"/>
              </a:lnSpc>
              <a:spcBef>
                <a:spcPts val="0"/>
              </a:spcBef>
              <a:spcAft>
                <a:spcPts val="0"/>
              </a:spcAft>
              <a:buSzPts val="1400"/>
              <a:buNone/>
              <a:defRPr/>
            </a:lvl8pPr>
            <a:lvl9pPr marL="2495215" lvl="8" indent="-138623" algn="l">
              <a:lnSpc>
                <a:spcPct val="100000"/>
              </a:lnSpc>
              <a:spcBef>
                <a:spcPts val="0"/>
              </a:spcBef>
              <a:spcAft>
                <a:spcPts val="0"/>
              </a:spcAft>
              <a:buSzPts val="1400"/>
              <a:buNone/>
              <a:defRPr/>
            </a:lvl9pPr>
          </a:lstStyle>
          <a:p>
            <a:endParaRPr/>
          </a:p>
        </p:txBody>
      </p:sp>
      <p:sp>
        <p:nvSpPr>
          <p:cNvPr id="36" name="Google Shape;36;p27"/>
          <p:cNvSpPr txBox="1">
            <a:spLocks noGrp="1"/>
          </p:cNvSpPr>
          <p:nvPr>
            <p:ph type="ftr" idx="11"/>
          </p:nvPr>
        </p:nvSpPr>
        <p:spPr>
          <a:xfrm>
            <a:off x="4145280" y="6377940"/>
            <a:ext cx="3901440" cy="168059"/>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7"/>
          <p:cNvSpPr txBox="1">
            <a:spLocks noGrp="1"/>
          </p:cNvSpPr>
          <p:nvPr>
            <p:ph type="dt" idx="10"/>
          </p:nvPr>
        </p:nvSpPr>
        <p:spPr>
          <a:xfrm>
            <a:off x="609600" y="6377940"/>
            <a:ext cx="2804160" cy="16805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7"/>
          <p:cNvSpPr txBox="1">
            <a:spLocks noGrp="1"/>
          </p:cNvSpPr>
          <p:nvPr>
            <p:ph type="sldNum" idx="12"/>
          </p:nvPr>
        </p:nvSpPr>
        <p:spPr>
          <a:xfrm>
            <a:off x="8778241" y="6377941"/>
            <a:ext cx="2804160" cy="168059"/>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774767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9"/>
        <p:cNvGrpSpPr/>
        <p:nvPr/>
      </p:nvGrpSpPr>
      <p:grpSpPr>
        <a:xfrm>
          <a:off x="0" y="0"/>
          <a:ext cx="0" cy="0"/>
          <a:chOff x="0" y="0"/>
          <a:chExt cx="0" cy="0"/>
        </a:xfrm>
      </p:grpSpPr>
      <p:sp>
        <p:nvSpPr>
          <p:cNvPr id="40" name="Google Shape;40;p28"/>
          <p:cNvSpPr txBox="1">
            <a:spLocks noGrp="1"/>
          </p:cNvSpPr>
          <p:nvPr>
            <p:ph type="ftr" idx="11"/>
          </p:nvPr>
        </p:nvSpPr>
        <p:spPr>
          <a:xfrm>
            <a:off x="4145280" y="6377940"/>
            <a:ext cx="3901440" cy="168059"/>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8"/>
          <p:cNvSpPr txBox="1">
            <a:spLocks noGrp="1"/>
          </p:cNvSpPr>
          <p:nvPr>
            <p:ph type="dt" idx="10"/>
          </p:nvPr>
        </p:nvSpPr>
        <p:spPr>
          <a:xfrm>
            <a:off x="609600" y="6377940"/>
            <a:ext cx="2804160" cy="16805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8"/>
          <p:cNvSpPr txBox="1">
            <a:spLocks noGrp="1"/>
          </p:cNvSpPr>
          <p:nvPr>
            <p:ph type="sldNum" idx="12"/>
          </p:nvPr>
        </p:nvSpPr>
        <p:spPr>
          <a:xfrm>
            <a:off x="8778241" y="6377941"/>
            <a:ext cx="2804160" cy="168059"/>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16233059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BB533-FA9F-71ED-07FD-A72219461EFB}"/>
              </a:ext>
            </a:extLst>
          </p:cNvPr>
          <p:cNvSpPr>
            <a:spLocks noGrp="1"/>
          </p:cNvSpPr>
          <p:nvPr>
            <p:ph type="ctrTitle"/>
          </p:nvPr>
        </p:nvSpPr>
        <p:spPr>
          <a:xfrm>
            <a:off x="1524001" y="1663355"/>
            <a:ext cx="9144000" cy="184660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7AE752-8595-E030-1ECA-0979149F4DFF}"/>
              </a:ext>
            </a:extLst>
          </p:cNvPr>
          <p:cNvSpPr>
            <a:spLocks noGrp="1"/>
          </p:cNvSpPr>
          <p:nvPr>
            <p:ph type="subTitle" idx="1"/>
          </p:nvPr>
        </p:nvSpPr>
        <p:spPr>
          <a:xfrm>
            <a:off x="1524001" y="3602039"/>
            <a:ext cx="9144000" cy="369345"/>
          </a:xfrm>
        </p:spPr>
        <p:txBody>
          <a:bodyPr/>
          <a:lstStyle>
            <a:lvl1pPr marL="0" indent="0" algn="ctr">
              <a:buNone/>
              <a:defRPr sz="2400"/>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D28D8D-FE19-43CB-5B03-3E8CA1B8585C}"/>
              </a:ext>
            </a:extLst>
          </p:cNvPr>
          <p:cNvSpPr>
            <a:spLocks noGrp="1"/>
          </p:cNvSpPr>
          <p:nvPr>
            <p:ph type="dt" sz="half" idx="10"/>
          </p:nvPr>
        </p:nvSpPr>
        <p:spPr>
          <a:xfrm>
            <a:off x="609600" y="6377941"/>
            <a:ext cx="2804160" cy="167972"/>
          </a:xfrm>
        </p:spPr>
        <p:txBody>
          <a:bodyPr/>
          <a:lstStyle/>
          <a:p>
            <a:fld id="{766EBD05-E7D2-47F9-BB75-0E97E4B0224B}" type="datetimeFigureOut">
              <a:rPr lang="en-US" smtClean="0"/>
              <a:t>10/16/2023</a:t>
            </a:fld>
            <a:endParaRPr lang="en-US"/>
          </a:p>
        </p:txBody>
      </p:sp>
      <p:sp>
        <p:nvSpPr>
          <p:cNvPr id="5" name="Footer Placeholder 4">
            <a:extLst>
              <a:ext uri="{FF2B5EF4-FFF2-40B4-BE49-F238E27FC236}">
                <a16:creationId xmlns:a16="http://schemas.microsoft.com/office/drawing/2014/main" id="{B1207ED9-C93E-4985-D7EA-FA1178787AEC}"/>
              </a:ext>
            </a:extLst>
          </p:cNvPr>
          <p:cNvSpPr>
            <a:spLocks noGrp="1"/>
          </p:cNvSpPr>
          <p:nvPr>
            <p:ph type="ftr" sz="quarter" idx="11"/>
          </p:nvPr>
        </p:nvSpPr>
        <p:spPr>
          <a:xfrm>
            <a:off x="4145280" y="6377941"/>
            <a:ext cx="3901440" cy="167972"/>
          </a:xfrm>
        </p:spPr>
        <p:txBody>
          <a:bodyPr/>
          <a:lstStyle/>
          <a:p>
            <a:endParaRPr lang="en-US"/>
          </a:p>
        </p:txBody>
      </p:sp>
      <p:sp>
        <p:nvSpPr>
          <p:cNvPr id="6" name="Slide Number Placeholder 5">
            <a:extLst>
              <a:ext uri="{FF2B5EF4-FFF2-40B4-BE49-F238E27FC236}">
                <a16:creationId xmlns:a16="http://schemas.microsoft.com/office/drawing/2014/main" id="{D9723474-90C5-106E-47B4-85C626321008}"/>
              </a:ext>
            </a:extLst>
          </p:cNvPr>
          <p:cNvSpPr>
            <a:spLocks noGrp="1"/>
          </p:cNvSpPr>
          <p:nvPr>
            <p:ph type="sldNum" sz="quarter" idx="12"/>
          </p:nvPr>
        </p:nvSpPr>
        <p:spPr>
          <a:xfrm>
            <a:off x="8778241" y="6377941"/>
            <a:ext cx="2804160" cy="167972"/>
          </a:xfrm>
        </p:spPr>
        <p:txBody>
          <a:bodyPr/>
          <a:lstStyle/>
          <a:p>
            <a:fld id="{B69D9296-E12D-4BCA-A207-5CA0BCD5EB52}" type="slidenum">
              <a:rPr lang="en-US" smtClean="0"/>
              <a:t>‹#›</a:t>
            </a:fld>
            <a:endParaRPr lang="en-US"/>
          </a:p>
        </p:txBody>
      </p:sp>
    </p:spTree>
    <p:extLst>
      <p:ext uri="{BB962C8B-B14F-4D97-AF65-F5344CB8AC3E}">
        <p14:creationId xmlns:p14="http://schemas.microsoft.com/office/powerpoint/2010/main" val="38337851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BEF09-B81F-7566-9ED4-59759164B3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D83DF3-424D-AFC9-59C5-6982373ECA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6E3A95-BB96-4774-6993-5E0FE5AC1AFB}"/>
              </a:ext>
            </a:extLst>
          </p:cNvPr>
          <p:cNvSpPr>
            <a:spLocks noGrp="1"/>
          </p:cNvSpPr>
          <p:nvPr>
            <p:ph type="dt" sz="half" idx="10"/>
          </p:nvPr>
        </p:nvSpPr>
        <p:spPr/>
        <p:txBody>
          <a:bodyPr/>
          <a:lstStyle/>
          <a:p>
            <a:fld id="{51E00066-39FF-47C7-8C88-3EF74884ECAD}" type="datetimeFigureOut">
              <a:rPr lang="en-US" smtClean="0"/>
              <a:t>10/16/2023</a:t>
            </a:fld>
            <a:endParaRPr lang="en-US"/>
          </a:p>
        </p:txBody>
      </p:sp>
      <p:sp>
        <p:nvSpPr>
          <p:cNvPr id="5" name="Footer Placeholder 4">
            <a:extLst>
              <a:ext uri="{FF2B5EF4-FFF2-40B4-BE49-F238E27FC236}">
                <a16:creationId xmlns:a16="http://schemas.microsoft.com/office/drawing/2014/main" id="{A15E672B-6DE4-2B3D-FEB0-B811A88817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D3CB52-F971-9DBF-1195-7B1DC7B19A00}"/>
              </a:ext>
            </a:extLst>
          </p:cNvPr>
          <p:cNvSpPr>
            <a:spLocks noGrp="1"/>
          </p:cNvSpPr>
          <p:nvPr>
            <p:ph type="sldNum" sz="quarter" idx="12"/>
          </p:nvPr>
        </p:nvSpPr>
        <p:spPr/>
        <p:txBody>
          <a:bodyPr/>
          <a:lstStyle/>
          <a:p>
            <a:fld id="{C4B0E802-E313-48B4-A744-399E70E78FB2}" type="slidenum">
              <a:rPr lang="en-US" smtClean="0"/>
              <a:t>‹#›</a:t>
            </a:fld>
            <a:endParaRPr lang="en-US"/>
          </a:p>
        </p:txBody>
      </p:sp>
    </p:spTree>
    <p:extLst>
      <p:ext uri="{BB962C8B-B14F-4D97-AF65-F5344CB8AC3E}">
        <p14:creationId xmlns:p14="http://schemas.microsoft.com/office/powerpoint/2010/main" val="38168663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DED44-ACD4-AB6A-18A9-8B118F67D6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BC9E02-5E91-F54D-ECC2-815AEF579F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F76B86-7CF9-96DC-F383-80C94C703FF4}"/>
              </a:ext>
            </a:extLst>
          </p:cNvPr>
          <p:cNvSpPr>
            <a:spLocks noGrp="1"/>
          </p:cNvSpPr>
          <p:nvPr>
            <p:ph type="dt" sz="half" idx="10"/>
          </p:nvPr>
        </p:nvSpPr>
        <p:spPr/>
        <p:txBody>
          <a:bodyPr/>
          <a:lstStyle/>
          <a:p>
            <a:fld id="{51E00066-39FF-47C7-8C88-3EF74884ECAD}" type="datetimeFigureOut">
              <a:rPr lang="en-US" smtClean="0"/>
              <a:t>10/16/2023</a:t>
            </a:fld>
            <a:endParaRPr lang="en-US"/>
          </a:p>
        </p:txBody>
      </p:sp>
      <p:sp>
        <p:nvSpPr>
          <p:cNvPr id="5" name="Footer Placeholder 4">
            <a:extLst>
              <a:ext uri="{FF2B5EF4-FFF2-40B4-BE49-F238E27FC236}">
                <a16:creationId xmlns:a16="http://schemas.microsoft.com/office/drawing/2014/main" id="{D67E08CC-D911-35C2-457B-3E682CA2D6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D51C8C-F100-0A59-0A81-74C1666D239E}"/>
              </a:ext>
            </a:extLst>
          </p:cNvPr>
          <p:cNvSpPr>
            <a:spLocks noGrp="1"/>
          </p:cNvSpPr>
          <p:nvPr>
            <p:ph type="sldNum" sz="quarter" idx="12"/>
          </p:nvPr>
        </p:nvSpPr>
        <p:spPr/>
        <p:txBody>
          <a:bodyPr/>
          <a:lstStyle/>
          <a:p>
            <a:fld id="{C4B0E802-E313-48B4-A744-399E70E78FB2}" type="slidenum">
              <a:rPr lang="en-US" smtClean="0"/>
              <a:t>‹#›</a:t>
            </a:fld>
            <a:endParaRPr lang="en-US"/>
          </a:p>
        </p:txBody>
      </p:sp>
    </p:spTree>
    <p:extLst>
      <p:ext uri="{BB962C8B-B14F-4D97-AF65-F5344CB8AC3E}">
        <p14:creationId xmlns:p14="http://schemas.microsoft.com/office/powerpoint/2010/main" val="3872307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2AB73-DE82-4222-ECFC-4CC4EE790C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C77674-3DAE-F906-C5B6-E0A6D93747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EADA50-0373-6D2F-05A5-AD5576B5EC1A}"/>
              </a:ext>
            </a:extLst>
          </p:cNvPr>
          <p:cNvSpPr>
            <a:spLocks noGrp="1"/>
          </p:cNvSpPr>
          <p:nvPr>
            <p:ph type="dt" sz="half" idx="10"/>
          </p:nvPr>
        </p:nvSpPr>
        <p:spPr/>
        <p:txBody>
          <a:bodyPr/>
          <a:lstStyle/>
          <a:p>
            <a:fld id="{51E00066-39FF-47C7-8C88-3EF74884ECAD}" type="datetimeFigureOut">
              <a:rPr lang="en-US" smtClean="0"/>
              <a:t>10/16/2023</a:t>
            </a:fld>
            <a:endParaRPr lang="en-US"/>
          </a:p>
        </p:txBody>
      </p:sp>
      <p:sp>
        <p:nvSpPr>
          <p:cNvPr id="5" name="Footer Placeholder 4">
            <a:extLst>
              <a:ext uri="{FF2B5EF4-FFF2-40B4-BE49-F238E27FC236}">
                <a16:creationId xmlns:a16="http://schemas.microsoft.com/office/drawing/2014/main" id="{73E1BB2C-1C49-F7DC-9384-AF1F3F8F52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C6DBB9-0233-38CF-F259-83FD3FC81C72}"/>
              </a:ext>
            </a:extLst>
          </p:cNvPr>
          <p:cNvSpPr>
            <a:spLocks noGrp="1"/>
          </p:cNvSpPr>
          <p:nvPr>
            <p:ph type="sldNum" sz="quarter" idx="12"/>
          </p:nvPr>
        </p:nvSpPr>
        <p:spPr/>
        <p:txBody>
          <a:bodyPr/>
          <a:lstStyle/>
          <a:p>
            <a:fld id="{C4B0E802-E313-48B4-A744-399E70E78FB2}" type="slidenum">
              <a:rPr lang="en-US" smtClean="0"/>
              <a:t>‹#›</a:t>
            </a:fld>
            <a:endParaRPr lang="en-US"/>
          </a:p>
        </p:txBody>
      </p:sp>
    </p:spTree>
    <p:extLst>
      <p:ext uri="{BB962C8B-B14F-4D97-AF65-F5344CB8AC3E}">
        <p14:creationId xmlns:p14="http://schemas.microsoft.com/office/powerpoint/2010/main" val="15661004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FA7D6-FD61-6C42-86C8-D24359AFA2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D1A59C-1062-1F3F-E320-91F57CE5EF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A672CA-3C32-87BB-6C79-05A007479A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24A055-24C4-1C22-DA56-D30329CC73DF}"/>
              </a:ext>
            </a:extLst>
          </p:cNvPr>
          <p:cNvSpPr>
            <a:spLocks noGrp="1"/>
          </p:cNvSpPr>
          <p:nvPr>
            <p:ph type="dt" sz="half" idx="10"/>
          </p:nvPr>
        </p:nvSpPr>
        <p:spPr/>
        <p:txBody>
          <a:bodyPr/>
          <a:lstStyle/>
          <a:p>
            <a:fld id="{51E00066-39FF-47C7-8C88-3EF74884ECAD}" type="datetimeFigureOut">
              <a:rPr lang="en-US" smtClean="0"/>
              <a:t>10/16/2023</a:t>
            </a:fld>
            <a:endParaRPr lang="en-US"/>
          </a:p>
        </p:txBody>
      </p:sp>
      <p:sp>
        <p:nvSpPr>
          <p:cNvPr id="6" name="Footer Placeholder 5">
            <a:extLst>
              <a:ext uri="{FF2B5EF4-FFF2-40B4-BE49-F238E27FC236}">
                <a16:creationId xmlns:a16="http://schemas.microsoft.com/office/drawing/2014/main" id="{A5B6E4E9-4A9A-E7B8-9BD6-D7A63626C2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1F22BB-0418-3DF6-6BA2-177859328C8D}"/>
              </a:ext>
            </a:extLst>
          </p:cNvPr>
          <p:cNvSpPr>
            <a:spLocks noGrp="1"/>
          </p:cNvSpPr>
          <p:nvPr>
            <p:ph type="sldNum" sz="quarter" idx="12"/>
          </p:nvPr>
        </p:nvSpPr>
        <p:spPr/>
        <p:txBody>
          <a:bodyPr/>
          <a:lstStyle/>
          <a:p>
            <a:fld id="{C4B0E802-E313-48B4-A744-399E70E78FB2}" type="slidenum">
              <a:rPr lang="en-US" smtClean="0"/>
              <a:t>‹#›</a:t>
            </a:fld>
            <a:endParaRPr lang="en-US"/>
          </a:p>
        </p:txBody>
      </p:sp>
    </p:spTree>
    <p:extLst>
      <p:ext uri="{BB962C8B-B14F-4D97-AF65-F5344CB8AC3E}">
        <p14:creationId xmlns:p14="http://schemas.microsoft.com/office/powerpoint/2010/main" val="796934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FD963-02DA-1448-A36C-B4028E68A74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7AC469-DF17-9946-FBA7-0C30F3361A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5B50A1-401B-3DED-1E91-06CD2F8D84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96F6C4-F42D-6A53-A33C-6FD30EEE4D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4E1758-0BEC-7CC4-FFFC-A155B95EDA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4338AE-0CB9-DB9B-6A94-752B98045FA7}"/>
              </a:ext>
            </a:extLst>
          </p:cNvPr>
          <p:cNvSpPr>
            <a:spLocks noGrp="1"/>
          </p:cNvSpPr>
          <p:nvPr>
            <p:ph type="dt" sz="half" idx="10"/>
          </p:nvPr>
        </p:nvSpPr>
        <p:spPr/>
        <p:txBody>
          <a:bodyPr/>
          <a:lstStyle/>
          <a:p>
            <a:fld id="{51E00066-39FF-47C7-8C88-3EF74884ECAD}" type="datetimeFigureOut">
              <a:rPr lang="en-US" smtClean="0"/>
              <a:t>10/16/2023</a:t>
            </a:fld>
            <a:endParaRPr lang="en-US"/>
          </a:p>
        </p:txBody>
      </p:sp>
      <p:sp>
        <p:nvSpPr>
          <p:cNvPr id="8" name="Footer Placeholder 7">
            <a:extLst>
              <a:ext uri="{FF2B5EF4-FFF2-40B4-BE49-F238E27FC236}">
                <a16:creationId xmlns:a16="http://schemas.microsoft.com/office/drawing/2014/main" id="{6C45FE19-B6F9-347B-523E-B36F996D8A9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29168F-E034-6372-B2C6-3148E10F4953}"/>
              </a:ext>
            </a:extLst>
          </p:cNvPr>
          <p:cNvSpPr>
            <a:spLocks noGrp="1"/>
          </p:cNvSpPr>
          <p:nvPr>
            <p:ph type="sldNum" sz="quarter" idx="12"/>
          </p:nvPr>
        </p:nvSpPr>
        <p:spPr/>
        <p:txBody>
          <a:bodyPr/>
          <a:lstStyle/>
          <a:p>
            <a:fld id="{C4B0E802-E313-48B4-A744-399E70E78FB2}" type="slidenum">
              <a:rPr lang="en-US" smtClean="0"/>
              <a:t>‹#›</a:t>
            </a:fld>
            <a:endParaRPr lang="en-US"/>
          </a:p>
        </p:txBody>
      </p:sp>
    </p:spTree>
    <p:extLst>
      <p:ext uri="{BB962C8B-B14F-4D97-AF65-F5344CB8AC3E}">
        <p14:creationId xmlns:p14="http://schemas.microsoft.com/office/powerpoint/2010/main" val="572071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F3AD8-05AA-AD1F-CB49-5CC6BDB023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D63580-2FFB-6A4E-F725-DB1CAFDF69E5}"/>
              </a:ext>
            </a:extLst>
          </p:cNvPr>
          <p:cNvSpPr>
            <a:spLocks noGrp="1"/>
          </p:cNvSpPr>
          <p:nvPr>
            <p:ph type="dt" sz="half" idx="10"/>
          </p:nvPr>
        </p:nvSpPr>
        <p:spPr/>
        <p:txBody>
          <a:bodyPr/>
          <a:lstStyle/>
          <a:p>
            <a:fld id="{51E00066-39FF-47C7-8C88-3EF74884ECAD}" type="datetimeFigureOut">
              <a:rPr lang="en-US" smtClean="0"/>
              <a:t>10/16/2023</a:t>
            </a:fld>
            <a:endParaRPr lang="en-US"/>
          </a:p>
        </p:txBody>
      </p:sp>
      <p:sp>
        <p:nvSpPr>
          <p:cNvPr id="4" name="Footer Placeholder 3">
            <a:extLst>
              <a:ext uri="{FF2B5EF4-FFF2-40B4-BE49-F238E27FC236}">
                <a16:creationId xmlns:a16="http://schemas.microsoft.com/office/drawing/2014/main" id="{800ABC62-AB51-77C0-FD7F-4E4A995F97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D02426-4712-8925-6B18-F557605ED550}"/>
              </a:ext>
            </a:extLst>
          </p:cNvPr>
          <p:cNvSpPr>
            <a:spLocks noGrp="1"/>
          </p:cNvSpPr>
          <p:nvPr>
            <p:ph type="sldNum" sz="quarter" idx="12"/>
          </p:nvPr>
        </p:nvSpPr>
        <p:spPr/>
        <p:txBody>
          <a:bodyPr/>
          <a:lstStyle/>
          <a:p>
            <a:fld id="{C4B0E802-E313-48B4-A744-399E70E78FB2}" type="slidenum">
              <a:rPr lang="en-US" smtClean="0"/>
              <a:t>‹#›</a:t>
            </a:fld>
            <a:endParaRPr lang="en-US"/>
          </a:p>
        </p:txBody>
      </p:sp>
    </p:spTree>
    <p:extLst>
      <p:ext uri="{BB962C8B-B14F-4D97-AF65-F5344CB8AC3E}">
        <p14:creationId xmlns:p14="http://schemas.microsoft.com/office/powerpoint/2010/main" val="4051160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72FD2C-EA4C-DF62-A5F4-38147610530C}"/>
              </a:ext>
            </a:extLst>
          </p:cNvPr>
          <p:cNvSpPr>
            <a:spLocks noGrp="1"/>
          </p:cNvSpPr>
          <p:nvPr>
            <p:ph type="dt" sz="half" idx="10"/>
          </p:nvPr>
        </p:nvSpPr>
        <p:spPr/>
        <p:txBody>
          <a:bodyPr/>
          <a:lstStyle/>
          <a:p>
            <a:fld id="{51E00066-39FF-47C7-8C88-3EF74884ECAD}" type="datetimeFigureOut">
              <a:rPr lang="en-US" smtClean="0"/>
              <a:t>10/16/2023</a:t>
            </a:fld>
            <a:endParaRPr lang="en-US"/>
          </a:p>
        </p:txBody>
      </p:sp>
      <p:sp>
        <p:nvSpPr>
          <p:cNvPr id="3" name="Footer Placeholder 2">
            <a:extLst>
              <a:ext uri="{FF2B5EF4-FFF2-40B4-BE49-F238E27FC236}">
                <a16:creationId xmlns:a16="http://schemas.microsoft.com/office/drawing/2014/main" id="{1CDD37DF-71C8-0F43-D79C-FFEB004391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64263F-0BF6-A075-BCF7-697EB1421756}"/>
              </a:ext>
            </a:extLst>
          </p:cNvPr>
          <p:cNvSpPr>
            <a:spLocks noGrp="1"/>
          </p:cNvSpPr>
          <p:nvPr>
            <p:ph type="sldNum" sz="quarter" idx="12"/>
          </p:nvPr>
        </p:nvSpPr>
        <p:spPr/>
        <p:txBody>
          <a:bodyPr/>
          <a:lstStyle/>
          <a:p>
            <a:fld id="{C4B0E802-E313-48B4-A744-399E70E78FB2}" type="slidenum">
              <a:rPr lang="en-US" smtClean="0"/>
              <a:t>‹#›</a:t>
            </a:fld>
            <a:endParaRPr lang="en-US"/>
          </a:p>
        </p:txBody>
      </p:sp>
    </p:spTree>
    <p:extLst>
      <p:ext uri="{BB962C8B-B14F-4D97-AF65-F5344CB8AC3E}">
        <p14:creationId xmlns:p14="http://schemas.microsoft.com/office/powerpoint/2010/main" val="39207073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9ECBB-DE28-056F-A19C-38D13390CD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50E055-C3DB-2D10-6F20-F08206612A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6B929C-8AC9-90E5-D2A2-D40FE76C02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DB81D1-6A99-44DC-B851-F71A3F96B678}"/>
              </a:ext>
            </a:extLst>
          </p:cNvPr>
          <p:cNvSpPr>
            <a:spLocks noGrp="1"/>
          </p:cNvSpPr>
          <p:nvPr>
            <p:ph type="dt" sz="half" idx="10"/>
          </p:nvPr>
        </p:nvSpPr>
        <p:spPr/>
        <p:txBody>
          <a:bodyPr/>
          <a:lstStyle/>
          <a:p>
            <a:fld id="{51E00066-39FF-47C7-8C88-3EF74884ECAD}" type="datetimeFigureOut">
              <a:rPr lang="en-US" smtClean="0"/>
              <a:t>10/16/2023</a:t>
            </a:fld>
            <a:endParaRPr lang="en-US"/>
          </a:p>
        </p:txBody>
      </p:sp>
      <p:sp>
        <p:nvSpPr>
          <p:cNvPr id="6" name="Footer Placeholder 5">
            <a:extLst>
              <a:ext uri="{FF2B5EF4-FFF2-40B4-BE49-F238E27FC236}">
                <a16:creationId xmlns:a16="http://schemas.microsoft.com/office/drawing/2014/main" id="{066B62EE-25E4-13CC-1718-F2E2360286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A989EE-0481-A6D8-16D8-2C45998D49B7}"/>
              </a:ext>
            </a:extLst>
          </p:cNvPr>
          <p:cNvSpPr>
            <a:spLocks noGrp="1"/>
          </p:cNvSpPr>
          <p:nvPr>
            <p:ph type="sldNum" sz="quarter" idx="12"/>
          </p:nvPr>
        </p:nvSpPr>
        <p:spPr/>
        <p:txBody>
          <a:bodyPr/>
          <a:lstStyle/>
          <a:p>
            <a:fld id="{C4B0E802-E313-48B4-A744-399E70E78FB2}" type="slidenum">
              <a:rPr lang="en-US" smtClean="0"/>
              <a:t>‹#›</a:t>
            </a:fld>
            <a:endParaRPr lang="en-US"/>
          </a:p>
        </p:txBody>
      </p:sp>
    </p:spTree>
    <p:extLst>
      <p:ext uri="{BB962C8B-B14F-4D97-AF65-F5344CB8AC3E}">
        <p14:creationId xmlns:p14="http://schemas.microsoft.com/office/powerpoint/2010/main" val="6943473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52BE4-2DD5-059E-7154-5F72B4AB71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EF317D-1884-05BE-8ED6-3F2C5B94BD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188BDB-3B0D-A52B-DA2F-5AC85375E7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96EC9E-781A-AE35-1341-EB5891C6A055}"/>
              </a:ext>
            </a:extLst>
          </p:cNvPr>
          <p:cNvSpPr>
            <a:spLocks noGrp="1"/>
          </p:cNvSpPr>
          <p:nvPr>
            <p:ph type="dt" sz="half" idx="10"/>
          </p:nvPr>
        </p:nvSpPr>
        <p:spPr/>
        <p:txBody>
          <a:bodyPr/>
          <a:lstStyle/>
          <a:p>
            <a:fld id="{51E00066-39FF-47C7-8C88-3EF74884ECAD}" type="datetimeFigureOut">
              <a:rPr lang="en-US" smtClean="0"/>
              <a:t>10/16/2023</a:t>
            </a:fld>
            <a:endParaRPr lang="en-US"/>
          </a:p>
        </p:txBody>
      </p:sp>
      <p:sp>
        <p:nvSpPr>
          <p:cNvPr id="6" name="Footer Placeholder 5">
            <a:extLst>
              <a:ext uri="{FF2B5EF4-FFF2-40B4-BE49-F238E27FC236}">
                <a16:creationId xmlns:a16="http://schemas.microsoft.com/office/drawing/2014/main" id="{3B8F35A3-AEE3-FBF8-760C-759D1AA807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5825B-B2CD-7135-124F-C9C0E96D4B44}"/>
              </a:ext>
            </a:extLst>
          </p:cNvPr>
          <p:cNvSpPr>
            <a:spLocks noGrp="1"/>
          </p:cNvSpPr>
          <p:nvPr>
            <p:ph type="sldNum" sz="quarter" idx="12"/>
          </p:nvPr>
        </p:nvSpPr>
        <p:spPr/>
        <p:txBody>
          <a:bodyPr/>
          <a:lstStyle/>
          <a:p>
            <a:fld id="{C4B0E802-E313-48B4-A744-399E70E78FB2}" type="slidenum">
              <a:rPr lang="en-US" smtClean="0"/>
              <a:t>‹#›</a:t>
            </a:fld>
            <a:endParaRPr lang="en-US"/>
          </a:p>
        </p:txBody>
      </p:sp>
    </p:spTree>
    <p:extLst>
      <p:ext uri="{BB962C8B-B14F-4D97-AF65-F5344CB8AC3E}">
        <p14:creationId xmlns:p14="http://schemas.microsoft.com/office/powerpoint/2010/main" val="15537413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368D1-2820-076B-7D71-29909266FF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D6E496-BA5C-B105-B600-58816F1197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305F7B-32AC-FE30-2F95-3C0C6E515AAC}"/>
              </a:ext>
            </a:extLst>
          </p:cNvPr>
          <p:cNvSpPr>
            <a:spLocks noGrp="1"/>
          </p:cNvSpPr>
          <p:nvPr>
            <p:ph type="dt" sz="half" idx="10"/>
          </p:nvPr>
        </p:nvSpPr>
        <p:spPr/>
        <p:txBody>
          <a:bodyPr/>
          <a:lstStyle/>
          <a:p>
            <a:fld id="{51E00066-39FF-47C7-8C88-3EF74884ECAD}" type="datetimeFigureOut">
              <a:rPr lang="en-US" smtClean="0"/>
              <a:t>10/16/2023</a:t>
            </a:fld>
            <a:endParaRPr lang="en-US"/>
          </a:p>
        </p:txBody>
      </p:sp>
      <p:sp>
        <p:nvSpPr>
          <p:cNvPr id="5" name="Footer Placeholder 4">
            <a:extLst>
              <a:ext uri="{FF2B5EF4-FFF2-40B4-BE49-F238E27FC236}">
                <a16:creationId xmlns:a16="http://schemas.microsoft.com/office/drawing/2014/main" id="{203323E8-0B58-EC62-0ABB-A91CACE1BC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D5B0D5-8ED2-B827-B25D-38B77CF786B9}"/>
              </a:ext>
            </a:extLst>
          </p:cNvPr>
          <p:cNvSpPr>
            <a:spLocks noGrp="1"/>
          </p:cNvSpPr>
          <p:nvPr>
            <p:ph type="sldNum" sz="quarter" idx="12"/>
          </p:nvPr>
        </p:nvSpPr>
        <p:spPr/>
        <p:txBody>
          <a:bodyPr/>
          <a:lstStyle/>
          <a:p>
            <a:fld id="{C4B0E802-E313-48B4-A744-399E70E78FB2}" type="slidenum">
              <a:rPr lang="en-US" smtClean="0"/>
              <a:t>‹#›</a:t>
            </a:fld>
            <a:endParaRPr lang="en-US"/>
          </a:p>
        </p:txBody>
      </p:sp>
    </p:spTree>
    <p:extLst>
      <p:ext uri="{BB962C8B-B14F-4D97-AF65-F5344CB8AC3E}">
        <p14:creationId xmlns:p14="http://schemas.microsoft.com/office/powerpoint/2010/main" val="33593745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C0045E-F9CC-290E-3F55-0773E0A1FB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4B9465-2600-6BA4-CB30-CE4F52C62F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FAD625-5EBE-B74E-3F97-2A3C465E18B7}"/>
              </a:ext>
            </a:extLst>
          </p:cNvPr>
          <p:cNvSpPr>
            <a:spLocks noGrp="1"/>
          </p:cNvSpPr>
          <p:nvPr>
            <p:ph type="dt" sz="half" idx="10"/>
          </p:nvPr>
        </p:nvSpPr>
        <p:spPr/>
        <p:txBody>
          <a:bodyPr/>
          <a:lstStyle/>
          <a:p>
            <a:fld id="{51E00066-39FF-47C7-8C88-3EF74884ECAD}" type="datetimeFigureOut">
              <a:rPr lang="en-US" smtClean="0"/>
              <a:t>10/16/2023</a:t>
            </a:fld>
            <a:endParaRPr lang="en-US"/>
          </a:p>
        </p:txBody>
      </p:sp>
      <p:sp>
        <p:nvSpPr>
          <p:cNvPr id="5" name="Footer Placeholder 4">
            <a:extLst>
              <a:ext uri="{FF2B5EF4-FFF2-40B4-BE49-F238E27FC236}">
                <a16:creationId xmlns:a16="http://schemas.microsoft.com/office/drawing/2014/main" id="{B6FC7803-696A-787D-0BBA-1B46CD98F2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C865CD-3016-655A-DE03-4AE259EB09E5}"/>
              </a:ext>
            </a:extLst>
          </p:cNvPr>
          <p:cNvSpPr>
            <a:spLocks noGrp="1"/>
          </p:cNvSpPr>
          <p:nvPr>
            <p:ph type="sldNum" sz="quarter" idx="12"/>
          </p:nvPr>
        </p:nvSpPr>
        <p:spPr/>
        <p:txBody>
          <a:bodyPr/>
          <a:lstStyle/>
          <a:p>
            <a:fld id="{C4B0E802-E313-48B4-A744-399E70E78FB2}" type="slidenum">
              <a:rPr lang="en-US" smtClean="0"/>
              <a:t>‹#›</a:t>
            </a:fld>
            <a:endParaRPr lang="en-US"/>
          </a:p>
        </p:txBody>
      </p:sp>
    </p:spTree>
    <p:extLst>
      <p:ext uri="{BB962C8B-B14F-4D97-AF65-F5344CB8AC3E}">
        <p14:creationId xmlns:p14="http://schemas.microsoft.com/office/powerpoint/2010/main" val="286398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10/16/2023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10/16/2023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10/16/2023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3"/>
          <p:cNvSpPr txBox="1">
            <a:spLocks noGrp="1"/>
          </p:cNvSpPr>
          <p:nvPr>
            <p:ph type="title"/>
          </p:nvPr>
        </p:nvSpPr>
        <p:spPr>
          <a:xfrm>
            <a:off x="609600" y="732316"/>
            <a:ext cx="4485932" cy="1077218"/>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7000" b="1" i="0" u="none" strike="noStrike" cap="none">
                <a:solidFill>
                  <a:srgbClr val="0068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3"/>
          <p:cNvSpPr txBox="1">
            <a:spLocks noGrp="1"/>
          </p:cNvSpPr>
          <p:nvPr>
            <p:ph type="body" idx="1"/>
          </p:nvPr>
        </p:nvSpPr>
        <p:spPr>
          <a:xfrm>
            <a:off x="609600" y="1577340"/>
            <a:ext cx="10972800" cy="276999"/>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23"/>
          <p:cNvSpPr txBox="1">
            <a:spLocks noGrp="1"/>
          </p:cNvSpPr>
          <p:nvPr>
            <p:ph type="ftr" idx="11"/>
          </p:nvPr>
        </p:nvSpPr>
        <p:spPr>
          <a:xfrm>
            <a:off x="4145280" y="6377940"/>
            <a:ext cx="3901440" cy="168059"/>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092"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9pPr>
          </a:lstStyle>
          <a:p>
            <a:endParaRPr/>
          </a:p>
        </p:txBody>
      </p:sp>
      <p:sp>
        <p:nvSpPr>
          <p:cNvPr id="13" name="Google Shape;13;p23"/>
          <p:cNvSpPr txBox="1">
            <a:spLocks noGrp="1"/>
          </p:cNvSpPr>
          <p:nvPr>
            <p:ph type="dt" idx="10"/>
          </p:nvPr>
        </p:nvSpPr>
        <p:spPr>
          <a:xfrm>
            <a:off x="609600" y="6377940"/>
            <a:ext cx="2804160" cy="168059"/>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092"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9pPr>
          </a:lstStyle>
          <a:p>
            <a:endParaRPr/>
          </a:p>
        </p:txBody>
      </p:sp>
      <p:sp>
        <p:nvSpPr>
          <p:cNvPr id="14" name="Google Shape;14;p23"/>
          <p:cNvSpPr txBox="1">
            <a:spLocks noGrp="1"/>
          </p:cNvSpPr>
          <p:nvPr>
            <p:ph type="sldNum" idx="12"/>
          </p:nvPr>
        </p:nvSpPr>
        <p:spPr>
          <a:xfrm>
            <a:off x="8778241" y="6377941"/>
            <a:ext cx="2804160" cy="168059"/>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19303960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D67BDD-00E3-F1B2-76CF-A2952E0186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15CB0D-FDC0-5BF5-6867-2C5310A485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3CD637-B0D1-A537-DE2A-722D06B10A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E00066-39FF-47C7-8C88-3EF74884ECAD}" type="datetimeFigureOut">
              <a:rPr lang="en-US" smtClean="0"/>
              <a:t>10/16/2023</a:t>
            </a:fld>
            <a:endParaRPr lang="en-US"/>
          </a:p>
        </p:txBody>
      </p:sp>
      <p:sp>
        <p:nvSpPr>
          <p:cNvPr id="5" name="Footer Placeholder 4">
            <a:extLst>
              <a:ext uri="{FF2B5EF4-FFF2-40B4-BE49-F238E27FC236}">
                <a16:creationId xmlns:a16="http://schemas.microsoft.com/office/drawing/2014/main" id="{CC50A10A-1886-7754-C0FD-64B2673E1B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AAC809-AD0F-CFED-0FD1-0038F663D1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B0E802-E313-48B4-A744-399E70E78FB2}" type="slidenum">
              <a:rPr lang="en-US" smtClean="0"/>
              <a:t>‹#›</a:t>
            </a:fld>
            <a:endParaRPr lang="en-US"/>
          </a:p>
        </p:txBody>
      </p:sp>
    </p:spTree>
    <p:extLst>
      <p:ext uri="{BB962C8B-B14F-4D97-AF65-F5344CB8AC3E}">
        <p14:creationId xmlns:p14="http://schemas.microsoft.com/office/powerpoint/2010/main" val="30982006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hyperlink" Target="https://www.dailymail.co.uk/video/news/video-2619849/Video-Putin-says-Ukraine-colony-puppet-regime.html"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video" Target="https://www.youtube.com/embed/vaMzetNxSrk?feature=oembed" TargetMode="Externa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video" Target="https://www.youtube.com/embed/2tgqX5WVhr0?start=41&amp;feature=oembed" TargetMode="Externa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video" Target="https://www.youtube.com/embed/YTsyRHaFlkM?feature=oembed" TargetMode="Externa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1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19.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3.xml"/><Relationship Id="rId1" Type="http://schemas.openxmlformats.org/officeDocument/2006/relationships/video" Target="https://www.youtube.com/embed/snkyKZvZXow?feature=oembed" TargetMode="External"/><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2.xml"/><Relationship Id="rId1" Type="http://schemas.openxmlformats.org/officeDocument/2006/relationships/video" Target="https://www.youtube.com/embed/luXnq_m8-v8?feature=oembed" TargetMode="External"/><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2.xml"/><Relationship Id="rId1" Type="http://schemas.openxmlformats.org/officeDocument/2006/relationships/video" Target="https://www.youtube.com/embed/BXGGjWHRjs0?feature=oembed" TargetMode="External"/><Relationship Id="rId4" Type="http://schemas.openxmlformats.org/officeDocument/2006/relationships/image" Target="../media/image39.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blue and yellow rectangle with white text&#10;&#10;Description automatically generated">
            <a:extLst>
              <a:ext uri="{FF2B5EF4-FFF2-40B4-BE49-F238E27FC236}">
                <a16:creationId xmlns:a16="http://schemas.microsoft.com/office/drawing/2014/main" id="{5FCD8B5E-3E67-2BF9-941B-CCB5922672CD}"/>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815217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128"/>
        <p:cNvGrpSpPr/>
        <p:nvPr/>
      </p:nvGrpSpPr>
      <p:grpSpPr>
        <a:xfrm>
          <a:off x="0" y="0"/>
          <a:ext cx="0" cy="0"/>
          <a:chOff x="0" y="0"/>
          <a:chExt cx="0" cy="0"/>
        </a:xfrm>
      </p:grpSpPr>
      <p:sp>
        <p:nvSpPr>
          <p:cNvPr id="2" name="TextBox 1">
            <a:extLst>
              <a:ext uri="{FF2B5EF4-FFF2-40B4-BE49-F238E27FC236}">
                <a16:creationId xmlns:a16="http://schemas.microsoft.com/office/drawing/2014/main" id="{E6764A24-E000-FB74-BFE1-4CA46FE25140}"/>
              </a:ext>
            </a:extLst>
          </p:cNvPr>
          <p:cNvSpPr txBox="1"/>
          <p:nvPr/>
        </p:nvSpPr>
        <p:spPr>
          <a:xfrm>
            <a:off x="430525" y="369632"/>
            <a:ext cx="6005444" cy="1394820"/>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buClr>
                <a:srgbClr val="000000"/>
              </a:buClr>
            </a:pPr>
            <a:r>
              <a:rPr lang="en-US" sz="2900" b="1" kern="0" dirty="0">
                <a:solidFill>
                  <a:srgbClr val="000000"/>
                </a:solidFill>
                <a:latin typeface="Montserrat"/>
                <a:cs typeface="Arial"/>
                <a:sym typeface="Arial"/>
              </a:rPr>
              <a:t>2. </a:t>
            </a:r>
            <a:r>
              <a:rPr lang="ru-RU" sz="2900" b="1" kern="0" dirty="0">
                <a:solidFill>
                  <a:srgbClr val="000000"/>
                </a:solidFill>
                <a:latin typeface="Montserrat"/>
                <a:cs typeface="Arial"/>
                <a:sym typeface="Arial"/>
              </a:rPr>
              <a:t>Подрыв доверия к западным партнерам</a:t>
            </a:r>
          </a:p>
          <a:p>
            <a:pPr defTabSz="554492">
              <a:buClr>
                <a:srgbClr val="000000"/>
              </a:buClr>
            </a:pPr>
            <a:endParaRPr lang="en-US" sz="2900" kern="0" dirty="0">
              <a:solidFill>
                <a:srgbClr val="000000"/>
              </a:solidFill>
              <a:latin typeface="Montserrat"/>
              <a:cs typeface="Arial"/>
            </a:endParaRPr>
          </a:p>
        </p:txBody>
      </p:sp>
      <p:sp>
        <p:nvSpPr>
          <p:cNvPr id="3" name="TextBox 2">
            <a:extLst>
              <a:ext uri="{FF2B5EF4-FFF2-40B4-BE49-F238E27FC236}">
                <a16:creationId xmlns:a16="http://schemas.microsoft.com/office/drawing/2014/main" id="{CEAFE41F-8A9E-3E80-346F-A9AB537750F8}"/>
              </a:ext>
            </a:extLst>
          </p:cNvPr>
          <p:cNvSpPr txBox="1"/>
          <p:nvPr/>
        </p:nvSpPr>
        <p:spPr>
          <a:xfrm>
            <a:off x="413694" y="1568011"/>
            <a:ext cx="5619849" cy="4057087"/>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marL="172720" indent="-172720" defTabSz="554492">
              <a:buClr>
                <a:srgbClr val="000000"/>
              </a:buClr>
              <a:buFont typeface="Arial"/>
              <a:buChar char="•"/>
            </a:pPr>
            <a:r>
              <a:rPr lang="ru-RU" sz="2000" kern="0" dirty="0">
                <a:solidFill>
                  <a:srgbClr val="000000"/>
                </a:solidFill>
                <a:latin typeface="Montserrat"/>
                <a:cs typeface="Arial"/>
                <a:sym typeface="Arial"/>
              </a:rPr>
              <a:t>Украина как страна существует только как «марионетка» своих западных партнеров.</a:t>
            </a:r>
          </a:p>
          <a:p>
            <a:pPr marL="172720" indent="-172720" defTabSz="554492">
              <a:buClr>
                <a:srgbClr val="000000"/>
              </a:buClr>
              <a:buFont typeface="Arial"/>
              <a:buChar char="•"/>
            </a:pPr>
            <a:r>
              <a:rPr lang="ru-RU" sz="2000" kern="0" dirty="0">
                <a:solidFill>
                  <a:srgbClr val="000000"/>
                </a:solidFill>
                <a:latin typeface="Montserrat"/>
                <a:cs typeface="Arial"/>
                <a:sym typeface="Arial"/>
              </a:rPr>
              <a:t>Одной из целей сети прокремлевских телеканалов, действовавших в Украине до их запрета в 2021 году, было подорвать доверие общества к ЕС и НАТО.</a:t>
            </a:r>
          </a:p>
          <a:p>
            <a:pPr marL="172720" indent="-172720" defTabSz="554492">
              <a:buClr>
                <a:srgbClr val="000000"/>
              </a:buClr>
              <a:buFont typeface="Arial"/>
              <a:buChar char="•"/>
            </a:pPr>
            <a:r>
              <a:rPr lang="ru-RU" sz="2000" kern="0" dirty="0">
                <a:solidFill>
                  <a:srgbClr val="000000"/>
                </a:solidFill>
                <a:latin typeface="Montserrat"/>
                <a:cs typeface="Arial"/>
                <a:sym typeface="Arial"/>
              </a:rPr>
              <a:t>Во время войны Кремль одновременно пытался посеять отчаяние и разочарование среди украинцев, убеждая их в предательстве западных партнеров.</a:t>
            </a:r>
            <a:endParaRPr lang="en-US" sz="2000" kern="0" dirty="0">
              <a:solidFill>
                <a:srgbClr val="000000"/>
              </a:solidFill>
              <a:latin typeface="Montserrat"/>
              <a:cs typeface="Arial"/>
            </a:endParaRPr>
          </a:p>
        </p:txBody>
      </p:sp>
      <p:sp>
        <p:nvSpPr>
          <p:cNvPr id="7" name="Google Shape;117;g11b41ce093d_0_226">
            <a:extLst>
              <a:ext uri="{FF2B5EF4-FFF2-40B4-BE49-F238E27FC236}">
                <a16:creationId xmlns:a16="http://schemas.microsoft.com/office/drawing/2014/main" id="{BEB90A03-F7AB-B320-7482-8ABC79378932}"/>
              </a:ext>
            </a:extLst>
          </p:cNvPr>
          <p:cNvSpPr/>
          <p:nvPr/>
        </p:nvSpPr>
        <p:spPr>
          <a:xfrm>
            <a:off x="427" y="6264609"/>
            <a:ext cx="12191205" cy="748966"/>
          </a:xfrm>
          <a:prstGeom prst="rect">
            <a:avLst/>
          </a:prstGeom>
          <a:solidFill>
            <a:srgbClr val="1E1E1E"/>
          </a:solidFill>
          <a:ln>
            <a:noFill/>
          </a:ln>
        </p:spPr>
        <p:txBody>
          <a:bodyPr spcFirstLastPara="1" wrap="square" lIns="55440" tIns="27713" rIns="55440" bIns="27713" anchor="ctr" anchorCtr="0">
            <a:noAutofit/>
          </a:bodyPr>
          <a:lstStyle/>
          <a:p>
            <a:pPr algn="ctr" defTabSz="554492">
              <a:buClr>
                <a:srgbClr val="000000"/>
              </a:buClr>
              <a:buSzPts val="1800"/>
            </a:pPr>
            <a:endParaRPr sz="1092" kern="0">
              <a:solidFill>
                <a:srgbClr val="F5B342"/>
              </a:solidFill>
              <a:latin typeface="Arial"/>
              <a:ea typeface="Arial"/>
              <a:cs typeface="Arial"/>
              <a:sym typeface="Arial"/>
            </a:endParaRPr>
          </a:p>
        </p:txBody>
      </p:sp>
      <p:sp>
        <p:nvSpPr>
          <p:cNvPr id="9" name="Google Shape;106;g11b41ce093d_0_0">
            <a:extLst>
              <a:ext uri="{FF2B5EF4-FFF2-40B4-BE49-F238E27FC236}">
                <a16:creationId xmlns:a16="http://schemas.microsoft.com/office/drawing/2014/main" id="{FDF625E0-8784-4256-B241-2E0377DB8F82}"/>
              </a:ext>
            </a:extLst>
          </p:cNvPr>
          <p:cNvSpPr/>
          <p:nvPr/>
        </p:nvSpPr>
        <p:spPr>
          <a:xfrm>
            <a:off x="430041" y="6381636"/>
            <a:ext cx="11207004" cy="344068"/>
          </a:xfrm>
          <a:prstGeom prst="rect">
            <a:avLst/>
          </a:prstGeom>
          <a:noFill/>
          <a:ln>
            <a:noFill/>
          </a:ln>
        </p:spPr>
        <p:txBody>
          <a:bodyPr spcFirstLastPara="1" wrap="square" lIns="55440" tIns="27713" rIns="55440" bIns="27713" anchor="t" anchorCtr="0">
            <a:noAutofit/>
          </a:bodyPr>
          <a:lstStyle/>
          <a:p>
            <a:pPr defTabSz="554492">
              <a:buClr>
                <a:srgbClr val="000000"/>
              </a:buClr>
              <a:buSzPts val="2400"/>
            </a:pPr>
            <a:r>
              <a:rPr lang="ru-RU" sz="1455" kern="0" dirty="0">
                <a:solidFill>
                  <a:schemeClr val="bg1"/>
                </a:solidFill>
                <a:latin typeface="Montserrat"/>
                <a:cs typeface="Arial"/>
                <a:sym typeface="Arial"/>
              </a:rPr>
              <a:t>источник</a:t>
            </a:r>
            <a:r>
              <a:rPr lang="en-US" sz="1455" kern="0" dirty="0">
                <a:solidFill>
                  <a:schemeClr val="bg1"/>
                </a:solidFill>
                <a:latin typeface="Montserrat"/>
                <a:cs typeface="Arial"/>
                <a:sym typeface="Arial"/>
              </a:rPr>
              <a:t>: </a:t>
            </a:r>
            <a:r>
              <a:rPr lang="en-US" sz="1455" kern="0" dirty="0">
                <a:solidFill>
                  <a:schemeClr val="bg1"/>
                </a:solidFill>
                <a:latin typeface="Montserrat"/>
                <a:cs typeface="Arial"/>
                <a:sym typeface="Arial"/>
                <a:hlinkClick r:id="rId3">
                  <a:extLst>
                    <a:ext uri="{A12FA001-AC4F-418D-AE19-62706E023703}">
                      <ahyp:hlinkClr xmlns:ahyp="http://schemas.microsoft.com/office/drawing/2018/hyperlinkcolor" val="tx"/>
                    </a:ext>
                  </a:extLst>
                </a:hlinkClick>
              </a:rPr>
              <a:t>https://www.dailymail.co.uk/video/news/video-2619849/Video-Putin-says-Ukraine-colony-puppet-regime.html</a:t>
            </a:r>
            <a:r>
              <a:rPr lang="en-US" sz="1455" kern="0" dirty="0">
                <a:solidFill>
                  <a:schemeClr val="bg1"/>
                </a:solidFill>
                <a:latin typeface="Montserrat"/>
                <a:cs typeface="Arial"/>
                <a:sym typeface="Arial"/>
              </a:rPr>
              <a:t>, https://archive.ph/gOFes</a:t>
            </a:r>
            <a:endParaRPr lang="en-US" sz="849" kern="0" dirty="0">
              <a:solidFill>
                <a:schemeClr val="bg1"/>
              </a:solidFill>
              <a:latin typeface="Montserrat"/>
              <a:ea typeface="Arial"/>
              <a:cs typeface="Arial"/>
              <a:sym typeface="Arial"/>
            </a:endParaRPr>
          </a:p>
        </p:txBody>
      </p:sp>
      <p:pic>
        <p:nvPicPr>
          <p:cNvPr id="8" name="Picture 9" descr="Graphical user interface, website, timeline&#10;&#10;Description automatically generated">
            <a:extLst>
              <a:ext uri="{FF2B5EF4-FFF2-40B4-BE49-F238E27FC236}">
                <a16:creationId xmlns:a16="http://schemas.microsoft.com/office/drawing/2014/main" id="{08CA67F9-FCB7-DD0D-B29B-FDCE14EED6F8}"/>
              </a:ext>
            </a:extLst>
          </p:cNvPr>
          <p:cNvPicPr>
            <a:picLocks noChangeAspect="1"/>
          </p:cNvPicPr>
          <p:nvPr/>
        </p:nvPicPr>
        <p:blipFill>
          <a:blip r:embed="rId4"/>
          <a:stretch>
            <a:fillRect/>
          </a:stretch>
        </p:blipFill>
        <p:spPr>
          <a:xfrm>
            <a:off x="6101880" y="3373187"/>
            <a:ext cx="5601560" cy="2737215"/>
          </a:xfrm>
          <a:prstGeom prst="rect">
            <a:avLst/>
          </a:prstGeom>
        </p:spPr>
      </p:pic>
      <p:pic>
        <p:nvPicPr>
          <p:cNvPr id="10" name="Picture 10">
            <a:extLst>
              <a:ext uri="{FF2B5EF4-FFF2-40B4-BE49-F238E27FC236}">
                <a16:creationId xmlns:a16="http://schemas.microsoft.com/office/drawing/2014/main" id="{F5763B10-6492-6A51-E06D-F05F6A28FF5C}"/>
              </a:ext>
            </a:extLst>
          </p:cNvPr>
          <p:cNvPicPr>
            <a:picLocks noChangeAspect="1"/>
          </p:cNvPicPr>
          <p:nvPr/>
        </p:nvPicPr>
        <p:blipFill>
          <a:blip r:embed="rId5"/>
          <a:stretch>
            <a:fillRect/>
          </a:stretch>
        </p:blipFill>
        <p:spPr>
          <a:xfrm>
            <a:off x="7500070" y="582409"/>
            <a:ext cx="4203102" cy="2584039"/>
          </a:xfrm>
          <a:prstGeom prst="rect">
            <a:avLst/>
          </a:prstGeom>
        </p:spPr>
      </p:pic>
      <p:sp>
        <p:nvSpPr>
          <p:cNvPr id="4" name="TextBox 3">
            <a:extLst>
              <a:ext uri="{FF2B5EF4-FFF2-40B4-BE49-F238E27FC236}">
                <a16:creationId xmlns:a16="http://schemas.microsoft.com/office/drawing/2014/main" id="{5D619EB4-D6F9-EFB5-CF77-766632556737}"/>
              </a:ext>
            </a:extLst>
          </p:cNvPr>
          <p:cNvSpPr txBox="1"/>
          <p:nvPr/>
        </p:nvSpPr>
        <p:spPr>
          <a:xfrm>
            <a:off x="1866007" y="5559764"/>
            <a:ext cx="4525108" cy="646331"/>
          </a:xfrm>
          <a:prstGeom prst="rect">
            <a:avLst/>
          </a:prstGeom>
          <a:noFill/>
        </p:spPr>
        <p:txBody>
          <a:bodyPr wrap="square" rtlCol="0">
            <a:spAutoFit/>
          </a:bodyPr>
          <a:lstStyle/>
          <a:p>
            <a:r>
              <a:rPr lang="ru-RU" dirty="0"/>
              <a:t>Н.И.: Запад не хочет вспоминать, как готовил почву для развала Украины</a:t>
            </a:r>
            <a:endParaRPr lang="en-GB" dirty="0"/>
          </a:p>
        </p:txBody>
      </p:sp>
    </p:spTree>
    <p:extLst>
      <p:ext uri="{BB962C8B-B14F-4D97-AF65-F5344CB8AC3E}">
        <p14:creationId xmlns:p14="http://schemas.microsoft.com/office/powerpoint/2010/main" val="1758552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128"/>
        <p:cNvGrpSpPr/>
        <p:nvPr/>
      </p:nvGrpSpPr>
      <p:grpSpPr>
        <a:xfrm>
          <a:off x="0" y="0"/>
          <a:ext cx="0" cy="0"/>
          <a:chOff x="0" y="0"/>
          <a:chExt cx="0" cy="0"/>
        </a:xfrm>
      </p:grpSpPr>
      <p:sp>
        <p:nvSpPr>
          <p:cNvPr id="2" name="TextBox 1">
            <a:extLst>
              <a:ext uri="{FF2B5EF4-FFF2-40B4-BE49-F238E27FC236}">
                <a16:creationId xmlns:a16="http://schemas.microsoft.com/office/drawing/2014/main" id="{E6764A24-E000-FB74-BFE1-4CA46FE25140}"/>
              </a:ext>
            </a:extLst>
          </p:cNvPr>
          <p:cNvSpPr txBox="1"/>
          <p:nvPr/>
        </p:nvSpPr>
        <p:spPr>
          <a:xfrm>
            <a:off x="573400" y="774444"/>
            <a:ext cx="9596372" cy="502268"/>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buClr>
                <a:srgbClr val="000000"/>
              </a:buClr>
            </a:pPr>
            <a:r>
              <a:rPr lang="en-US" sz="2900" b="1" kern="0" dirty="0">
                <a:solidFill>
                  <a:srgbClr val="000000"/>
                </a:solidFill>
                <a:latin typeface="Montserrat"/>
                <a:cs typeface="Arial"/>
                <a:sym typeface="Arial"/>
              </a:rPr>
              <a:t>3. </a:t>
            </a:r>
            <a:r>
              <a:rPr lang="ru-RU" sz="2900" b="1" kern="0" dirty="0">
                <a:solidFill>
                  <a:srgbClr val="000000"/>
                </a:solidFill>
                <a:latin typeface="Montserrat"/>
                <a:cs typeface="Arial"/>
                <a:sym typeface="Arial"/>
              </a:rPr>
              <a:t>Деморализация населения</a:t>
            </a:r>
            <a:endParaRPr lang="en-US" sz="2900" b="1" kern="0" dirty="0">
              <a:solidFill>
                <a:srgbClr val="000000"/>
              </a:solidFill>
              <a:latin typeface="Montserrat"/>
              <a:cs typeface="Arial"/>
            </a:endParaRPr>
          </a:p>
        </p:txBody>
      </p:sp>
      <p:sp>
        <p:nvSpPr>
          <p:cNvPr id="3" name="TextBox 2">
            <a:extLst>
              <a:ext uri="{FF2B5EF4-FFF2-40B4-BE49-F238E27FC236}">
                <a16:creationId xmlns:a16="http://schemas.microsoft.com/office/drawing/2014/main" id="{CEAFE41F-8A9E-3E80-346F-A9AB537750F8}"/>
              </a:ext>
            </a:extLst>
          </p:cNvPr>
          <p:cNvSpPr txBox="1"/>
          <p:nvPr/>
        </p:nvSpPr>
        <p:spPr>
          <a:xfrm>
            <a:off x="573400" y="1554345"/>
            <a:ext cx="5826771" cy="3749310"/>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marL="172720" indent="-172720" defTabSz="554492">
              <a:buClr>
                <a:srgbClr val="000000"/>
              </a:buClr>
              <a:buFont typeface="Arial"/>
              <a:buChar char="•"/>
            </a:pPr>
            <a:r>
              <a:rPr lang="ru-RU" sz="2000" kern="0" dirty="0">
                <a:solidFill>
                  <a:srgbClr val="000000"/>
                </a:solidFill>
                <a:latin typeface="Montserrat"/>
                <a:cs typeface="Arial"/>
                <a:sym typeface="Arial"/>
              </a:rPr>
              <a:t>В начале полномасштабной войны Кремль пытался убедить украинцев, что их бросил президент и что он бежал из страны.</a:t>
            </a:r>
          </a:p>
          <a:p>
            <a:pPr marL="172720" indent="-172720" defTabSz="554492">
              <a:buClr>
                <a:srgbClr val="000000"/>
              </a:buClr>
              <a:buFont typeface="Arial"/>
              <a:buChar char="•"/>
            </a:pPr>
            <a:r>
              <a:rPr lang="ru-RU" sz="2000" kern="0" dirty="0">
                <a:solidFill>
                  <a:srgbClr val="000000"/>
                </a:solidFill>
                <a:latin typeface="Montserrat"/>
                <a:cs typeface="Arial"/>
                <a:sym typeface="Arial"/>
              </a:rPr>
              <a:t>Ложные обвинения в военных преступлениях, предположительно совершенных украинскими силами на украинской земле.</a:t>
            </a:r>
          </a:p>
          <a:p>
            <a:pPr marL="172720" indent="-172720" defTabSz="554492">
              <a:buClr>
                <a:srgbClr val="000000"/>
              </a:buClr>
              <a:buFont typeface="Arial"/>
              <a:buChar char="•"/>
            </a:pPr>
            <a:r>
              <a:rPr lang="ru-RU" sz="2000" kern="0" dirty="0">
                <a:solidFill>
                  <a:srgbClr val="000000"/>
                </a:solidFill>
                <a:latin typeface="Montserrat"/>
                <a:cs typeface="Arial"/>
                <a:sym typeface="Arial"/>
              </a:rPr>
              <a:t>Преувеличение энергетического и продовольственного кризисов и возложение вины за них на недостатки украинского правительства</a:t>
            </a:r>
            <a:endParaRPr lang="en-US" sz="2000" kern="0" dirty="0">
              <a:solidFill>
                <a:srgbClr val="000000"/>
              </a:solidFill>
              <a:latin typeface="Montserrat"/>
              <a:cs typeface="Arial"/>
            </a:endParaRPr>
          </a:p>
        </p:txBody>
      </p:sp>
      <p:sp>
        <p:nvSpPr>
          <p:cNvPr id="7" name="Google Shape;117;g11b41ce093d_0_226">
            <a:extLst>
              <a:ext uri="{FF2B5EF4-FFF2-40B4-BE49-F238E27FC236}">
                <a16:creationId xmlns:a16="http://schemas.microsoft.com/office/drawing/2014/main" id="{BEB90A03-F7AB-B320-7482-8ABC79378932}"/>
              </a:ext>
            </a:extLst>
          </p:cNvPr>
          <p:cNvSpPr/>
          <p:nvPr/>
        </p:nvSpPr>
        <p:spPr>
          <a:xfrm>
            <a:off x="427" y="6264609"/>
            <a:ext cx="12191205" cy="748966"/>
          </a:xfrm>
          <a:prstGeom prst="rect">
            <a:avLst/>
          </a:prstGeom>
          <a:solidFill>
            <a:srgbClr val="1E1E1E"/>
          </a:solidFill>
          <a:ln>
            <a:noFill/>
          </a:ln>
        </p:spPr>
        <p:txBody>
          <a:bodyPr spcFirstLastPara="1" wrap="square" lIns="55440" tIns="27713" rIns="55440" bIns="27713" anchor="ctr" anchorCtr="0">
            <a:noAutofit/>
          </a:bodyPr>
          <a:lstStyle/>
          <a:p>
            <a:pPr algn="ctr" defTabSz="554492">
              <a:buClr>
                <a:srgbClr val="000000"/>
              </a:buClr>
              <a:buSzPts val="1800"/>
            </a:pPr>
            <a:endParaRPr sz="1092" kern="0">
              <a:solidFill>
                <a:srgbClr val="F5B342"/>
              </a:solidFill>
              <a:latin typeface="Arial"/>
              <a:ea typeface="Arial"/>
              <a:cs typeface="Arial"/>
              <a:sym typeface="Arial"/>
            </a:endParaRPr>
          </a:p>
        </p:txBody>
      </p:sp>
      <p:sp>
        <p:nvSpPr>
          <p:cNvPr id="9" name="Google Shape;106;g11b41ce093d_0_0">
            <a:extLst>
              <a:ext uri="{FF2B5EF4-FFF2-40B4-BE49-F238E27FC236}">
                <a16:creationId xmlns:a16="http://schemas.microsoft.com/office/drawing/2014/main" id="{FDF625E0-8784-4256-B241-2E0377DB8F82}"/>
              </a:ext>
            </a:extLst>
          </p:cNvPr>
          <p:cNvSpPr/>
          <p:nvPr/>
        </p:nvSpPr>
        <p:spPr>
          <a:xfrm>
            <a:off x="430041" y="6381636"/>
            <a:ext cx="11207004" cy="344068"/>
          </a:xfrm>
          <a:prstGeom prst="rect">
            <a:avLst/>
          </a:prstGeom>
          <a:noFill/>
          <a:ln>
            <a:noFill/>
          </a:ln>
        </p:spPr>
        <p:txBody>
          <a:bodyPr spcFirstLastPara="1" wrap="square" lIns="55440" tIns="27713" rIns="55440" bIns="27713" anchor="t" anchorCtr="0">
            <a:noAutofit/>
          </a:bodyPr>
          <a:lstStyle/>
          <a:p>
            <a:pPr defTabSz="554492">
              <a:buClr>
                <a:srgbClr val="000000"/>
              </a:buClr>
              <a:buSzPts val="2400"/>
            </a:pPr>
            <a:r>
              <a:rPr lang="ru-RU" sz="1455" kern="0" dirty="0">
                <a:solidFill>
                  <a:schemeClr val="bg1"/>
                </a:solidFill>
                <a:latin typeface="Montserrat"/>
                <a:cs typeface="Arial"/>
                <a:sym typeface="Arial"/>
              </a:rPr>
              <a:t>источник</a:t>
            </a:r>
            <a:r>
              <a:rPr lang="en-US" sz="1455" kern="0" dirty="0">
                <a:solidFill>
                  <a:schemeClr val="bg1"/>
                </a:solidFill>
                <a:latin typeface="Montserrat"/>
                <a:cs typeface="Arial"/>
                <a:sym typeface="Arial"/>
              </a:rPr>
              <a:t>: https://voxukraine.org/en/fake-volodymyr-zelensky-fled-ukraine-after-russian-invasion/</a:t>
            </a:r>
            <a:endParaRPr lang="en-US" sz="849" kern="0" dirty="0">
              <a:solidFill>
                <a:schemeClr val="bg1"/>
              </a:solidFill>
              <a:latin typeface="Montserrat"/>
              <a:ea typeface="Arial"/>
              <a:cs typeface="Arial"/>
              <a:sym typeface="Arial"/>
            </a:endParaRPr>
          </a:p>
        </p:txBody>
      </p:sp>
      <p:pic>
        <p:nvPicPr>
          <p:cNvPr id="4" name="Picture 4">
            <a:extLst>
              <a:ext uri="{FF2B5EF4-FFF2-40B4-BE49-F238E27FC236}">
                <a16:creationId xmlns:a16="http://schemas.microsoft.com/office/drawing/2014/main" id="{697332EE-1143-A98A-9915-BDBE2CF18BB2}"/>
              </a:ext>
            </a:extLst>
          </p:cNvPr>
          <p:cNvPicPr>
            <a:picLocks noChangeAspect="1"/>
          </p:cNvPicPr>
          <p:nvPr/>
        </p:nvPicPr>
        <p:blipFill>
          <a:blip r:embed="rId3"/>
          <a:stretch>
            <a:fillRect/>
          </a:stretch>
        </p:blipFill>
        <p:spPr>
          <a:xfrm>
            <a:off x="7019286" y="1505977"/>
            <a:ext cx="4832942" cy="3846045"/>
          </a:xfrm>
          <a:prstGeom prst="rect">
            <a:avLst/>
          </a:prstGeom>
        </p:spPr>
      </p:pic>
    </p:spTree>
    <p:extLst>
      <p:ext uri="{BB962C8B-B14F-4D97-AF65-F5344CB8AC3E}">
        <p14:creationId xmlns:p14="http://schemas.microsoft.com/office/powerpoint/2010/main" val="1050842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128"/>
        <p:cNvGrpSpPr/>
        <p:nvPr/>
      </p:nvGrpSpPr>
      <p:grpSpPr>
        <a:xfrm>
          <a:off x="0" y="0"/>
          <a:ext cx="0" cy="0"/>
          <a:chOff x="0" y="0"/>
          <a:chExt cx="0" cy="0"/>
        </a:xfrm>
      </p:grpSpPr>
      <p:sp>
        <p:nvSpPr>
          <p:cNvPr id="2" name="TextBox 1">
            <a:extLst>
              <a:ext uri="{FF2B5EF4-FFF2-40B4-BE49-F238E27FC236}">
                <a16:creationId xmlns:a16="http://schemas.microsoft.com/office/drawing/2014/main" id="{E6764A24-E000-FB74-BFE1-4CA46FE25140}"/>
              </a:ext>
            </a:extLst>
          </p:cNvPr>
          <p:cNvSpPr txBox="1"/>
          <p:nvPr/>
        </p:nvSpPr>
        <p:spPr>
          <a:xfrm>
            <a:off x="573400" y="774444"/>
            <a:ext cx="9596372" cy="502268"/>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r>
              <a:rPr lang="ru-RU" sz="2900" b="1" kern="0" dirty="0">
                <a:solidFill>
                  <a:srgbClr val="000000"/>
                </a:solidFill>
                <a:latin typeface="Montserrat"/>
                <a:cs typeface="Arial"/>
                <a:sym typeface="Arial"/>
              </a:rPr>
              <a:t>Средства коммуникации</a:t>
            </a:r>
            <a:endParaRPr lang="en-US" dirty="0"/>
          </a:p>
        </p:txBody>
      </p:sp>
      <p:sp>
        <p:nvSpPr>
          <p:cNvPr id="3" name="TextBox 2">
            <a:extLst>
              <a:ext uri="{FF2B5EF4-FFF2-40B4-BE49-F238E27FC236}">
                <a16:creationId xmlns:a16="http://schemas.microsoft.com/office/drawing/2014/main" id="{CEAFE41F-8A9E-3E80-346F-A9AB537750F8}"/>
              </a:ext>
            </a:extLst>
          </p:cNvPr>
          <p:cNvSpPr txBox="1"/>
          <p:nvPr/>
        </p:nvSpPr>
        <p:spPr>
          <a:xfrm>
            <a:off x="573400" y="2578922"/>
            <a:ext cx="10358661" cy="1117821"/>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marL="172720" indent="-172720" defTabSz="554492">
              <a:buClr>
                <a:srgbClr val="000000"/>
              </a:buClr>
              <a:buFont typeface="Arial"/>
              <a:buChar char="•"/>
            </a:pPr>
            <a:r>
              <a:rPr lang="ru-RU" sz="2300" kern="0" dirty="0">
                <a:solidFill>
                  <a:srgbClr val="000000"/>
                </a:solidFill>
                <a:latin typeface="Montserrat"/>
                <a:cs typeface="Arial"/>
              </a:rPr>
              <a:t>Государственные традиционные СМИ</a:t>
            </a:r>
          </a:p>
          <a:p>
            <a:pPr marL="172720" indent="-172720" defTabSz="554492">
              <a:buClr>
                <a:srgbClr val="000000"/>
              </a:buClr>
              <a:buFont typeface="Arial"/>
              <a:buChar char="•"/>
            </a:pPr>
            <a:r>
              <a:rPr lang="ru-RU" sz="2300" kern="0" dirty="0">
                <a:solidFill>
                  <a:srgbClr val="000000"/>
                </a:solidFill>
                <a:latin typeface="Montserrat"/>
                <a:cs typeface="Arial"/>
              </a:rPr>
              <a:t>Манипулированные визуальные эффекты и дипфейки</a:t>
            </a:r>
          </a:p>
          <a:p>
            <a:pPr marL="172720" indent="-172720" defTabSz="554492">
              <a:buClr>
                <a:srgbClr val="000000"/>
              </a:buClr>
              <a:buFont typeface="Arial"/>
              <a:buChar char="•"/>
            </a:pPr>
            <a:r>
              <a:rPr lang="ru-RU" sz="2300" kern="0" dirty="0">
                <a:solidFill>
                  <a:srgbClr val="000000"/>
                </a:solidFill>
                <a:latin typeface="Montserrat"/>
                <a:cs typeface="Arial"/>
              </a:rPr>
              <a:t>Недостоверные аккаунты в социальных сетях</a:t>
            </a:r>
            <a:endParaRPr lang="en-US" sz="2300" kern="0" dirty="0">
              <a:solidFill>
                <a:srgbClr val="000000"/>
              </a:solidFill>
              <a:latin typeface="Montserrat"/>
              <a:cs typeface="Arial"/>
            </a:endParaRPr>
          </a:p>
        </p:txBody>
      </p:sp>
    </p:spTree>
    <p:extLst>
      <p:ext uri="{BB962C8B-B14F-4D97-AF65-F5344CB8AC3E}">
        <p14:creationId xmlns:p14="http://schemas.microsoft.com/office/powerpoint/2010/main" val="1258136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7375E"/>
        </a:solidFill>
        <a:effectLst/>
      </p:bgPr>
    </p:bg>
    <p:spTree>
      <p:nvGrpSpPr>
        <p:cNvPr id="1" name=""/>
        <p:cNvGrpSpPr/>
        <p:nvPr/>
      </p:nvGrpSpPr>
      <p:grpSpPr>
        <a:xfrm>
          <a:off x="0" y="0"/>
          <a:ext cx="0" cy="0"/>
          <a:chOff x="0" y="0"/>
          <a:chExt cx="0" cy="0"/>
        </a:xfrm>
      </p:grpSpPr>
      <p:sp>
        <p:nvSpPr>
          <p:cNvPr id="9" name="Google Shape;140;g11d9d0762af_0_93">
            <a:extLst>
              <a:ext uri="{FF2B5EF4-FFF2-40B4-BE49-F238E27FC236}">
                <a16:creationId xmlns:a16="http://schemas.microsoft.com/office/drawing/2014/main" id="{9FE2C89D-1EE7-035B-CE51-31C6B5BC202D}"/>
              </a:ext>
            </a:extLst>
          </p:cNvPr>
          <p:cNvSpPr txBox="1"/>
          <p:nvPr/>
        </p:nvSpPr>
        <p:spPr>
          <a:xfrm>
            <a:off x="829617" y="3881328"/>
            <a:ext cx="10143183" cy="2179626"/>
          </a:xfrm>
          <a:prstGeom prst="rect">
            <a:avLst/>
          </a:prstGeom>
          <a:noFill/>
          <a:ln>
            <a:noFill/>
          </a:ln>
        </p:spPr>
        <p:txBody>
          <a:bodyPr spcFirstLastPara="1" wrap="square" lIns="55440" tIns="27713" rIns="55440" bIns="27713" anchor="t" anchorCtr="0">
            <a:spAutoFit/>
          </a:bodyPr>
          <a:lstStyle/>
          <a:p>
            <a:pPr defTabSz="554492">
              <a:defRPr/>
            </a:pPr>
            <a:r>
              <a:rPr lang="ru-RU" sz="2300" kern="0" dirty="0">
                <a:solidFill>
                  <a:schemeClr val="bg1"/>
                </a:solidFill>
                <a:latin typeface="Montserrat"/>
                <a:cs typeface="Arial"/>
                <a:sym typeface="Arial"/>
              </a:rPr>
              <a:t>Прежде чем доверять информации, проверьте ее, даже если контент совпадает с вашим мнением и заставляет вас чувствовать себя хорошо по поводу своего выбора. </a:t>
            </a:r>
          </a:p>
          <a:p>
            <a:pPr defTabSz="554492">
              <a:defRPr/>
            </a:pPr>
            <a:endParaRPr lang="ru-RU" sz="2300" kern="0" dirty="0">
              <a:solidFill>
                <a:schemeClr val="bg1"/>
              </a:solidFill>
              <a:latin typeface="Montserrat"/>
              <a:cs typeface="Arial"/>
              <a:sym typeface="Arial"/>
            </a:endParaRPr>
          </a:p>
          <a:p>
            <a:pPr defTabSz="554492">
              <a:defRPr/>
            </a:pPr>
            <a:r>
              <a:rPr lang="ru-RU" sz="2300" kern="0" dirty="0">
                <a:solidFill>
                  <a:schemeClr val="bg1"/>
                </a:solidFill>
                <a:latin typeface="Montserrat"/>
                <a:cs typeface="Arial"/>
                <a:sym typeface="Arial"/>
              </a:rPr>
              <a:t>Каждый играет свою роль в нашей онлайн-среде. Никогда не делитесь информацией, в истинности которой вы не уверены.</a:t>
            </a:r>
            <a:endParaRPr lang="en-US" sz="2300" dirty="0">
              <a:solidFill>
                <a:schemeClr val="bg1"/>
              </a:solidFill>
              <a:latin typeface="Montserrat"/>
            </a:endParaRPr>
          </a:p>
        </p:txBody>
      </p:sp>
      <p:pic>
        <p:nvPicPr>
          <p:cNvPr id="3" name="Picture 2">
            <a:extLst>
              <a:ext uri="{FF2B5EF4-FFF2-40B4-BE49-F238E27FC236}">
                <a16:creationId xmlns:a16="http://schemas.microsoft.com/office/drawing/2014/main" id="{ADBC45A6-415F-A152-0D2E-4BDE76E636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525" y="-539262"/>
            <a:ext cx="8340551" cy="4691560"/>
          </a:xfrm>
          <a:prstGeom prst="rect">
            <a:avLst/>
          </a:prstGeom>
        </p:spPr>
      </p:pic>
    </p:spTree>
    <p:extLst>
      <p:ext uri="{BB962C8B-B14F-4D97-AF65-F5344CB8AC3E}">
        <p14:creationId xmlns:p14="http://schemas.microsoft.com/office/powerpoint/2010/main" val="1030313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128"/>
        <p:cNvGrpSpPr/>
        <p:nvPr/>
      </p:nvGrpSpPr>
      <p:grpSpPr>
        <a:xfrm>
          <a:off x="0" y="0"/>
          <a:ext cx="0" cy="0"/>
          <a:chOff x="0" y="0"/>
          <a:chExt cx="0" cy="0"/>
        </a:xfrm>
      </p:grpSpPr>
      <p:pic>
        <p:nvPicPr>
          <p:cNvPr id="2" name="Picture 1" descr="A person in white uniform and a sign with a euro symbol&#10;&#10;Description automatically generated">
            <a:extLst>
              <a:ext uri="{FF2B5EF4-FFF2-40B4-BE49-F238E27FC236}">
                <a16:creationId xmlns:a16="http://schemas.microsoft.com/office/drawing/2014/main" id="{3EA5FB58-9FB8-274D-A550-B4D958CAA603}"/>
              </a:ext>
            </a:extLst>
          </p:cNvPr>
          <p:cNvPicPr>
            <a:picLocks noChangeAspect="1"/>
          </p:cNvPicPr>
          <p:nvPr/>
        </p:nvPicPr>
        <p:blipFill>
          <a:blip r:embed="rId3"/>
          <a:stretch>
            <a:fillRect/>
          </a:stretch>
        </p:blipFill>
        <p:spPr>
          <a:xfrm>
            <a:off x="1705154" y="443362"/>
            <a:ext cx="8781692" cy="4950484"/>
          </a:xfrm>
          <a:prstGeom prst="rect">
            <a:avLst/>
          </a:prstGeom>
        </p:spPr>
      </p:pic>
      <p:sp>
        <p:nvSpPr>
          <p:cNvPr id="7" name="TextBox 6">
            <a:extLst>
              <a:ext uri="{FF2B5EF4-FFF2-40B4-BE49-F238E27FC236}">
                <a16:creationId xmlns:a16="http://schemas.microsoft.com/office/drawing/2014/main" id="{78611E54-7DDC-465F-741E-7870CFB7F1FE}"/>
              </a:ext>
            </a:extLst>
          </p:cNvPr>
          <p:cNvSpPr txBox="1"/>
          <p:nvPr/>
        </p:nvSpPr>
        <p:spPr>
          <a:xfrm>
            <a:off x="162002" y="183866"/>
            <a:ext cx="9596372" cy="502268"/>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buClr>
                <a:srgbClr val="000000"/>
              </a:buClr>
            </a:pPr>
            <a:r>
              <a:rPr lang="ru-RU" sz="2900" b="1" kern="0" dirty="0">
                <a:solidFill>
                  <a:srgbClr val="000000"/>
                </a:solidFill>
                <a:latin typeface="Montserrat"/>
                <a:cs typeface="Arial"/>
              </a:rPr>
              <a:t>Государственные СМИ</a:t>
            </a:r>
            <a:endParaRPr lang="en-US" sz="2900" b="1" kern="0" dirty="0">
              <a:solidFill>
                <a:srgbClr val="000000"/>
              </a:solidFill>
              <a:latin typeface="Montserrat"/>
              <a:cs typeface="Arial"/>
            </a:endParaRPr>
          </a:p>
        </p:txBody>
      </p:sp>
      <p:sp>
        <p:nvSpPr>
          <p:cNvPr id="11" name="Google Shape;307;g157d7739650_0_12">
            <a:extLst>
              <a:ext uri="{FF2B5EF4-FFF2-40B4-BE49-F238E27FC236}">
                <a16:creationId xmlns:a16="http://schemas.microsoft.com/office/drawing/2014/main" id="{50E30439-FCAB-B77D-891D-5DD1B52F5576}"/>
              </a:ext>
            </a:extLst>
          </p:cNvPr>
          <p:cNvSpPr txBox="1"/>
          <p:nvPr/>
        </p:nvSpPr>
        <p:spPr>
          <a:xfrm>
            <a:off x="277064" y="3787528"/>
            <a:ext cx="5429325" cy="2574175"/>
          </a:xfrm>
          <a:prstGeom prst="rect">
            <a:avLst/>
          </a:prstGeom>
          <a:noFill/>
          <a:ln>
            <a:noFill/>
          </a:ln>
        </p:spPr>
        <p:txBody>
          <a:bodyPr spcFirstLastPara="1" wrap="square" lIns="55440" tIns="55440" rIns="55440" bIns="55440" anchor="t" anchorCtr="0">
            <a:spAutoFit/>
          </a:bodyPr>
          <a:lstStyle/>
          <a:p>
            <a:pPr algn="ctr" defTabSz="554492"/>
            <a:r>
              <a:rPr lang="ru-RU" sz="2000" dirty="0">
                <a:latin typeface="Montserrat"/>
                <a:ea typeface="+mn-lt"/>
                <a:cs typeface="+mn-lt"/>
              </a:rPr>
              <a:t>Большинство СМИ в странах Балтии являются частными или коммерческими. </a:t>
            </a:r>
            <a:r>
              <a:rPr lang="ru-RU" sz="2000" b="1" dirty="0">
                <a:latin typeface="Montserrat"/>
                <a:ea typeface="+mn-lt"/>
                <a:cs typeface="+mn-lt"/>
              </a:rPr>
              <a:t>Частные СМИ </a:t>
            </a:r>
            <a:r>
              <a:rPr lang="ru-RU" sz="2000" dirty="0">
                <a:latin typeface="Montserrat"/>
                <a:ea typeface="+mn-lt"/>
                <a:cs typeface="+mn-lt"/>
              </a:rPr>
              <a:t>принадлежат бизнесу. Они получают финансирование за счет рекламы, своей аудитории (например, подписчиков), пожертвований или грантов.</a:t>
            </a:r>
            <a:endParaRPr lang="en-US" sz="2000" dirty="0">
              <a:latin typeface="Montserrat"/>
            </a:endParaRPr>
          </a:p>
        </p:txBody>
      </p:sp>
      <p:sp>
        <p:nvSpPr>
          <p:cNvPr id="13" name="Google Shape;307;g157d7739650_0_12">
            <a:extLst>
              <a:ext uri="{FF2B5EF4-FFF2-40B4-BE49-F238E27FC236}">
                <a16:creationId xmlns:a16="http://schemas.microsoft.com/office/drawing/2014/main" id="{3E316490-E7E5-9B31-1038-7354BFF84014}"/>
              </a:ext>
            </a:extLst>
          </p:cNvPr>
          <p:cNvSpPr txBox="1"/>
          <p:nvPr/>
        </p:nvSpPr>
        <p:spPr>
          <a:xfrm>
            <a:off x="5953765" y="3570670"/>
            <a:ext cx="6112272" cy="3189728"/>
          </a:xfrm>
          <a:prstGeom prst="rect">
            <a:avLst/>
          </a:prstGeom>
          <a:noFill/>
          <a:ln>
            <a:noFill/>
          </a:ln>
        </p:spPr>
        <p:txBody>
          <a:bodyPr spcFirstLastPara="1" wrap="square" lIns="55440" tIns="55440" rIns="55440" bIns="55440" anchor="t" anchorCtr="0">
            <a:spAutoFit/>
          </a:bodyPr>
          <a:lstStyle/>
          <a:p>
            <a:pPr algn="ctr" defTabSz="554492"/>
            <a:r>
              <a:rPr lang="ru-RU" sz="2000" b="1" dirty="0">
                <a:latin typeface="Montserrat"/>
                <a:ea typeface="+mn-lt"/>
                <a:cs typeface="+mn-lt"/>
              </a:rPr>
              <a:t>Государственные СМИ </a:t>
            </a:r>
            <a:r>
              <a:rPr lang="ru-RU" sz="2000" dirty="0">
                <a:latin typeface="Montserrat"/>
                <a:ea typeface="+mn-lt"/>
                <a:cs typeface="+mn-lt"/>
              </a:rPr>
              <a:t>финансируются из государственного бюджета. Государственные СМИ иногда имитируют независимые СМИ, но на самом деле служат инструментом продвижения государственной политики. Примером тому является Россия, где основные национальные сети управляются либо государством, либо компаниями, имеющими тесные связи с Кремлем.</a:t>
            </a:r>
            <a:endParaRPr lang="en-US" dirty="0">
              <a:latin typeface="Montserrat"/>
            </a:endParaRPr>
          </a:p>
        </p:txBody>
      </p:sp>
    </p:spTree>
    <p:extLst>
      <p:ext uri="{BB962C8B-B14F-4D97-AF65-F5344CB8AC3E}">
        <p14:creationId xmlns:p14="http://schemas.microsoft.com/office/powerpoint/2010/main" val="1467992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128"/>
        <p:cNvGrpSpPr/>
        <p:nvPr/>
      </p:nvGrpSpPr>
      <p:grpSpPr>
        <a:xfrm>
          <a:off x="0" y="0"/>
          <a:ext cx="0" cy="0"/>
          <a:chOff x="0" y="0"/>
          <a:chExt cx="0" cy="0"/>
        </a:xfrm>
      </p:grpSpPr>
      <p:sp>
        <p:nvSpPr>
          <p:cNvPr id="2" name="TextBox 1">
            <a:extLst>
              <a:ext uri="{FF2B5EF4-FFF2-40B4-BE49-F238E27FC236}">
                <a16:creationId xmlns:a16="http://schemas.microsoft.com/office/drawing/2014/main" id="{E6764A24-E000-FB74-BFE1-4CA46FE25140}"/>
              </a:ext>
            </a:extLst>
          </p:cNvPr>
          <p:cNvSpPr txBox="1"/>
          <p:nvPr/>
        </p:nvSpPr>
        <p:spPr>
          <a:xfrm>
            <a:off x="487662" y="237688"/>
            <a:ext cx="5772112" cy="948544"/>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buClr>
                <a:srgbClr val="000000"/>
              </a:buClr>
            </a:pPr>
            <a:r>
              <a:rPr lang="ru-RU" sz="2900" b="1" kern="0" dirty="0">
                <a:solidFill>
                  <a:srgbClr val="000000"/>
                </a:solidFill>
                <a:latin typeface="Montserrat"/>
                <a:cs typeface="Arial"/>
                <a:sym typeface="Arial"/>
              </a:rPr>
              <a:t>Манипулируемые визуальные эффекты</a:t>
            </a:r>
            <a:endParaRPr lang="en-US" sz="2900" b="1" kern="0" dirty="0">
              <a:solidFill>
                <a:srgbClr val="000000"/>
              </a:solidFill>
              <a:latin typeface="Montserrat"/>
              <a:cs typeface="Arial"/>
            </a:endParaRPr>
          </a:p>
        </p:txBody>
      </p:sp>
      <p:pic>
        <p:nvPicPr>
          <p:cNvPr id="4" name="Picture 3" descr="A screenshot of a social media post&#10;&#10;Description automatically generated">
            <a:extLst>
              <a:ext uri="{FF2B5EF4-FFF2-40B4-BE49-F238E27FC236}">
                <a16:creationId xmlns:a16="http://schemas.microsoft.com/office/drawing/2014/main" id="{4370BE4C-47B8-F3B3-19E2-499BEB7F9EDF}"/>
              </a:ext>
            </a:extLst>
          </p:cNvPr>
          <p:cNvPicPr>
            <a:picLocks noChangeAspect="1"/>
          </p:cNvPicPr>
          <p:nvPr/>
        </p:nvPicPr>
        <p:blipFill>
          <a:blip r:embed="rId3"/>
          <a:stretch>
            <a:fillRect/>
          </a:stretch>
        </p:blipFill>
        <p:spPr>
          <a:xfrm>
            <a:off x="914400" y="1433873"/>
            <a:ext cx="4164841" cy="5184432"/>
          </a:xfrm>
          <a:prstGeom prst="rect">
            <a:avLst/>
          </a:prstGeom>
        </p:spPr>
      </p:pic>
      <p:pic>
        <p:nvPicPr>
          <p:cNvPr id="9" name="Picture 8" descr="A group of soldiers outside a building&#10;&#10;Description automatically generated">
            <a:extLst>
              <a:ext uri="{FF2B5EF4-FFF2-40B4-BE49-F238E27FC236}">
                <a16:creationId xmlns:a16="http://schemas.microsoft.com/office/drawing/2014/main" id="{BE0C5AEE-D9AB-8FCA-7B8F-A16D948AC8C1}"/>
              </a:ext>
            </a:extLst>
          </p:cNvPr>
          <p:cNvPicPr>
            <a:picLocks noChangeAspect="1"/>
          </p:cNvPicPr>
          <p:nvPr/>
        </p:nvPicPr>
        <p:blipFill>
          <a:blip r:embed="rId4"/>
          <a:stretch>
            <a:fillRect/>
          </a:stretch>
        </p:blipFill>
        <p:spPr>
          <a:xfrm>
            <a:off x="6259774" y="196855"/>
            <a:ext cx="5643348" cy="4633213"/>
          </a:xfrm>
          <a:prstGeom prst="rect">
            <a:avLst/>
          </a:prstGeom>
        </p:spPr>
      </p:pic>
    </p:spTree>
    <p:extLst>
      <p:ext uri="{BB962C8B-B14F-4D97-AF65-F5344CB8AC3E}">
        <p14:creationId xmlns:p14="http://schemas.microsoft.com/office/powerpoint/2010/main" val="669008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128"/>
        <p:cNvGrpSpPr/>
        <p:nvPr/>
      </p:nvGrpSpPr>
      <p:grpSpPr>
        <a:xfrm>
          <a:off x="0" y="0"/>
          <a:ext cx="0" cy="0"/>
          <a:chOff x="0" y="0"/>
          <a:chExt cx="0" cy="0"/>
        </a:xfrm>
      </p:grpSpPr>
      <p:sp>
        <p:nvSpPr>
          <p:cNvPr id="5" name="TextBox 4">
            <a:extLst>
              <a:ext uri="{FF2B5EF4-FFF2-40B4-BE49-F238E27FC236}">
                <a16:creationId xmlns:a16="http://schemas.microsoft.com/office/drawing/2014/main" id="{2551CFE8-DB70-1DF3-09FF-05943B67AA95}"/>
              </a:ext>
            </a:extLst>
          </p:cNvPr>
          <p:cNvSpPr txBox="1"/>
          <p:nvPr/>
        </p:nvSpPr>
        <p:spPr>
          <a:xfrm>
            <a:off x="386493" y="256859"/>
            <a:ext cx="11116393" cy="502268"/>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buClr>
                <a:srgbClr val="000000"/>
              </a:buClr>
            </a:pPr>
            <a:r>
              <a:rPr lang="ru-RU" sz="2900" b="1" kern="0" dirty="0">
                <a:solidFill>
                  <a:srgbClr val="000000"/>
                </a:solidFill>
                <a:latin typeface="Montserrat"/>
                <a:cs typeface="Arial"/>
              </a:rPr>
              <a:t>Манипулируемые визуальные эффекты – дипфейки</a:t>
            </a:r>
            <a:endParaRPr lang="en-US" sz="2900" b="1" kern="0" dirty="0">
              <a:solidFill>
                <a:srgbClr val="000000"/>
              </a:solidFill>
              <a:latin typeface="Montserrat"/>
              <a:cs typeface="Arial"/>
            </a:endParaRPr>
          </a:p>
        </p:txBody>
      </p:sp>
      <p:pic>
        <p:nvPicPr>
          <p:cNvPr id="2" name="Online Media 1" title="What are deepfakes? RU">
            <a:hlinkClick r:id="" action="ppaction://media"/>
            <a:extLst>
              <a:ext uri="{FF2B5EF4-FFF2-40B4-BE49-F238E27FC236}">
                <a16:creationId xmlns:a16="http://schemas.microsoft.com/office/drawing/2014/main" id="{3C2BA737-5ACC-26AE-F252-F1B3BFC62E60}"/>
              </a:ext>
            </a:extLst>
          </p:cNvPr>
          <p:cNvPicPr>
            <a:picLocks noRot="1" noChangeAspect="1"/>
          </p:cNvPicPr>
          <p:nvPr>
            <a:videoFile r:link="rId1"/>
          </p:nvPr>
        </p:nvPicPr>
        <p:blipFill>
          <a:blip r:embed="rId4"/>
          <a:stretch>
            <a:fillRect/>
          </a:stretch>
        </p:blipFill>
        <p:spPr>
          <a:xfrm>
            <a:off x="383397" y="1129941"/>
            <a:ext cx="11425207" cy="5417628"/>
          </a:xfrm>
          <a:prstGeom prst="rect">
            <a:avLst/>
          </a:prstGeom>
        </p:spPr>
      </p:pic>
    </p:spTree>
    <p:extLst>
      <p:ext uri="{BB962C8B-B14F-4D97-AF65-F5344CB8AC3E}">
        <p14:creationId xmlns:p14="http://schemas.microsoft.com/office/powerpoint/2010/main" val="101610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128"/>
        <p:cNvGrpSpPr/>
        <p:nvPr/>
      </p:nvGrpSpPr>
      <p:grpSpPr>
        <a:xfrm>
          <a:off x="0" y="0"/>
          <a:ext cx="0" cy="0"/>
          <a:chOff x="0" y="0"/>
          <a:chExt cx="0" cy="0"/>
        </a:xfrm>
      </p:grpSpPr>
      <p:sp>
        <p:nvSpPr>
          <p:cNvPr id="2" name="TextBox 1">
            <a:extLst>
              <a:ext uri="{FF2B5EF4-FFF2-40B4-BE49-F238E27FC236}">
                <a16:creationId xmlns:a16="http://schemas.microsoft.com/office/drawing/2014/main" id="{E6764A24-E000-FB74-BFE1-4CA46FE25140}"/>
              </a:ext>
            </a:extLst>
          </p:cNvPr>
          <p:cNvSpPr txBox="1"/>
          <p:nvPr/>
        </p:nvSpPr>
        <p:spPr>
          <a:xfrm>
            <a:off x="732426" y="469644"/>
            <a:ext cx="11618600" cy="502268"/>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buClr>
                <a:srgbClr val="000000"/>
              </a:buClr>
            </a:pPr>
            <a:r>
              <a:rPr lang="ru-RU" sz="2900" b="1" kern="0" dirty="0">
                <a:solidFill>
                  <a:srgbClr val="000000"/>
                </a:solidFill>
                <a:latin typeface="Montserrat"/>
                <a:cs typeface="Arial"/>
              </a:rPr>
              <a:t>Манипулируемые визуальные эффекты – дипфейки</a:t>
            </a:r>
            <a:endParaRPr lang="en-US" sz="2900" b="1" kern="0" dirty="0">
              <a:solidFill>
                <a:srgbClr val="000000"/>
              </a:solidFill>
              <a:latin typeface="Montserrat"/>
              <a:cs typeface="Arial"/>
            </a:endParaRPr>
          </a:p>
        </p:txBody>
      </p:sp>
      <p:sp>
        <p:nvSpPr>
          <p:cNvPr id="3" name="TextBox 2">
            <a:extLst>
              <a:ext uri="{FF2B5EF4-FFF2-40B4-BE49-F238E27FC236}">
                <a16:creationId xmlns:a16="http://schemas.microsoft.com/office/drawing/2014/main" id="{CEAFE41F-8A9E-3E80-346F-A9AB537750F8}"/>
              </a:ext>
            </a:extLst>
          </p:cNvPr>
          <p:cNvSpPr txBox="1"/>
          <p:nvPr/>
        </p:nvSpPr>
        <p:spPr>
          <a:xfrm>
            <a:off x="573400" y="2578922"/>
            <a:ext cx="10358661" cy="2518204"/>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marL="342900" indent="-342900" defTabSz="554492">
              <a:buClr>
                <a:srgbClr val="000000"/>
              </a:buClr>
              <a:buFont typeface="Arial"/>
              <a:buChar char="•"/>
            </a:pPr>
            <a:r>
              <a:rPr lang="ru-RU" sz="2000" kern="0" dirty="0">
                <a:solidFill>
                  <a:srgbClr val="000000"/>
                </a:solidFill>
                <a:latin typeface="Montserrat"/>
                <a:cs typeface="Arial"/>
                <a:sym typeface="Arial"/>
              </a:rPr>
              <a:t>2 марта Центр стратегических коммуникаций при правительстве Украины предупредил, что Кремль, вероятно, готовит «</a:t>
            </a:r>
            <a:r>
              <a:rPr lang="ru-RU" sz="2000" b="1" kern="0" dirty="0" err="1">
                <a:solidFill>
                  <a:srgbClr val="000000"/>
                </a:solidFill>
                <a:latin typeface="Montserrat"/>
                <a:cs typeface="Arial"/>
                <a:sym typeface="Arial"/>
              </a:rPr>
              <a:t>дипфейковое</a:t>
            </a:r>
            <a:r>
              <a:rPr lang="ru-RU" sz="2000" kern="0" dirty="0">
                <a:solidFill>
                  <a:srgbClr val="000000"/>
                </a:solidFill>
                <a:latin typeface="Montserrat"/>
                <a:cs typeface="Arial"/>
                <a:sym typeface="Arial"/>
              </a:rPr>
              <a:t>» видео.</a:t>
            </a:r>
          </a:p>
          <a:p>
            <a:pPr marL="342900" indent="-342900" defTabSz="554492">
              <a:buClr>
                <a:srgbClr val="000000"/>
              </a:buClr>
              <a:buFont typeface="Arial"/>
              <a:buChar char="•"/>
            </a:pPr>
            <a:endParaRPr lang="ru-RU" sz="2000" kern="0" dirty="0">
              <a:solidFill>
                <a:srgbClr val="000000"/>
              </a:solidFill>
              <a:latin typeface="Montserrat"/>
              <a:cs typeface="Arial"/>
              <a:sym typeface="Arial"/>
            </a:endParaRPr>
          </a:p>
          <a:p>
            <a:pPr marL="342900" indent="-342900" defTabSz="554492">
              <a:buClr>
                <a:srgbClr val="000000"/>
              </a:buClr>
              <a:buFont typeface="Arial"/>
              <a:buChar char="•"/>
            </a:pPr>
            <a:r>
              <a:rPr lang="ru-RU" sz="2000" kern="0" dirty="0">
                <a:solidFill>
                  <a:srgbClr val="000000"/>
                </a:solidFill>
                <a:latin typeface="Montserrat"/>
                <a:cs typeface="Arial"/>
                <a:sym typeface="Arial"/>
              </a:rPr>
              <a:t>Несколько дней спустя фейковое и тщательно сфальсифицированное видео, на котором Зеленский приказывает своим солдатам сложить оружие, начало распространяться в социальных сетях и было размещено хакерами на украинском новостном сайте.</a:t>
            </a:r>
            <a:endParaRPr lang="en-US" sz="2000" kern="0" dirty="0">
              <a:solidFill>
                <a:srgbClr val="000000"/>
              </a:solidFill>
              <a:latin typeface="Montserrat"/>
              <a:cs typeface="Arial"/>
            </a:endParaRPr>
          </a:p>
        </p:txBody>
      </p:sp>
    </p:spTree>
    <p:extLst>
      <p:ext uri="{BB962C8B-B14F-4D97-AF65-F5344CB8AC3E}">
        <p14:creationId xmlns:p14="http://schemas.microsoft.com/office/powerpoint/2010/main" val="4048394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128"/>
        <p:cNvGrpSpPr/>
        <p:nvPr/>
      </p:nvGrpSpPr>
      <p:grpSpPr>
        <a:xfrm>
          <a:off x="0" y="0"/>
          <a:ext cx="0" cy="0"/>
          <a:chOff x="0" y="0"/>
          <a:chExt cx="0" cy="0"/>
        </a:xfrm>
      </p:grpSpPr>
      <p:sp>
        <p:nvSpPr>
          <p:cNvPr id="2" name="TextBox 1">
            <a:extLst>
              <a:ext uri="{FF2B5EF4-FFF2-40B4-BE49-F238E27FC236}">
                <a16:creationId xmlns:a16="http://schemas.microsoft.com/office/drawing/2014/main" id="{E6764A24-E000-FB74-BFE1-4CA46FE25140}"/>
              </a:ext>
            </a:extLst>
          </p:cNvPr>
          <p:cNvSpPr txBox="1"/>
          <p:nvPr/>
        </p:nvSpPr>
        <p:spPr>
          <a:xfrm>
            <a:off x="466243" y="250569"/>
            <a:ext cx="11023391" cy="502268"/>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buClr>
                <a:srgbClr val="000000"/>
              </a:buClr>
            </a:pPr>
            <a:r>
              <a:rPr lang="ru-RU" sz="2900" b="1" kern="0" dirty="0">
                <a:solidFill>
                  <a:srgbClr val="000000"/>
                </a:solidFill>
                <a:latin typeface="Montserrat"/>
                <a:cs typeface="Arial"/>
              </a:rPr>
              <a:t>Манипулируемые визуальные эффекты – дипфейки</a:t>
            </a:r>
            <a:endParaRPr lang="en-US" sz="2900" b="1" kern="0" dirty="0">
              <a:solidFill>
                <a:srgbClr val="000000"/>
              </a:solidFill>
              <a:latin typeface="Montserrat"/>
              <a:cs typeface="Arial"/>
            </a:endParaRPr>
          </a:p>
        </p:txBody>
      </p:sp>
      <p:pic>
        <p:nvPicPr>
          <p:cNvPr id="4" name="Online Media 3" title="Debunking a deepfake video of Zelensky telling Ukrainians to surrender • FRANCE 24 English">
            <a:hlinkClick r:id="" action="ppaction://media"/>
            <a:extLst>
              <a:ext uri="{FF2B5EF4-FFF2-40B4-BE49-F238E27FC236}">
                <a16:creationId xmlns:a16="http://schemas.microsoft.com/office/drawing/2014/main" id="{D8C1B159-A20A-796D-F481-277176E6DC50}"/>
              </a:ext>
            </a:extLst>
          </p:cNvPr>
          <p:cNvPicPr>
            <a:picLocks noRot="1" noChangeAspect="1"/>
          </p:cNvPicPr>
          <p:nvPr>
            <a:videoFile r:link="rId1"/>
          </p:nvPr>
        </p:nvPicPr>
        <p:blipFill>
          <a:blip r:embed="rId4"/>
          <a:stretch>
            <a:fillRect/>
          </a:stretch>
        </p:blipFill>
        <p:spPr>
          <a:xfrm>
            <a:off x="445973" y="752837"/>
            <a:ext cx="11300053" cy="5936381"/>
          </a:xfrm>
          <a:prstGeom prst="rect">
            <a:avLst/>
          </a:prstGeom>
        </p:spPr>
      </p:pic>
    </p:spTree>
    <p:extLst>
      <p:ext uri="{BB962C8B-B14F-4D97-AF65-F5344CB8AC3E}">
        <p14:creationId xmlns:p14="http://schemas.microsoft.com/office/powerpoint/2010/main" val="214703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116"/>
        <p:cNvGrpSpPr/>
        <p:nvPr/>
      </p:nvGrpSpPr>
      <p:grpSpPr>
        <a:xfrm>
          <a:off x="0" y="0"/>
          <a:ext cx="0" cy="0"/>
          <a:chOff x="0" y="0"/>
          <a:chExt cx="0" cy="0"/>
        </a:xfrm>
      </p:grpSpPr>
      <p:sp>
        <p:nvSpPr>
          <p:cNvPr id="2" name="Google Shape;109;g11b41ce093d_0_0">
            <a:extLst>
              <a:ext uri="{FF2B5EF4-FFF2-40B4-BE49-F238E27FC236}">
                <a16:creationId xmlns:a16="http://schemas.microsoft.com/office/drawing/2014/main" id="{4BFCAF06-C32D-3CFB-A1EC-A6809757D360}"/>
              </a:ext>
            </a:extLst>
          </p:cNvPr>
          <p:cNvSpPr txBox="1"/>
          <p:nvPr/>
        </p:nvSpPr>
        <p:spPr>
          <a:xfrm>
            <a:off x="1612449" y="2823437"/>
            <a:ext cx="8631481" cy="973737"/>
          </a:xfrm>
          <a:prstGeom prst="rect">
            <a:avLst/>
          </a:prstGeom>
          <a:noFill/>
          <a:ln>
            <a:noFill/>
          </a:ln>
        </p:spPr>
        <p:txBody>
          <a:bodyPr spcFirstLastPara="1" wrap="square" lIns="55440" tIns="55440" rIns="55440" bIns="55440" anchor="t" anchorCtr="0">
            <a:spAutoFit/>
          </a:bodyPr>
          <a:lstStyle/>
          <a:p>
            <a:pPr algn="ctr" defTabSz="554492"/>
            <a:r>
              <a:rPr lang="ru-RU" sz="2800" kern="0" dirty="0">
                <a:solidFill>
                  <a:srgbClr val="000000"/>
                </a:solidFill>
                <a:latin typeface="Montserrat"/>
                <a:cs typeface="Arial"/>
                <a:sym typeface="Arial"/>
              </a:rPr>
              <a:t>Какие имеются признаки того, что видео может быть фальшивым, заметили ли вы их?</a:t>
            </a:r>
            <a:endParaRPr lang="en-US" dirty="0"/>
          </a:p>
        </p:txBody>
      </p:sp>
    </p:spTree>
    <p:extLst>
      <p:ext uri="{BB962C8B-B14F-4D97-AF65-F5344CB8AC3E}">
        <p14:creationId xmlns:p14="http://schemas.microsoft.com/office/powerpoint/2010/main" val="2030737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7375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7D531-37A0-F904-BABC-7A829822EC57}"/>
              </a:ext>
            </a:extLst>
          </p:cNvPr>
          <p:cNvSpPr>
            <a:spLocks noGrp="1"/>
          </p:cNvSpPr>
          <p:nvPr>
            <p:ph type="title"/>
          </p:nvPr>
        </p:nvSpPr>
        <p:spPr>
          <a:xfrm>
            <a:off x="505496" y="386590"/>
            <a:ext cx="10515600" cy="1325563"/>
          </a:xfrm>
        </p:spPr>
        <p:txBody>
          <a:bodyPr>
            <a:normAutofit/>
          </a:bodyPr>
          <a:lstStyle/>
          <a:p>
            <a:r>
              <a:rPr lang="ru-RU" sz="2900" b="1" dirty="0">
                <a:solidFill>
                  <a:schemeClr val="bg1"/>
                </a:solidFill>
                <a:latin typeface="Montserrat"/>
              </a:rPr>
              <a:t>Цели урока</a:t>
            </a:r>
            <a:endParaRPr lang="en-US" dirty="0">
              <a:solidFill>
                <a:schemeClr val="bg1"/>
              </a:solidFill>
              <a:cs typeface="Calibri Light"/>
            </a:endParaRPr>
          </a:p>
        </p:txBody>
      </p:sp>
      <p:sp>
        <p:nvSpPr>
          <p:cNvPr id="3" name="Content Placeholder 2">
            <a:extLst>
              <a:ext uri="{FF2B5EF4-FFF2-40B4-BE49-F238E27FC236}">
                <a16:creationId xmlns:a16="http://schemas.microsoft.com/office/drawing/2014/main" id="{F4EDA02A-351D-FBFD-C27C-E25749328A05}"/>
              </a:ext>
            </a:extLst>
          </p:cNvPr>
          <p:cNvSpPr>
            <a:spLocks noGrp="1"/>
          </p:cNvSpPr>
          <p:nvPr>
            <p:ph idx="1"/>
          </p:nvPr>
        </p:nvSpPr>
        <p:spPr>
          <a:xfrm>
            <a:off x="553473" y="2196289"/>
            <a:ext cx="10715341" cy="3281742"/>
          </a:xfrm>
        </p:spPr>
        <p:txBody>
          <a:bodyPr vert="horz" lIns="91440" tIns="45720" rIns="91440" bIns="45720" rtlCol="0" anchor="t">
            <a:noAutofit/>
          </a:bodyPr>
          <a:lstStyle/>
          <a:p>
            <a:pPr marL="342900" indent="-342900">
              <a:buFont typeface="Calibri" panose="020B0604020202020204" pitchFamily="34" charset="0"/>
              <a:buChar char="-"/>
            </a:pPr>
            <a:r>
              <a:rPr lang="ru-RU" sz="2300" dirty="0">
                <a:solidFill>
                  <a:schemeClr val="bg1"/>
                </a:solidFill>
                <a:latin typeface="Montserrat"/>
              </a:rPr>
              <a:t>Понять цели российской пропаганды в Украине.</a:t>
            </a:r>
          </a:p>
          <a:p>
            <a:pPr marL="342900" indent="-342900">
              <a:buFont typeface="Calibri" panose="020B0604020202020204" pitchFamily="34" charset="0"/>
              <a:buChar char="-"/>
            </a:pPr>
            <a:r>
              <a:rPr lang="ru-RU" sz="2300" dirty="0">
                <a:solidFill>
                  <a:schemeClr val="bg1"/>
                </a:solidFill>
                <a:latin typeface="Montserrat"/>
              </a:rPr>
              <a:t>Узнать о средствах, используемых для распространения пропаганды.</a:t>
            </a:r>
          </a:p>
          <a:p>
            <a:pPr marL="342900" indent="-342900">
              <a:buFont typeface="Calibri" panose="020B0604020202020204" pitchFamily="34" charset="0"/>
              <a:buChar char="-"/>
            </a:pPr>
            <a:r>
              <a:rPr lang="ru-RU" sz="2300" dirty="0">
                <a:solidFill>
                  <a:schemeClr val="bg1"/>
                </a:solidFill>
                <a:latin typeface="Montserrat"/>
              </a:rPr>
              <a:t>Обсудить, что может сделать каждый из нас, чтобы уменьшить распространение ложной информации.</a:t>
            </a:r>
            <a:endParaRPr lang="en-US" sz="2300" dirty="0">
              <a:solidFill>
                <a:schemeClr val="bg1"/>
              </a:solidFill>
              <a:latin typeface="Montserrat"/>
            </a:endParaRPr>
          </a:p>
        </p:txBody>
      </p:sp>
    </p:spTree>
    <p:extLst>
      <p:ext uri="{BB962C8B-B14F-4D97-AF65-F5344CB8AC3E}">
        <p14:creationId xmlns:p14="http://schemas.microsoft.com/office/powerpoint/2010/main" val="1663994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157"/>
        <p:cNvGrpSpPr/>
        <p:nvPr/>
      </p:nvGrpSpPr>
      <p:grpSpPr>
        <a:xfrm>
          <a:off x="0" y="0"/>
          <a:ext cx="0" cy="0"/>
          <a:chOff x="0" y="0"/>
          <a:chExt cx="0" cy="0"/>
        </a:xfrm>
      </p:grpSpPr>
      <p:sp>
        <p:nvSpPr>
          <p:cNvPr id="159" name="Google Shape;159;g11d9d0762af_0_56"/>
          <p:cNvSpPr/>
          <p:nvPr/>
        </p:nvSpPr>
        <p:spPr>
          <a:xfrm>
            <a:off x="6587562" y="3832558"/>
            <a:ext cx="5007173" cy="722587"/>
          </a:xfrm>
          <a:prstGeom prst="rect">
            <a:avLst/>
          </a:prstGeom>
          <a:noFill/>
          <a:ln>
            <a:noFill/>
          </a:ln>
        </p:spPr>
        <p:txBody>
          <a:bodyPr spcFirstLastPara="1" wrap="square" lIns="55440" tIns="27713" rIns="55440" bIns="27713" anchor="t" anchorCtr="0">
            <a:noAutofit/>
          </a:bodyPr>
          <a:lstStyle/>
          <a:p>
            <a:pPr marL="7701" marR="3466" defTabSz="554492">
              <a:spcBef>
                <a:spcPts val="731"/>
              </a:spcBef>
              <a:buClr>
                <a:srgbClr val="000000"/>
              </a:buClr>
              <a:buSzPts val="2400"/>
            </a:pPr>
            <a:endParaRPr sz="1455" kern="0">
              <a:solidFill>
                <a:srgbClr val="1E1E1E"/>
              </a:solidFill>
              <a:latin typeface="Arial"/>
              <a:ea typeface="Arial"/>
              <a:cs typeface="Arial"/>
              <a:sym typeface="Arial"/>
            </a:endParaRPr>
          </a:p>
        </p:txBody>
      </p:sp>
      <p:pic>
        <p:nvPicPr>
          <p:cNvPr id="165" name="Google Shape;165;g11d9d0762af_0_56"/>
          <p:cNvPicPr preferRelativeResize="0"/>
          <p:nvPr/>
        </p:nvPicPr>
        <p:blipFill rotWithShape="1">
          <a:blip r:embed="rId3">
            <a:alphaModFix/>
          </a:blip>
          <a:srcRect/>
          <a:stretch/>
        </p:blipFill>
        <p:spPr>
          <a:xfrm>
            <a:off x="4523070" y="1389825"/>
            <a:ext cx="3936023" cy="4640131"/>
          </a:xfrm>
          <a:prstGeom prst="rect">
            <a:avLst/>
          </a:prstGeom>
          <a:noFill/>
          <a:ln>
            <a:noFill/>
          </a:ln>
        </p:spPr>
      </p:pic>
      <p:pic>
        <p:nvPicPr>
          <p:cNvPr id="166" name="Google Shape;166;g11d9d0762af_0_56"/>
          <p:cNvPicPr preferRelativeResize="0"/>
          <p:nvPr/>
        </p:nvPicPr>
        <p:blipFill rotWithShape="1">
          <a:blip r:embed="rId4">
            <a:alphaModFix/>
          </a:blip>
          <a:srcRect/>
          <a:stretch/>
        </p:blipFill>
        <p:spPr>
          <a:xfrm>
            <a:off x="8664083" y="1944738"/>
            <a:ext cx="3132432" cy="3281790"/>
          </a:xfrm>
          <a:prstGeom prst="rect">
            <a:avLst/>
          </a:prstGeom>
          <a:noFill/>
          <a:ln>
            <a:noFill/>
          </a:ln>
        </p:spPr>
      </p:pic>
      <p:sp>
        <p:nvSpPr>
          <p:cNvPr id="2" name="TextBox 1">
            <a:extLst>
              <a:ext uri="{FF2B5EF4-FFF2-40B4-BE49-F238E27FC236}">
                <a16:creationId xmlns:a16="http://schemas.microsoft.com/office/drawing/2014/main" id="{FA728E39-A32F-EDA0-DFE1-E4761BF3D7AA}"/>
              </a:ext>
            </a:extLst>
          </p:cNvPr>
          <p:cNvSpPr txBox="1"/>
          <p:nvPr/>
        </p:nvSpPr>
        <p:spPr>
          <a:xfrm>
            <a:off x="298390" y="1304523"/>
            <a:ext cx="4029419" cy="5595970"/>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buClr>
                <a:srgbClr val="000000"/>
              </a:buClr>
            </a:pPr>
            <a:r>
              <a:rPr lang="ru-RU" sz="2000" b="1" kern="0" dirty="0">
                <a:solidFill>
                  <a:srgbClr val="000000"/>
                </a:solidFill>
                <a:latin typeface="Montserrat"/>
                <a:cs typeface="Arial"/>
                <a:sym typeface="Arial"/>
              </a:rPr>
              <a:t>1.) Поддельные </a:t>
            </a:r>
            <a:r>
              <a:rPr lang="ru-RU" sz="2000" b="1" kern="0" dirty="0" err="1">
                <a:solidFill>
                  <a:srgbClr val="000000"/>
                </a:solidFill>
                <a:latin typeface="Montserrat"/>
                <a:cs typeface="Arial"/>
                <a:sym typeface="Arial"/>
              </a:rPr>
              <a:t>Telegram</a:t>
            </a:r>
            <a:r>
              <a:rPr lang="ru-RU" sz="2000" b="1" kern="0" dirty="0">
                <a:solidFill>
                  <a:srgbClr val="000000"/>
                </a:solidFill>
                <a:latin typeface="Montserrat"/>
                <a:cs typeface="Arial"/>
                <a:sym typeface="Arial"/>
              </a:rPr>
              <a:t>-каналы</a:t>
            </a:r>
          </a:p>
          <a:p>
            <a:pPr defTabSz="554492">
              <a:buClr>
                <a:srgbClr val="000000"/>
              </a:buClr>
            </a:pPr>
            <a:endParaRPr lang="ru-RU" sz="2000" kern="0" dirty="0">
              <a:solidFill>
                <a:srgbClr val="000000"/>
              </a:solidFill>
              <a:latin typeface="Montserrat"/>
              <a:cs typeface="Arial"/>
              <a:sym typeface="Arial"/>
            </a:endParaRPr>
          </a:p>
          <a:p>
            <a:pPr defTabSz="554492">
              <a:buClr>
                <a:srgbClr val="000000"/>
              </a:buClr>
            </a:pPr>
            <a:r>
              <a:rPr lang="ru-RU" sz="2000" kern="0" dirty="0">
                <a:solidFill>
                  <a:srgbClr val="000000"/>
                </a:solidFill>
                <a:latin typeface="Montserrat"/>
                <a:cs typeface="Arial"/>
                <a:sym typeface="Arial"/>
              </a:rPr>
              <a:t>«Российские военные рассказали, что просят жители Украины в качестве гумпомощи.</a:t>
            </a:r>
          </a:p>
          <a:p>
            <a:pPr defTabSz="554492">
              <a:buClr>
                <a:srgbClr val="000000"/>
              </a:buClr>
            </a:pPr>
            <a:endParaRPr lang="ru-RU" sz="2000" kern="0" dirty="0">
              <a:solidFill>
                <a:srgbClr val="000000"/>
              </a:solidFill>
              <a:latin typeface="Montserrat"/>
              <a:cs typeface="Arial"/>
              <a:sym typeface="Arial"/>
            </a:endParaRPr>
          </a:p>
          <a:p>
            <a:pPr defTabSz="554492">
              <a:buClr>
                <a:srgbClr val="000000"/>
              </a:buClr>
            </a:pPr>
            <a:r>
              <a:rPr lang="ru-RU" sz="2000" kern="0" dirty="0">
                <a:solidFill>
                  <a:srgbClr val="000000"/>
                </a:solidFill>
                <a:latin typeface="Montserrat"/>
                <a:cs typeface="Arial"/>
                <a:sym typeface="Arial"/>
              </a:rPr>
              <a:t>Просят дрожжи. Ну и хлеб сейчас еще привез с собой. Лекарства запланируем, и медик будет опрашивать, какие необходимы группы медикаментов, - рассказал сержант ВС РФ по имени Максим».</a:t>
            </a:r>
            <a:br>
              <a:rPr lang="en-US" sz="2000" kern="0" dirty="0">
                <a:latin typeface="Montserrat"/>
                <a:cs typeface="Arial"/>
              </a:rPr>
            </a:br>
            <a:endParaRPr lang="en-US" sz="2000" kern="0" dirty="0">
              <a:solidFill>
                <a:srgbClr val="000000"/>
              </a:solidFill>
              <a:latin typeface="Montserrat"/>
              <a:cs typeface="Arial"/>
            </a:endParaRPr>
          </a:p>
          <a:p>
            <a:pPr defTabSz="554492">
              <a:buClr>
                <a:srgbClr val="000000"/>
              </a:buClr>
            </a:pPr>
            <a:endParaRPr lang="en-US" sz="2000" kern="0" dirty="0">
              <a:solidFill>
                <a:srgbClr val="000000"/>
              </a:solidFill>
              <a:latin typeface="Montserrat"/>
              <a:cs typeface="Arial"/>
            </a:endParaRPr>
          </a:p>
        </p:txBody>
      </p:sp>
      <p:sp>
        <p:nvSpPr>
          <p:cNvPr id="3" name="TextBox 2">
            <a:extLst>
              <a:ext uri="{FF2B5EF4-FFF2-40B4-BE49-F238E27FC236}">
                <a16:creationId xmlns:a16="http://schemas.microsoft.com/office/drawing/2014/main" id="{24EA316A-84AC-68D8-A149-85F679AB8B16}"/>
              </a:ext>
            </a:extLst>
          </p:cNvPr>
          <p:cNvSpPr txBox="1"/>
          <p:nvPr/>
        </p:nvSpPr>
        <p:spPr>
          <a:xfrm>
            <a:off x="8654353" y="5360337"/>
            <a:ext cx="2932158" cy="839860"/>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buClr>
                <a:srgbClr val="000000"/>
              </a:buClr>
            </a:pPr>
            <a:r>
              <a:rPr lang="ru-RU" sz="1698" kern="0" dirty="0">
                <a:solidFill>
                  <a:srgbClr val="000000"/>
                </a:solidFill>
                <a:latin typeface="Montserrat"/>
                <a:cs typeface="Arial"/>
                <a:sym typeface="Arial"/>
              </a:rPr>
              <a:t>Очередной фейковый канал для города Шостка.</a:t>
            </a:r>
            <a:endParaRPr lang="en-US" sz="1698" kern="0" dirty="0">
              <a:solidFill>
                <a:srgbClr val="000000"/>
              </a:solidFill>
              <a:latin typeface="Montserrat"/>
              <a:cs typeface="Arial"/>
              <a:sym typeface="Arial"/>
            </a:endParaRPr>
          </a:p>
        </p:txBody>
      </p:sp>
      <p:sp>
        <p:nvSpPr>
          <p:cNvPr id="4" name="TextBox 3">
            <a:extLst>
              <a:ext uri="{FF2B5EF4-FFF2-40B4-BE49-F238E27FC236}">
                <a16:creationId xmlns:a16="http://schemas.microsoft.com/office/drawing/2014/main" id="{2F97E521-5713-1F36-AEF9-45E83B99C996}"/>
              </a:ext>
            </a:extLst>
          </p:cNvPr>
          <p:cNvSpPr txBox="1"/>
          <p:nvPr/>
        </p:nvSpPr>
        <p:spPr>
          <a:xfrm>
            <a:off x="298390" y="416825"/>
            <a:ext cx="9596372" cy="502268"/>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r>
              <a:rPr lang="ru-RU" sz="2900" b="1" kern="0" dirty="0">
                <a:solidFill>
                  <a:srgbClr val="000000"/>
                </a:solidFill>
                <a:latin typeface="Montserrat"/>
                <a:cs typeface="Arial"/>
                <a:sym typeface="Arial"/>
              </a:rPr>
              <a:t>Недостоверные аккаунты в социальных сетях</a:t>
            </a:r>
            <a:endParaRPr lang="en-US" dirty="0"/>
          </a:p>
        </p:txBody>
      </p:sp>
    </p:spTree>
    <p:extLst>
      <p:ext uri="{BB962C8B-B14F-4D97-AF65-F5344CB8AC3E}">
        <p14:creationId xmlns:p14="http://schemas.microsoft.com/office/powerpoint/2010/main" val="1529770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184"/>
        <p:cNvGrpSpPr/>
        <p:nvPr/>
      </p:nvGrpSpPr>
      <p:grpSpPr>
        <a:xfrm>
          <a:off x="0" y="0"/>
          <a:ext cx="0" cy="0"/>
          <a:chOff x="0" y="0"/>
          <a:chExt cx="0" cy="0"/>
        </a:xfrm>
      </p:grpSpPr>
      <p:sp>
        <p:nvSpPr>
          <p:cNvPr id="185" name="Google Shape;185;g11d9d0762af_0_181"/>
          <p:cNvSpPr txBox="1"/>
          <p:nvPr/>
        </p:nvSpPr>
        <p:spPr>
          <a:xfrm>
            <a:off x="451387" y="1842460"/>
            <a:ext cx="11475570" cy="2894980"/>
          </a:xfrm>
          <a:prstGeom prst="rect">
            <a:avLst/>
          </a:prstGeom>
          <a:noFill/>
          <a:ln>
            <a:noFill/>
          </a:ln>
        </p:spPr>
        <p:txBody>
          <a:bodyPr spcFirstLastPara="1" wrap="square" lIns="0" tIns="92794" rIns="0" bIns="0" anchor="t" anchorCtr="0">
            <a:spAutoFit/>
          </a:bodyPr>
          <a:lstStyle/>
          <a:p>
            <a:pPr defTabSz="554492">
              <a:lnSpc>
                <a:spcPct val="115000"/>
              </a:lnSpc>
              <a:spcBef>
                <a:spcPts val="728"/>
              </a:spcBef>
              <a:buClr>
                <a:srgbClr val="000000"/>
              </a:buClr>
              <a:buSzPts val="1100"/>
            </a:pPr>
            <a:r>
              <a:rPr lang="ru-RU" sz="2300" b="1" kern="0" dirty="0">
                <a:solidFill>
                  <a:srgbClr val="000000"/>
                </a:solidFill>
                <a:latin typeface="Montserrat"/>
                <a:ea typeface="Montserrat"/>
                <a:cs typeface="Montserrat"/>
                <a:sym typeface="Arial"/>
              </a:rPr>
              <a:t>2.) Боты и тролли в местных группах Facebook</a:t>
            </a:r>
          </a:p>
          <a:p>
            <a:pPr defTabSz="554492">
              <a:lnSpc>
                <a:spcPct val="115000"/>
              </a:lnSpc>
              <a:spcBef>
                <a:spcPts val="728"/>
              </a:spcBef>
              <a:buClr>
                <a:srgbClr val="000000"/>
              </a:buClr>
              <a:buSzPts val="1100"/>
            </a:pPr>
            <a:endParaRPr lang="ru-RU" sz="2300" kern="0" dirty="0">
              <a:solidFill>
                <a:srgbClr val="000000"/>
              </a:solidFill>
              <a:latin typeface="Montserrat"/>
              <a:ea typeface="Montserrat"/>
              <a:cs typeface="Montserrat"/>
              <a:sym typeface="Arial"/>
            </a:endParaRPr>
          </a:p>
          <a:p>
            <a:pPr marL="342900" indent="-342900" defTabSz="554492">
              <a:lnSpc>
                <a:spcPct val="115000"/>
              </a:lnSpc>
              <a:spcBef>
                <a:spcPts val="728"/>
              </a:spcBef>
              <a:buClr>
                <a:srgbClr val="000000"/>
              </a:buClr>
              <a:buSzPts val="1100"/>
              <a:buFont typeface="Arial" panose="020B0604020202020204" pitchFamily="34" charset="0"/>
              <a:buChar char="•"/>
            </a:pPr>
            <a:r>
              <a:rPr lang="ru-RU" sz="2300" kern="0" dirty="0">
                <a:solidFill>
                  <a:srgbClr val="000000"/>
                </a:solidFill>
                <a:latin typeface="Montserrat"/>
                <a:ea typeface="Montserrat"/>
                <a:cs typeface="Montserrat"/>
                <a:sym typeface="Arial"/>
              </a:rPr>
              <a:t>Публикуют вымышленные истории о насилии или смерти, о личной трагедии.</a:t>
            </a:r>
          </a:p>
          <a:p>
            <a:pPr marL="342900" indent="-342900" defTabSz="554492">
              <a:lnSpc>
                <a:spcPct val="115000"/>
              </a:lnSpc>
              <a:spcBef>
                <a:spcPts val="728"/>
              </a:spcBef>
              <a:buClr>
                <a:srgbClr val="000000"/>
              </a:buClr>
              <a:buSzPts val="1100"/>
              <a:buFont typeface="Arial" panose="020B0604020202020204" pitchFamily="34" charset="0"/>
              <a:buChar char="•"/>
            </a:pPr>
            <a:r>
              <a:rPr lang="ru-RU" sz="2300" kern="0" dirty="0">
                <a:solidFill>
                  <a:srgbClr val="000000"/>
                </a:solidFill>
                <a:latin typeface="Montserrat"/>
                <a:ea typeface="Montserrat"/>
                <a:cs typeface="Montserrat"/>
                <a:sym typeface="Arial"/>
              </a:rPr>
              <a:t>Утверждают, что украинское правительство несет ответственность за страдания простых людей.</a:t>
            </a:r>
            <a:endParaRPr lang="en-US" sz="2300" kern="0" dirty="0">
              <a:solidFill>
                <a:srgbClr val="000000"/>
              </a:solidFill>
              <a:latin typeface="Montserrat"/>
              <a:ea typeface="Montserrat"/>
              <a:cs typeface="Montserrat"/>
            </a:endParaRPr>
          </a:p>
        </p:txBody>
      </p:sp>
      <p:sp>
        <p:nvSpPr>
          <p:cNvPr id="189" name="Google Shape;189;g11d9d0762af_0_181"/>
          <p:cNvSpPr/>
          <p:nvPr/>
        </p:nvSpPr>
        <p:spPr>
          <a:xfrm>
            <a:off x="9792620" y="6499108"/>
            <a:ext cx="1848310" cy="279975"/>
          </a:xfrm>
          <a:prstGeom prst="rect">
            <a:avLst/>
          </a:prstGeom>
          <a:noFill/>
          <a:ln>
            <a:noFill/>
          </a:ln>
        </p:spPr>
        <p:txBody>
          <a:bodyPr spcFirstLastPara="1" wrap="square" lIns="55440" tIns="27713" rIns="55440" bIns="27713" anchor="t" anchorCtr="0">
            <a:noAutofit/>
          </a:bodyPr>
          <a:lstStyle/>
          <a:p>
            <a:pPr defTabSz="554492">
              <a:buClr>
                <a:srgbClr val="000000"/>
              </a:buClr>
              <a:buSzPts val="2400"/>
            </a:pPr>
            <a:endParaRPr sz="1455" kern="0">
              <a:solidFill>
                <a:srgbClr val="BEBEF2"/>
              </a:solidFill>
              <a:latin typeface="Arial"/>
              <a:ea typeface="Arial"/>
              <a:cs typeface="Arial"/>
              <a:sym typeface="Arial"/>
            </a:endParaRPr>
          </a:p>
        </p:txBody>
      </p:sp>
      <p:sp>
        <p:nvSpPr>
          <p:cNvPr id="2" name="TextBox 1">
            <a:extLst>
              <a:ext uri="{FF2B5EF4-FFF2-40B4-BE49-F238E27FC236}">
                <a16:creationId xmlns:a16="http://schemas.microsoft.com/office/drawing/2014/main" id="{FCF51EC0-95E8-A596-CFAA-5E9D5CDCB681}"/>
              </a:ext>
            </a:extLst>
          </p:cNvPr>
          <p:cNvSpPr txBox="1"/>
          <p:nvPr/>
        </p:nvSpPr>
        <p:spPr>
          <a:xfrm>
            <a:off x="451387" y="545161"/>
            <a:ext cx="9596372" cy="502268"/>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r>
              <a:rPr lang="ru-RU" sz="2900" b="1" kern="0" dirty="0">
                <a:solidFill>
                  <a:srgbClr val="000000"/>
                </a:solidFill>
                <a:latin typeface="Montserrat"/>
                <a:cs typeface="Arial"/>
                <a:sym typeface="Arial"/>
              </a:rPr>
              <a:t>Недостоверные аккаунты в социальных сетях</a:t>
            </a:r>
            <a:endParaRPr lang="en-US" sz="3200" dirty="0"/>
          </a:p>
        </p:txBody>
      </p:sp>
    </p:spTree>
    <p:extLst>
      <p:ext uri="{BB962C8B-B14F-4D97-AF65-F5344CB8AC3E}">
        <p14:creationId xmlns:p14="http://schemas.microsoft.com/office/powerpoint/2010/main" val="23863612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5B342"/>
        </a:solidFill>
        <a:effectLst/>
      </p:bgPr>
    </p:bg>
    <p:spTree>
      <p:nvGrpSpPr>
        <p:cNvPr id="1" name=""/>
        <p:cNvGrpSpPr/>
        <p:nvPr/>
      </p:nvGrpSpPr>
      <p:grpSpPr>
        <a:xfrm>
          <a:off x="0" y="0"/>
          <a:ext cx="0" cy="0"/>
          <a:chOff x="0" y="0"/>
          <a:chExt cx="0" cy="0"/>
        </a:xfrm>
      </p:grpSpPr>
      <p:pic>
        <p:nvPicPr>
          <p:cNvPr id="5" name="Picture 4" descr="Black text on a white background&#10;&#10;Description automatically generated">
            <a:extLst>
              <a:ext uri="{FF2B5EF4-FFF2-40B4-BE49-F238E27FC236}">
                <a16:creationId xmlns:a16="http://schemas.microsoft.com/office/drawing/2014/main" id="{7D7285BD-DD1F-A037-5B87-CF22576DD6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685" y="304817"/>
            <a:ext cx="6985359" cy="1130358"/>
          </a:xfrm>
          <a:prstGeom prst="rect">
            <a:avLst/>
          </a:prstGeom>
        </p:spPr>
      </p:pic>
      <p:sp>
        <p:nvSpPr>
          <p:cNvPr id="6" name="TextBox 5">
            <a:extLst>
              <a:ext uri="{FF2B5EF4-FFF2-40B4-BE49-F238E27FC236}">
                <a16:creationId xmlns:a16="http://schemas.microsoft.com/office/drawing/2014/main" id="{8A92B48A-556A-3E47-A1C1-D8F458D5BBC9}"/>
              </a:ext>
            </a:extLst>
          </p:cNvPr>
          <p:cNvSpPr txBox="1"/>
          <p:nvPr/>
        </p:nvSpPr>
        <p:spPr>
          <a:xfrm>
            <a:off x="372685" y="1435175"/>
            <a:ext cx="12018098" cy="332990"/>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buClr>
                <a:srgbClr val="000000"/>
              </a:buClr>
            </a:pPr>
            <a:r>
              <a:rPr lang="ru-RU" kern="0" dirty="0">
                <a:solidFill>
                  <a:srgbClr val="000000"/>
                </a:solidFill>
                <a:latin typeface="Montserrat"/>
                <a:cs typeface="Arial"/>
                <a:sym typeface="Arial"/>
              </a:rPr>
              <a:t>Facebook закрывает очередную сеть фейковых аккаунтов, связанную с российскими властями</a:t>
            </a:r>
            <a:endParaRPr lang="en-US" kern="0" dirty="0">
              <a:solidFill>
                <a:srgbClr val="000000"/>
              </a:solidFill>
              <a:latin typeface="Montserrat"/>
              <a:cs typeface="Arial"/>
            </a:endParaRPr>
          </a:p>
        </p:txBody>
      </p:sp>
      <p:pic>
        <p:nvPicPr>
          <p:cNvPr id="8" name="Picture 7" descr="A red and white flag&#10;&#10;Description automatically generated">
            <a:extLst>
              <a:ext uri="{FF2B5EF4-FFF2-40B4-BE49-F238E27FC236}">
                <a16:creationId xmlns:a16="http://schemas.microsoft.com/office/drawing/2014/main" id="{7CFE9921-A3FE-EF5D-E661-1C4CA19286C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62" t="18384" r="45904" b="34561"/>
          <a:stretch/>
        </p:blipFill>
        <p:spPr>
          <a:xfrm>
            <a:off x="1499039" y="1977972"/>
            <a:ext cx="1379672" cy="1257300"/>
          </a:xfrm>
          <a:prstGeom prst="rect">
            <a:avLst/>
          </a:prstGeom>
        </p:spPr>
      </p:pic>
      <p:pic>
        <p:nvPicPr>
          <p:cNvPr id="10" name="Picture 9" descr="A black background with white and blue stripes&#10;&#10;Description automatically generated">
            <a:extLst>
              <a:ext uri="{FF2B5EF4-FFF2-40B4-BE49-F238E27FC236}">
                <a16:creationId xmlns:a16="http://schemas.microsoft.com/office/drawing/2014/main" id="{FA453C14-3D9A-39D2-55DE-A8A1A14196C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904" t="18875" r="48546" b="36225"/>
          <a:stretch/>
        </p:blipFill>
        <p:spPr>
          <a:xfrm>
            <a:off x="5368334" y="2025486"/>
            <a:ext cx="1379673" cy="1302798"/>
          </a:xfrm>
          <a:prstGeom prst="rect">
            <a:avLst/>
          </a:prstGeom>
        </p:spPr>
      </p:pic>
      <p:pic>
        <p:nvPicPr>
          <p:cNvPr id="12" name="Picture 11" descr="A red green and yellow square with a black background&#10;&#10;Description automatically generated">
            <a:extLst>
              <a:ext uri="{FF2B5EF4-FFF2-40B4-BE49-F238E27FC236}">
                <a16:creationId xmlns:a16="http://schemas.microsoft.com/office/drawing/2014/main" id="{83BDE556-2222-C662-6CF6-4985739C244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320" t="17872" r="47759" b="33576"/>
          <a:stretch/>
        </p:blipFill>
        <p:spPr>
          <a:xfrm>
            <a:off x="9237630" y="1991035"/>
            <a:ext cx="1379673" cy="1397827"/>
          </a:xfrm>
          <a:prstGeom prst="rect">
            <a:avLst/>
          </a:prstGeom>
        </p:spPr>
      </p:pic>
      <p:sp>
        <p:nvSpPr>
          <p:cNvPr id="13" name="TextBox 12">
            <a:extLst>
              <a:ext uri="{FF2B5EF4-FFF2-40B4-BE49-F238E27FC236}">
                <a16:creationId xmlns:a16="http://schemas.microsoft.com/office/drawing/2014/main" id="{A24F91FA-1FA3-A9C1-E2BD-9A34FE6AAA15}"/>
              </a:ext>
            </a:extLst>
          </p:cNvPr>
          <p:cNvSpPr txBox="1"/>
          <p:nvPr/>
        </p:nvSpPr>
        <p:spPr>
          <a:xfrm>
            <a:off x="248444" y="3400768"/>
            <a:ext cx="3886381" cy="2825981"/>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algn="ctr" defTabSz="554492">
              <a:buClr>
                <a:srgbClr val="000000"/>
              </a:buClr>
            </a:pPr>
            <a:r>
              <a:rPr lang="ru-RU" kern="0" dirty="0">
                <a:solidFill>
                  <a:srgbClr val="000000"/>
                </a:solidFill>
                <a:latin typeface="Montserrat"/>
                <a:cs typeface="Arial"/>
                <a:sym typeface="Arial"/>
              </a:rPr>
              <a:t>«Андрей </a:t>
            </a:r>
            <a:r>
              <a:rPr lang="ru-RU" kern="0" dirty="0" err="1">
                <a:solidFill>
                  <a:srgbClr val="000000"/>
                </a:solidFill>
                <a:latin typeface="Montserrat"/>
                <a:cs typeface="Arial"/>
                <a:sym typeface="Arial"/>
              </a:rPr>
              <a:t>Перовскис</a:t>
            </a:r>
            <a:r>
              <a:rPr lang="ru-RU" kern="0" dirty="0">
                <a:solidFill>
                  <a:srgbClr val="000000"/>
                </a:solidFill>
                <a:latin typeface="Montserrat"/>
                <a:cs typeface="Arial"/>
                <a:sym typeface="Arial"/>
              </a:rPr>
              <a:t>, рижанин, патриот». Блог на российской интернет-платформе cont.ws. Говорит о размещении баз НАТО в странах Восточной Европы и "стратегически важной" для альянса железнодорожной линии Rail </a:t>
            </a:r>
            <a:r>
              <a:rPr lang="ru-RU" kern="0" dirty="0" err="1">
                <a:solidFill>
                  <a:srgbClr val="000000"/>
                </a:solidFill>
                <a:latin typeface="Montserrat"/>
                <a:cs typeface="Arial"/>
                <a:sym typeface="Arial"/>
              </a:rPr>
              <a:t>Baltica</a:t>
            </a:r>
            <a:r>
              <a:rPr lang="ru-RU" kern="0" dirty="0">
                <a:solidFill>
                  <a:srgbClr val="000000"/>
                </a:solidFill>
                <a:latin typeface="Montserrat"/>
                <a:cs typeface="Arial"/>
                <a:sym typeface="Arial"/>
              </a:rPr>
              <a:t> как об угрозе Калининграду.</a:t>
            </a:r>
            <a:endParaRPr lang="en-US" kern="0" dirty="0">
              <a:solidFill>
                <a:srgbClr val="000000"/>
              </a:solidFill>
              <a:latin typeface="Montserrat"/>
              <a:cs typeface="Arial"/>
            </a:endParaRPr>
          </a:p>
        </p:txBody>
      </p:sp>
      <p:sp>
        <p:nvSpPr>
          <p:cNvPr id="14" name="TextBox 13">
            <a:extLst>
              <a:ext uri="{FF2B5EF4-FFF2-40B4-BE49-F238E27FC236}">
                <a16:creationId xmlns:a16="http://schemas.microsoft.com/office/drawing/2014/main" id="{BE402412-CF2B-76DE-7BB5-34E4E47AF79F}"/>
              </a:ext>
            </a:extLst>
          </p:cNvPr>
          <p:cNvSpPr txBox="1"/>
          <p:nvPr/>
        </p:nvSpPr>
        <p:spPr>
          <a:xfrm>
            <a:off x="4349136" y="3400768"/>
            <a:ext cx="3418068" cy="1994984"/>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algn="ctr" defTabSz="554492">
              <a:buClr>
                <a:srgbClr val="000000"/>
              </a:buClr>
            </a:pPr>
            <a:r>
              <a:rPr lang="ru-RU" kern="0" dirty="0">
                <a:solidFill>
                  <a:srgbClr val="000000"/>
                </a:solidFill>
                <a:latin typeface="Montserrat"/>
                <a:cs typeface="Arial"/>
                <a:sym typeface="Arial"/>
              </a:rPr>
              <a:t>Кристин </a:t>
            </a:r>
            <a:r>
              <a:rPr lang="ru-RU" kern="0" dirty="0" err="1">
                <a:solidFill>
                  <a:srgbClr val="000000"/>
                </a:solidFill>
                <a:latin typeface="Montserrat"/>
                <a:cs typeface="Arial"/>
                <a:sym typeface="Arial"/>
              </a:rPr>
              <a:t>Лийнар</a:t>
            </a:r>
            <a:r>
              <a:rPr lang="ru-RU" kern="0" dirty="0">
                <a:solidFill>
                  <a:srgbClr val="000000"/>
                </a:solidFill>
                <a:latin typeface="Montserrat"/>
                <a:cs typeface="Arial"/>
                <a:sym typeface="Arial"/>
              </a:rPr>
              <a:t> распространила в Эстонии дезинформацию об ущербе, якобы нанесенном Евросоюзом Эстонии, и недовольстве жителей жизнью в ЕС</a:t>
            </a:r>
            <a:endParaRPr lang="en-US" kern="0" dirty="0">
              <a:solidFill>
                <a:srgbClr val="000000"/>
              </a:solidFill>
              <a:latin typeface="Montserrat"/>
              <a:cs typeface="Arial"/>
            </a:endParaRPr>
          </a:p>
        </p:txBody>
      </p:sp>
      <p:sp>
        <p:nvSpPr>
          <p:cNvPr id="15" name="TextBox 14">
            <a:extLst>
              <a:ext uri="{FF2B5EF4-FFF2-40B4-BE49-F238E27FC236}">
                <a16:creationId xmlns:a16="http://schemas.microsoft.com/office/drawing/2014/main" id="{6B761749-9171-DB26-5CDA-2C25D447E88A}"/>
              </a:ext>
            </a:extLst>
          </p:cNvPr>
          <p:cNvSpPr txBox="1"/>
          <p:nvPr/>
        </p:nvSpPr>
        <p:spPr>
          <a:xfrm>
            <a:off x="8194619" y="3400768"/>
            <a:ext cx="3715723" cy="2825981"/>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algn="ctr" defTabSz="554492">
              <a:buClr>
                <a:srgbClr val="000000"/>
              </a:buClr>
            </a:pPr>
            <a:r>
              <a:rPr lang="ru-RU" kern="0" dirty="0">
                <a:solidFill>
                  <a:srgbClr val="000000"/>
                </a:solidFill>
                <a:latin typeface="Montserrat"/>
                <a:cs typeface="Arial"/>
                <a:sym typeface="Arial"/>
              </a:rPr>
              <a:t>Антанас </a:t>
            </a:r>
            <a:r>
              <a:rPr lang="ru-RU" kern="0" dirty="0" err="1">
                <a:solidFill>
                  <a:srgbClr val="000000"/>
                </a:solidFill>
                <a:latin typeface="Montserrat"/>
                <a:cs typeface="Arial"/>
                <a:sym typeface="Arial"/>
              </a:rPr>
              <a:t>Петраускас</a:t>
            </a:r>
            <a:r>
              <a:rPr lang="ru-RU" kern="0" dirty="0">
                <a:solidFill>
                  <a:srgbClr val="000000"/>
                </a:solidFill>
                <a:latin typeface="Montserrat"/>
                <a:cs typeface="Arial"/>
                <a:sym typeface="Arial"/>
              </a:rPr>
              <a:t>, который якобы живет в Литве, но не существует на самом деле, создает негативные публикации об Украине. В этом профиле также была опубликована статья, в которой США обвинялись в убийстве российского посла в Турции в конце 2016 года.</a:t>
            </a:r>
            <a:endParaRPr lang="en-US" kern="0" dirty="0">
              <a:solidFill>
                <a:srgbClr val="000000"/>
              </a:solidFill>
              <a:latin typeface="Montserrat"/>
              <a:cs typeface="Arial"/>
            </a:endParaRPr>
          </a:p>
        </p:txBody>
      </p:sp>
      <p:sp>
        <p:nvSpPr>
          <p:cNvPr id="16" name="Google Shape;117;g11b41ce093d_0_226">
            <a:extLst>
              <a:ext uri="{FF2B5EF4-FFF2-40B4-BE49-F238E27FC236}">
                <a16:creationId xmlns:a16="http://schemas.microsoft.com/office/drawing/2014/main" id="{286F60DC-6071-E055-9981-5FD35BF712CA}"/>
              </a:ext>
            </a:extLst>
          </p:cNvPr>
          <p:cNvSpPr/>
          <p:nvPr/>
        </p:nvSpPr>
        <p:spPr>
          <a:xfrm>
            <a:off x="427" y="6264609"/>
            <a:ext cx="12191205" cy="748966"/>
          </a:xfrm>
          <a:prstGeom prst="rect">
            <a:avLst/>
          </a:prstGeom>
          <a:solidFill>
            <a:srgbClr val="1E1E1E"/>
          </a:solidFill>
          <a:ln>
            <a:noFill/>
          </a:ln>
        </p:spPr>
        <p:txBody>
          <a:bodyPr spcFirstLastPara="1" wrap="square" lIns="55440" tIns="27713" rIns="55440" bIns="27713" anchor="ctr" anchorCtr="0">
            <a:noAutofit/>
          </a:bodyPr>
          <a:lstStyle/>
          <a:p>
            <a:pPr algn="ctr" defTabSz="554492">
              <a:buClr>
                <a:srgbClr val="000000"/>
              </a:buClr>
              <a:buSzPts val="1800"/>
            </a:pPr>
            <a:endParaRPr sz="1092" kern="0">
              <a:solidFill>
                <a:srgbClr val="F5B342"/>
              </a:solidFill>
              <a:latin typeface="Arial"/>
              <a:ea typeface="Arial"/>
              <a:cs typeface="Arial"/>
              <a:sym typeface="Arial"/>
            </a:endParaRPr>
          </a:p>
        </p:txBody>
      </p:sp>
      <p:sp>
        <p:nvSpPr>
          <p:cNvPr id="17" name="Google Shape;106;g11b41ce093d_0_0">
            <a:extLst>
              <a:ext uri="{FF2B5EF4-FFF2-40B4-BE49-F238E27FC236}">
                <a16:creationId xmlns:a16="http://schemas.microsoft.com/office/drawing/2014/main" id="{0C79B82F-FDBA-219E-502B-A74551883AC1}"/>
              </a:ext>
            </a:extLst>
          </p:cNvPr>
          <p:cNvSpPr/>
          <p:nvPr/>
        </p:nvSpPr>
        <p:spPr>
          <a:xfrm>
            <a:off x="430041" y="6327511"/>
            <a:ext cx="11207004" cy="344068"/>
          </a:xfrm>
          <a:prstGeom prst="rect">
            <a:avLst/>
          </a:prstGeom>
          <a:noFill/>
          <a:ln>
            <a:noFill/>
          </a:ln>
        </p:spPr>
        <p:txBody>
          <a:bodyPr spcFirstLastPara="1" wrap="square" lIns="55440" tIns="27713" rIns="55440" bIns="27713" anchor="t" anchorCtr="0">
            <a:noAutofit/>
          </a:bodyPr>
          <a:lstStyle/>
          <a:p>
            <a:pPr defTabSz="554492">
              <a:buClr>
                <a:srgbClr val="000000"/>
              </a:buClr>
              <a:buSzPts val="2400"/>
            </a:pPr>
            <a:r>
              <a:rPr lang="ru-RU" sz="1455" kern="0" dirty="0">
                <a:solidFill>
                  <a:schemeClr val="bg1"/>
                </a:solidFill>
                <a:latin typeface="Montserrat"/>
                <a:cs typeface="Arial"/>
                <a:sym typeface="Arial"/>
              </a:rPr>
              <a:t>Источник</a:t>
            </a:r>
            <a:r>
              <a:rPr lang="en-US" sz="1455" kern="0" dirty="0">
                <a:solidFill>
                  <a:schemeClr val="bg1"/>
                </a:solidFill>
                <a:latin typeface="Montserrat"/>
                <a:cs typeface="Arial"/>
                <a:sym typeface="Arial"/>
              </a:rPr>
              <a:t>:</a:t>
            </a:r>
            <a:r>
              <a:rPr lang="lv-LV" sz="1455" kern="0" dirty="0">
                <a:solidFill>
                  <a:schemeClr val="bg1"/>
                </a:solidFill>
                <a:latin typeface="Montserrat"/>
                <a:cs typeface="Arial"/>
                <a:sym typeface="Arial"/>
              </a:rPr>
              <a:t> https://rebaltica.lv/2020/02/facebook-sledz-fake-profilus/</a:t>
            </a:r>
            <a:r>
              <a:rPr lang="en-US" sz="1455" kern="0" dirty="0">
                <a:solidFill>
                  <a:schemeClr val="bg1"/>
                </a:solidFill>
                <a:latin typeface="Montserrat"/>
                <a:cs typeface="Arial"/>
                <a:sym typeface="Arial"/>
              </a:rPr>
              <a:t> </a:t>
            </a:r>
            <a:endParaRPr lang="en-US" sz="849" kern="0" dirty="0">
              <a:solidFill>
                <a:schemeClr val="bg1"/>
              </a:solidFill>
              <a:latin typeface="Montserrat"/>
              <a:ea typeface="Arial"/>
              <a:cs typeface="Arial"/>
              <a:sym typeface="Arial"/>
            </a:endParaRPr>
          </a:p>
        </p:txBody>
      </p:sp>
    </p:spTree>
    <p:extLst>
      <p:ext uri="{BB962C8B-B14F-4D97-AF65-F5344CB8AC3E}">
        <p14:creationId xmlns:p14="http://schemas.microsoft.com/office/powerpoint/2010/main" val="3877686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17375E"/>
        </a:solidFill>
        <a:effectLst/>
      </p:bgPr>
    </p:bg>
    <p:spTree>
      <p:nvGrpSpPr>
        <p:cNvPr id="1" name="Shape 128"/>
        <p:cNvGrpSpPr/>
        <p:nvPr/>
      </p:nvGrpSpPr>
      <p:grpSpPr>
        <a:xfrm>
          <a:off x="0" y="0"/>
          <a:ext cx="0" cy="0"/>
          <a:chOff x="0" y="0"/>
          <a:chExt cx="0" cy="0"/>
        </a:xfrm>
      </p:grpSpPr>
      <p:sp>
        <p:nvSpPr>
          <p:cNvPr id="8" name="Google Shape;140;g11d9d0762af_0_93">
            <a:extLst>
              <a:ext uri="{FF2B5EF4-FFF2-40B4-BE49-F238E27FC236}">
                <a16:creationId xmlns:a16="http://schemas.microsoft.com/office/drawing/2014/main" id="{60B574F1-B53B-84D7-700A-92B76195ACC5}"/>
              </a:ext>
            </a:extLst>
          </p:cNvPr>
          <p:cNvSpPr txBox="1"/>
          <p:nvPr/>
        </p:nvSpPr>
        <p:spPr>
          <a:xfrm>
            <a:off x="681232" y="3745297"/>
            <a:ext cx="10829535" cy="2179626"/>
          </a:xfrm>
          <a:prstGeom prst="rect">
            <a:avLst/>
          </a:prstGeom>
          <a:noFill/>
          <a:ln>
            <a:noFill/>
          </a:ln>
        </p:spPr>
        <p:txBody>
          <a:bodyPr spcFirstLastPara="1" wrap="square" lIns="55440" tIns="27713" rIns="55440" bIns="27713" anchor="t" anchorCtr="0">
            <a:spAutoFit/>
          </a:bodyPr>
          <a:lstStyle/>
          <a:p>
            <a:pPr defTabSz="554492">
              <a:defRPr/>
            </a:pPr>
            <a:r>
              <a:rPr lang="ru-RU" sz="2300" kern="0" dirty="0">
                <a:solidFill>
                  <a:schemeClr val="bg1"/>
                </a:solidFill>
                <a:latin typeface="Montserrat"/>
                <a:ea typeface="+mn-lt"/>
                <a:cs typeface="+mn-lt"/>
              </a:rPr>
              <a:t>Оцените, сколько медиа вы потребляете, и ограничьте свой контакт с платформами, которые предлагают все более привлекательное содержание. Отключите автоматическое воспроизведение. Сопротивляйтесь приманкам для кликов (</a:t>
            </a:r>
            <a:r>
              <a:rPr lang="ru-RU" sz="2300" kern="0" dirty="0" err="1">
                <a:solidFill>
                  <a:schemeClr val="bg1"/>
                </a:solidFill>
                <a:latin typeface="Montserrat"/>
                <a:ea typeface="+mn-lt"/>
                <a:cs typeface="+mn-lt"/>
              </a:rPr>
              <a:t>кликбейту</a:t>
            </a:r>
            <a:r>
              <a:rPr lang="ru-RU" sz="2300" kern="0" dirty="0">
                <a:solidFill>
                  <a:schemeClr val="bg1"/>
                </a:solidFill>
                <a:latin typeface="Montserrat"/>
                <a:ea typeface="+mn-lt"/>
                <a:cs typeface="+mn-lt"/>
              </a:rPr>
              <a:t>). Удаляйте вызывающие привыкание приложения с телефона. Верните себе контроль.</a:t>
            </a:r>
            <a:endParaRPr lang="en-US" sz="2300" dirty="0">
              <a:solidFill>
                <a:schemeClr val="bg1"/>
              </a:solidFill>
              <a:latin typeface="Montserrat"/>
            </a:endParaRPr>
          </a:p>
        </p:txBody>
      </p:sp>
      <p:pic>
        <p:nvPicPr>
          <p:cNvPr id="4" name="Picture 3">
            <a:extLst>
              <a:ext uri="{FF2B5EF4-FFF2-40B4-BE49-F238E27FC236}">
                <a16:creationId xmlns:a16="http://schemas.microsoft.com/office/drawing/2014/main" id="{87AC232F-383A-2527-4896-A2D138B0E5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0018" y="-1603513"/>
            <a:ext cx="11131826" cy="6261652"/>
          </a:xfrm>
          <a:prstGeom prst="rect">
            <a:avLst/>
          </a:prstGeom>
        </p:spPr>
      </p:pic>
    </p:spTree>
    <p:extLst>
      <p:ext uri="{BB962C8B-B14F-4D97-AF65-F5344CB8AC3E}">
        <p14:creationId xmlns:p14="http://schemas.microsoft.com/office/powerpoint/2010/main" val="1099575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Shape 128"/>
        <p:cNvGrpSpPr/>
        <p:nvPr/>
      </p:nvGrpSpPr>
      <p:grpSpPr>
        <a:xfrm>
          <a:off x="0" y="0"/>
          <a:ext cx="0" cy="0"/>
          <a:chOff x="0" y="0"/>
          <a:chExt cx="0" cy="0"/>
        </a:xfrm>
      </p:grpSpPr>
      <p:sp>
        <p:nvSpPr>
          <p:cNvPr id="140" name="Google Shape;140;g11d9d0762af_0_93"/>
          <p:cNvSpPr txBox="1"/>
          <p:nvPr/>
        </p:nvSpPr>
        <p:spPr>
          <a:xfrm>
            <a:off x="1408848" y="3215990"/>
            <a:ext cx="9374304" cy="917742"/>
          </a:xfrm>
          <a:prstGeom prst="rect">
            <a:avLst/>
          </a:prstGeom>
          <a:noFill/>
          <a:ln>
            <a:noFill/>
          </a:ln>
        </p:spPr>
        <p:txBody>
          <a:bodyPr spcFirstLastPara="1" wrap="square" lIns="55440" tIns="27713" rIns="55440" bIns="27713" anchor="t" anchorCtr="0">
            <a:spAutoFit/>
          </a:bodyPr>
          <a:lstStyle/>
          <a:p>
            <a:pPr defTabSz="554492">
              <a:buClr>
                <a:srgbClr val="000000"/>
              </a:buClr>
              <a:defRPr/>
            </a:pPr>
            <a:r>
              <a:rPr kumimoji="0" lang="ru-RU" sz="2800" b="0" i="0" u="none" strike="noStrike" kern="0" cap="none" spc="0" normalizeH="0" baseline="0" noProof="0" dirty="0">
                <a:ln>
                  <a:noFill/>
                </a:ln>
                <a:solidFill>
                  <a:srgbClr val="FFFFFF"/>
                </a:solidFill>
                <a:effectLst/>
                <a:uLnTx/>
                <a:uFillTx/>
                <a:latin typeface="Montserrat"/>
                <a:cs typeface="Arial"/>
                <a:sym typeface="Arial"/>
              </a:rPr>
              <a:t>Что ВЫ можете сделать, чтобы уменьшить распространение ложной информации?</a:t>
            </a:r>
            <a:endParaRPr lang="en-US" sz="2800" b="0" i="0" u="none" strike="noStrike" kern="0" cap="none" spc="0" normalizeH="0" baseline="0" noProof="0" dirty="0">
              <a:ln>
                <a:noFill/>
              </a:ln>
              <a:solidFill>
                <a:srgbClr val="FFFFFF"/>
              </a:solidFill>
              <a:effectLst/>
              <a:uLnTx/>
              <a:uFillTx/>
              <a:latin typeface="Montserrat"/>
              <a:cs typeface="Arial"/>
            </a:endParaRPr>
          </a:p>
        </p:txBody>
      </p:sp>
    </p:spTree>
    <p:extLst>
      <p:ext uri="{BB962C8B-B14F-4D97-AF65-F5344CB8AC3E}">
        <p14:creationId xmlns:p14="http://schemas.microsoft.com/office/powerpoint/2010/main" val="287213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Shape 128"/>
        <p:cNvGrpSpPr/>
        <p:nvPr/>
      </p:nvGrpSpPr>
      <p:grpSpPr>
        <a:xfrm>
          <a:off x="0" y="0"/>
          <a:ext cx="0" cy="0"/>
          <a:chOff x="0" y="0"/>
          <a:chExt cx="0" cy="0"/>
        </a:xfrm>
      </p:grpSpPr>
      <p:pic>
        <p:nvPicPr>
          <p:cNvPr id="2" name="Online Media 1" title="Aiona Romaniuk RUS subtitles 2">
            <a:hlinkClick r:id="" action="ppaction://media"/>
            <a:extLst>
              <a:ext uri="{FF2B5EF4-FFF2-40B4-BE49-F238E27FC236}">
                <a16:creationId xmlns:a16="http://schemas.microsoft.com/office/drawing/2014/main" id="{1DDCCA5D-B364-60FB-09AE-6646ECD19175}"/>
              </a:ext>
            </a:extLst>
          </p:cNvPr>
          <p:cNvPicPr>
            <a:picLocks noRot="1" noChangeAspect="1"/>
          </p:cNvPicPr>
          <p:nvPr>
            <a:videoFile r:link="rId1"/>
          </p:nvPr>
        </p:nvPicPr>
        <p:blipFill>
          <a:blip r:embed="rId4"/>
          <a:stretch>
            <a:fillRect/>
          </a:stretch>
        </p:blipFill>
        <p:spPr>
          <a:xfrm>
            <a:off x="266915" y="154230"/>
            <a:ext cx="11683999" cy="6523710"/>
          </a:xfrm>
          <a:prstGeom prst="rect">
            <a:avLst/>
          </a:prstGeom>
        </p:spPr>
      </p:pic>
    </p:spTree>
    <p:extLst>
      <p:ext uri="{BB962C8B-B14F-4D97-AF65-F5344CB8AC3E}">
        <p14:creationId xmlns:p14="http://schemas.microsoft.com/office/powerpoint/2010/main" val="198113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Shape 128"/>
        <p:cNvGrpSpPr/>
        <p:nvPr/>
      </p:nvGrpSpPr>
      <p:grpSpPr>
        <a:xfrm>
          <a:off x="0" y="0"/>
          <a:ext cx="0" cy="0"/>
          <a:chOff x="0" y="0"/>
          <a:chExt cx="0" cy="0"/>
        </a:xfrm>
      </p:grpSpPr>
      <p:sp>
        <p:nvSpPr>
          <p:cNvPr id="140" name="Google Shape;140;g11d9d0762af_0_93"/>
          <p:cNvSpPr txBox="1"/>
          <p:nvPr/>
        </p:nvSpPr>
        <p:spPr>
          <a:xfrm>
            <a:off x="1408848" y="2540253"/>
            <a:ext cx="9374304" cy="1779516"/>
          </a:xfrm>
          <a:prstGeom prst="rect">
            <a:avLst/>
          </a:prstGeom>
          <a:noFill/>
          <a:ln>
            <a:noFill/>
          </a:ln>
        </p:spPr>
        <p:txBody>
          <a:bodyPr spcFirstLastPara="1" wrap="square" lIns="55440" tIns="27713" rIns="55440" bIns="27713" anchor="t" anchorCtr="0">
            <a:spAutoFit/>
          </a:bodyPr>
          <a:lstStyle/>
          <a:p>
            <a:pPr defTabSz="554492">
              <a:defRPr/>
            </a:pPr>
            <a:r>
              <a:rPr lang="ru-RU" sz="2800" kern="0" dirty="0">
                <a:solidFill>
                  <a:srgbClr val="FFFFFF"/>
                </a:solidFill>
                <a:latin typeface="Montserrat"/>
                <a:cs typeface="Arial"/>
                <a:sym typeface="Arial"/>
              </a:rPr>
              <a:t>Проверяете ли вы информацию перед тем, как поделиться? Часто ли в Латвии в чатах (например, в </a:t>
            </a:r>
            <a:r>
              <a:rPr lang="ru-RU" sz="2800" kern="0" dirty="0" err="1">
                <a:solidFill>
                  <a:srgbClr val="FFFFFF"/>
                </a:solidFill>
                <a:latin typeface="Montserrat"/>
                <a:cs typeface="Arial"/>
                <a:sym typeface="Arial"/>
              </a:rPr>
              <a:t>WhatsApp</a:t>
            </a:r>
            <a:r>
              <a:rPr lang="ru-RU" sz="2800" kern="0" dirty="0">
                <a:solidFill>
                  <a:srgbClr val="FFFFFF"/>
                </a:solidFill>
                <a:latin typeface="Montserrat"/>
                <a:cs typeface="Arial"/>
                <a:sym typeface="Arial"/>
              </a:rPr>
              <a:t>, Facebook Messenger или </a:t>
            </a:r>
            <a:r>
              <a:rPr lang="ru-RU" sz="2800" kern="0" dirty="0" err="1">
                <a:solidFill>
                  <a:srgbClr val="FFFFFF"/>
                </a:solidFill>
                <a:latin typeface="Montserrat"/>
                <a:cs typeface="Arial"/>
                <a:sym typeface="Arial"/>
              </a:rPr>
              <a:t>Telegram</a:t>
            </a:r>
            <a:r>
              <a:rPr lang="ru-RU" sz="2800" kern="0" dirty="0">
                <a:solidFill>
                  <a:srgbClr val="FFFFFF"/>
                </a:solidFill>
                <a:latin typeface="Montserrat"/>
                <a:cs typeface="Arial"/>
                <a:sym typeface="Arial"/>
              </a:rPr>
              <a:t>) распространяется ложь?</a:t>
            </a:r>
            <a:endParaRPr lang="en-US" sz="2800" dirty="0">
              <a:cs typeface="Arial"/>
            </a:endParaRPr>
          </a:p>
        </p:txBody>
      </p:sp>
    </p:spTree>
    <p:extLst>
      <p:ext uri="{BB962C8B-B14F-4D97-AF65-F5344CB8AC3E}">
        <p14:creationId xmlns:p14="http://schemas.microsoft.com/office/powerpoint/2010/main" val="32811493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5B342"/>
        </a:solidFill>
        <a:effectLst/>
      </p:bgPr>
    </p:bg>
    <p:spTree>
      <p:nvGrpSpPr>
        <p:cNvPr id="1" name=""/>
        <p:cNvGrpSpPr/>
        <p:nvPr/>
      </p:nvGrpSpPr>
      <p:grpSpPr>
        <a:xfrm>
          <a:off x="0" y="0"/>
          <a:ext cx="0" cy="0"/>
          <a:chOff x="0" y="0"/>
          <a:chExt cx="0" cy="0"/>
        </a:xfrm>
      </p:grpSpPr>
      <p:sp>
        <p:nvSpPr>
          <p:cNvPr id="3" name="Google Shape;109;g11b41ce093d_0_0">
            <a:extLst>
              <a:ext uri="{FF2B5EF4-FFF2-40B4-BE49-F238E27FC236}">
                <a16:creationId xmlns:a16="http://schemas.microsoft.com/office/drawing/2014/main" id="{A719FF95-4A65-B559-E6CB-71B5CE9196C8}"/>
              </a:ext>
            </a:extLst>
          </p:cNvPr>
          <p:cNvSpPr txBox="1"/>
          <p:nvPr/>
        </p:nvSpPr>
        <p:spPr>
          <a:xfrm>
            <a:off x="2560822" y="3158902"/>
            <a:ext cx="7063990" cy="973737"/>
          </a:xfrm>
          <a:prstGeom prst="rect">
            <a:avLst/>
          </a:prstGeom>
          <a:noFill/>
          <a:ln>
            <a:noFill/>
          </a:ln>
        </p:spPr>
        <p:txBody>
          <a:bodyPr spcFirstLastPara="1" wrap="square" lIns="55440" tIns="55440" rIns="55440" bIns="55440" anchor="t" anchorCtr="0">
            <a:spAutoFit/>
          </a:bodyPr>
          <a:lstStyle/>
          <a:p>
            <a:pPr algn="ctr" defTabSz="554492"/>
            <a:r>
              <a:rPr lang="ru-RU" sz="2800" b="1" kern="0" dirty="0">
                <a:latin typeface="Montserrat"/>
                <a:cs typeface="Arial"/>
              </a:rPr>
              <a:t>Выборочный дополнительный материал для урока</a:t>
            </a:r>
            <a:endParaRPr lang="en-US" sz="2800" b="1" kern="0" dirty="0">
              <a:latin typeface="Montserrat"/>
              <a:cs typeface="Arial"/>
            </a:endParaRPr>
          </a:p>
        </p:txBody>
      </p:sp>
    </p:spTree>
    <p:extLst>
      <p:ext uri="{BB962C8B-B14F-4D97-AF65-F5344CB8AC3E}">
        <p14:creationId xmlns:p14="http://schemas.microsoft.com/office/powerpoint/2010/main" val="37929088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5B34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D2D898-9725-3C0E-22EC-2B1C5EB609F4}"/>
              </a:ext>
            </a:extLst>
          </p:cNvPr>
          <p:cNvSpPr txBox="1"/>
          <p:nvPr/>
        </p:nvSpPr>
        <p:spPr>
          <a:xfrm>
            <a:off x="573400" y="774444"/>
            <a:ext cx="9596372" cy="502268"/>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buClr>
                <a:srgbClr val="000000"/>
              </a:buClr>
            </a:pPr>
            <a:r>
              <a:rPr lang="en-US" sz="2900" b="1" kern="0" dirty="0">
                <a:solidFill>
                  <a:srgbClr val="000000"/>
                </a:solidFill>
                <a:latin typeface="Montserrat"/>
                <a:cs typeface="Arial"/>
                <a:sym typeface="Arial"/>
              </a:rPr>
              <a:t>1. </a:t>
            </a:r>
            <a:r>
              <a:rPr lang="ru-RU" sz="2900" b="1" kern="0" dirty="0">
                <a:solidFill>
                  <a:srgbClr val="000000"/>
                </a:solidFill>
                <a:latin typeface="Montserrat"/>
                <a:cs typeface="Arial"/>
                <a:sym typeface="Arial"/>
              </a:rPr>
              <a:t>Разделение латвийцев</a:t>
            </a:r>
            <a:endParaRPr lang="en-US" sz="2900" kern="0" dirty="0" err="1">
              <a:solidFill>
                <a:srgbClr val="000000"/>
              </a:solidFill>
              <a:latin typeface="Montserrat"/>
              <a:cs typeface="Arial"/>
            </a:endParaRPr>
          </a:p>
        </p:txBody>
      </p:sp>
      <p:sp>
        <p:nvSpPr>
          <p:cNvPr id="3" name="Google Shape;307;g157d7739650_0_12">
            <a:extLst>
              <a:ext uri="{FF2B5EF4-FFF2-40B4-BE49-F238E27FC236}">
                <a16:creationId xmlns:a16="http://schemas.microsoft.com/office/drawing/2014/main" id="{1CF519AE-3FF9-AA4E-4BE5-CC00A2D24C4F}"/>
              </a:ext>
            </a:extLst>
          </p:cNvPr>
          <p:cNvSpPr txBox="1"/>
          <p:nvPr/>
        </p:nvSpPr>
        <p:spPr>
          <a:xfrm>
            <a:off x="667708" y="3429000"/>
            <a:ext cx="4951644" cy="727516"/>
          </a:xfrm>
          <a:prstGeom prst="rect">
            <a:avLst/>
          </a:prstGeom>
          <a:noFill/>
          <a:ln>
            <a:noFill/>
          </a:ln>
        </p:spPr>
        <p:txBody>
          <a:bodyPr spcFirstLastPara="1" wrap="square" lIns="55440" tIns="55440" rIns="55440" bIns="55440" anchor="t" anchorCtr="0">
            <a:spAutoFit/>
          </a:bodyPr>
          <a:lstStyle/>
          <a:p>
            <a:pPr defTabSz="554492"/>
            <a:r>
              <a:rPr lang="ru-RU" sz="2000" kern="0" dirty="0">
                <a:latin typeface="Montserrat"/>
                <a:ea typeface="+mn-lt"/>
                <a:cs typeface="+mn-lt"/>
              </a:rPr>
              <a:t>Россия прозвала латвийских депутатов «неонацистами»</a:t>
            </a:r>
            <a:endParaRPr lang="en-US" sz="2000" dirty="0">
              <a:latin typeface="Montserrat"/>
            </a:endParaRPr>
          </a:p>
        </p:txBody>
      </p:sp>
      <p:pic>
        <p:nvPicPr>
          <p:cNvPr id="4" name="Picture 3" descr="Black text on a white background&#10;&#10;Description automatically generated">
            <a:extLst>
              <a:ext uri="{FF2B5EF4-FFF2-40B4-BE49-F238E27FC236}">
                <a16:creationId xmlns:a16="http://schemas.microsoft.com/office/drawing/2014/main" id="{49BC114D-E511-8529-7885-6648B0F3F4EE}"/>
              </a:ext>
            </a:extLst>
          </p:cNvPr>
          <p:cNvPicPr>
            <a:picLocks noChangeAspect="1"/>
          </p:cNvPicPr>
          <p:nvPr/>
        </p:nvPicPr>
        <p:blipFill>
          <a:blip r:embed="rId3"/>
          <a:stretch>
            <a:fillRect/>
          </a:stretch>
        </p:blipFill>
        <p:spPr>
          <a:xfrm>
            <a:off x="5371586" y="3688385"/>
            <a:ext cx="4951644" cy="1226032"/>
          </a:xfrm>
          <a:prstGeom prst="rect">
            <a:avLst/>
          </a:prstGeom>
        </p:spPr>
      </p:pic>
      <p:pic>
        <p:nvPicPr>
          <p:cNvPr id="5" name="Picture 4" descr="A black text on a white background&#10;&#10;Description automatically generated">
            <a:extLst>
              <a:ext uri="{FF2B5EF4-FFF2-40B4-BE49-F238E27FC236}">
                <a16:creationId xmlns:a16="http://schemas.microsoft.com/office/drawing/2014/main" id="{4779CA14-3775-0E0F-871A-4B3140DB9EFA}"/>
              </a:ext>
            </a:extLst>
          </p:cNvPr>
          <p:cNvPicPr>
            <a:picLocks noChangeAspect="1"/>
          </p:cNvPicPr>
          <p:nvPr/>
        </p:nvPicPr>
        <p:blipFill>
          <a:blip r:embed="rId4"/>
          <a:stretch>
            <a:fillRect/>
          </a:stretch>
        </p:blipFill>
        <p:spPr>
          <a:xfrm>
            <a:off x="9532359" y="3507356"/>
            <a:ext cx="1991933" cy="362057"/>
          </a:xfrm>
          <a:prstGeom prst="rect">
            <a:avLst/>
          </a:prstGeom>
        </p:spPr>
      </p:pic>
      <p:pic>
        <p:nvPicPr>
          <p:cNvPr id="7" name="Picture 6" descr="A black text on a white background&#10;&#10;Description automatically generated">
            <a:extLst>
              <a:ext uri="{FF2B5EF4-FFF2-40B4-BE49-F238E27FC236}">
                <a16:creationId xmlns:a16="http://schemas.microsoft.com/office/drawing/2014/main" id="{77150145-4357-CA20-7427-3427F472B468}"/>
              </a:ext>
            </a:extLst>
          </p:cNvPr>
          <p:cNvPicPr>
            <a:picLocks noChangeAspect="1"/>
          </p:cNvPicPr>
          <p:nvPr/>
        </p:nvPicPr>
        <p:blipFill>
          <a:blip r:embed="rId5"/>
          <a:stretch>
            <a:fillRect/>
          </a:stretch>
        </p:blipFill>
        <p:spPr>
          <a:xfrm>
            <a:off x="668406" y="2276151"/>
            <a:ext cx="6405173" cy="1025811"/>
          </a:xfrm>
          <a:prstGeom prst="rect">
            <a:avLst/>
          </a:prstGeom>
        </p:spPr>
      </p:pic>
      <p:pic>
        <p:nvPicPr>
          <p:cNvPr id="8" name="Picture 7" descr="A black background with white letters&#10;&#10;Description automatically generated">
            <a:extLst>
              <a:ext uri="{FF2B5EF4-FFF2-40B4-BE49-F238E27FC236}">
                <a16:creationId xmlns:a16="http://schemas.microsoft.com/office/drawing/2014/main" id="{8E64FD3E-E22D-6ADF-454C-B1808078E2ED}"/>
              </a:ext>
            </a:extLst>
          </p:cNvPr>
          <p:cNvPicPr>
            <a:picLocks noChangeAspect="1"/>
          </p:cNvPicPr>
          <p:nvPr/>
        </p:nvPicPr>
        <p:blipFill>
          <a:blip r:embed="rId6"/>
          <a:stretch>
            <a:fillRect/>
          </a:stretch>
        </p:blipFill>
        <p:spPr>
          <a:xfrm>
            <a:off x="5371586" y="1837365"/>
            <a:ext cx="2249510" cy="543860"/>
          </a:xfrm>
          <a:prstGeom prst="rect">
            <a:avLst/>
          </a:prstGeom>
        </p:spPr>
      </p:pic>
      <p:sp>
        <p:nvSpPr>
          <p:cNvPr id="9" name="Google Shape;307;g157d7739650_0_12">
            <a:extLst>
              <a:ext uri="{FF2B5EF4-FFF2-40B4-BE49-F238E27FC236}">
                <a16:creationId xmlns:a16="http://schemas.microsoft.com/office/drawing/2014/main" id="{48167DFC-1174-EE50-8954-EFD84CFBAEB7}"/>
              </a:ext>
            </a:extLst>
          </p:cNvPr>
          <p:cNvSpPr txBox="1"/>
          <p:nvPr/>
        </p:nvSpPr>
        <p:spPr>
          <a:xfrm>
            <a:off x="3047881" y="1837365"/>
            <a:ext cx="3853886" cy="419739"/>
          </a:xfrm>
          <a:prstGeom prst="rect">
            <a:avLst/>
          </a:prstGeom>
          <a:noFill/>
          <a:ln>
            <a:noFill/>
          </a:ln>
        </p:spPr>
        <p:txBody>
          <a:bodyPr spcFirstLastPara="1" wrap="square" lIns="55440" tIns="55440" rIns="55440" bIns="55440" anchor="t" anchorCtr="0">
            <a:spAutoFit/>
          </a:bodyPr>
          <a:lstStyle/>
          <a:p>
            <a:pPr defTabSz="554492"/>
            <a:endParaRPr lang="en-US" sz="2000" kern="0" dirty="0">
              <a:latin typeface="Montserrat"/>
              <a:cs typeface="Calibri"/>
            </a:endParaRPr>
          </a:p>
        </p:txBody>
      </p:sp>
    </p:spTree>
    <p:extLst>
      <p:ext uri="{BB962C8B-B14F-4D97-AF65-F5344CB8AC3E}">
        <p14:creationId xmlns:p14="http://schemas.microsoft.com/office/powerpoint/2010/main" val="41205499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5B342"/>
        </a:solidFill>
        <a:effectLst/>
      </p:bgPr>
    </p:bg>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D583EA3F-5D0E-9309-B7AA-ECC8905363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28733"/>
            <a:ext cx="9702614" cy="3619530"/>
          </a:xfrm>
          <a:prstGeom prst="rect">
            <a:avLst/>
          </a:prstGeom>
        </p:spPr>
      </p:pic>
      <p:sp>
        <p:nvSpPr>
          <p:cNvPr id="2" name="TextBox 1">
            <a:extLst>
              <a:ext uri="{FF2B5EF4-FFF2-40B4-BE49-F238E27FC236}">
                <a16:creationId xmlns:a16="http://schemas.microsoft.com/office/drawing/2014/main" id="{FDD2D898-9725-3C0E-22EC-2B1C5EB609F4}"/>
              </a:ext>
            </a:extLst>
          </p:cNvPr>
          <p:cNvSpPr txBox="1"/>
          <p:nvPr/>
        </p:nvSpPr>
        <p:spPr>
          <a:xfrm>
            <a:off x="573400" y="774444"/>
            <a:ext cx="9596372" cy="502268"/>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buClr>
                <a:srgbClr val="000000"/>
              </a:buClr>
            </a:pPr>
            <a:r>
              <a:rPr lang="en-US" sz="2900" b="1" kern="0" dirty="0">
                <a:solidFill>
                  <a:srgbClr val="000000"/>
                </a:solidFill>
                <a:latin typeface="Montserrat"/>
                <a:cs typeface="Arial"/>
                <a:sym typeface="Arial"/>
              </a:rPr>
              <a:t>1. </a:t>
            </a:r>
            <a:r>
              <a:rPr lang="ru-RU" sz="2900" b="1" kern="0" dirty="0">
                <a:solidFill>
                  <a:srgbClr val="000000"/>
                </a:solidFill>
                <a:latin typeface="Montserrat"/>
                <a:cs typeface="Arial"/>
                <a:sym typeface="Arial"/>
              </a:rPr>
              <a:t>Разделение латвийцев</a:t>
            </a:r>
            <a:endParaRPr lang="en-US" sz="2900" kern="0" dirty="0">
              <a:solidFill>
                <a:srgbClr val="000000"/>
              </a:solidFill>
              <a:latin typeface="Montserrat"/>
              <a:cs typeface="Arial"/>
            </a:endParaRPr>
          </a:p>
        </p:txBody>
      </p:sp>
      <p:sp>
        <p:nvSpPr>
          <p:cNvPr id="4" name="Google Shape;307;g157d7739650_0_12">
            <a:extLst>
              <a:ext uri="{FF2B5EF4-FFF2-40B4-BE49-F238E27FC236}">
                <a16:creationId xmlns:a16="http://schemas.microsoft.com/office/drawing/2014/main" id="{788E2AE9-276B-7D94-4122-EAFC49A7F13E}"/>
              </a:ext>
            </a:extLst>
          </p:cNvPr>
          <p:cNvSpPr txBox="1"/>
          <p:nvPr/>
        </p:nvSpPr>
        <p:spPr>
          <a:xfrm>
            <a:off x="284286" y="5048263"/>
            <a:ext cx="11623427" cy="1035293"/>
          </a:xfrm>
          <a:prstGeom prst="rect">
            <a:avLst/>
          </a:prstGeom>
          <a:noFill/>
          <a:ln>
            <a:noFill/>
          </a:ln>
        </p:spPr>
        <p:txBody>
          <a:bodyPr spcFirstLastPara="1" wrap="square" lIns="55440" tIns="55440" rIns="55440" bIns="55440" anchor="t" anchorCtr="0">
            <a:spAutoFit/>
          </a:bodyPr>
          <a:lstStyle/>
          <a:p>
            <a:pPr defTabSz="554492">
              <a:buClr>
                <a:srgbClr val="000000"/>
              </a:buClr>
            </a:pPr>
            <a:r>
              <a:rPr lang="ru-RU" sz="2000" kern="0" dirty="0">
                <a:latin typeface="Montserrat"/>
                <a:cs typeface="Arial"/>
                <a:sym typeface="Arial"/>
              </a:rPr>
              <a:t>На самом деле бывший мэр присутствовал на открытии одного ночного клуба, дружественного к ЛГБТК+, но никогда не говорил об открытии новых клубов или о том, что это является приоритетом. Русский театр в Риге не закрывается.</a:t>
            </a:r>
            <a:endParaRPr lang="lv-LV" sz="2000" kern="0" dirty="0">
              <a:latin typeface="Montserrat"/>
              <a:cs typeface="Arial"/>
            </a:endParaRPr>
          </a:p>
        </p:txBody>
      </p:sp>
      <p:sp>
        <p:nvSpPr>
          <p:cNvPr id="6" name="Google Shape;117;g11b41ce093d_0_226">
            <a:extLst>
              <a:ext uri="{FF2B5EF4-FFF2-40B4-BE49-F238E27FC236}">
                <a16:creationId xmlns:a16="http://schemas.microsoft.com/office/drawing/2014/main" id="{DE344F53-A811-39D6-1804-1611B39D2CBC}"/>
              </a:ext>
            </a:extLst>
          </p:cNvPr>
          <p:cNvSpPr/>
          <p:nvPr/>
        </p:nvSpPr>
        <p:spPr>
          <a:xfrm>
            <a:off x="427" y="6264609"/>
            <a:ext cx="12191205" cy="748966"/>
          </a:xfrm>
          <a:prstGeom prst="rect">
            <a:avLst/>
          </a:prstGeom>
          <a:solidFill>
            <a:srgbClr val="1E1E1E"/>
          </a:solidFill>
          <a:ln>
            <a:noFill/>
          </a:ln>
        </p:spPr>
        <p:txBody>
          <a:bodyPr spcFirstLastPara="1" wrap="square" lIns="55440" tIns="27713" rIns="55440" bIns="27713" anchor="ctr" anchorCtr="0">
            <a:noAutofit/>
          </a:bodyPr>
          <a:lstStyle/>
          <a:p>
            <a:pPr algn="ctr" defTabSz="554492">
              <a:buClr>
                <a:srgbClr val="000000"/>
              </a:buClr>
              <a:buSzPts val="1800"/>
            </a:pPr>
            <a:endParaRPr sz="1092" kern="0">
              <a:solidFill>
                <a:srgbClr val="F5B342"/>
              </a:solidFill>
              <a:latin typeface="Arial"/>
              <a:ea typeface="Arial"/>
              <a:cs typeface="Arial"/>
              <a:sym typeface="Arial"/>
            </a:endParaRPr>
          </a:p>
        </p:txBody>
      </p:sp>
      <p:sp>
        <p:nvSpPr>
          <p:cNvPr id="9" name="TextBox 8">
            <a:extLst>
              <a:ext uri="{FF2B5EF4-FFF2-40B4-BE49-F238E27FC236}">
                <a16:creationId xmlns:a16="http://schemas.microsoft.com/office/drawing/2014/main" id="{D41F7D91-C1A4-2E8F-7346-28F37447469D}"/>
              </a:ext>
            </a:extLst>
          </p:cNvPr>
          <p:cNvSpPr txBox="1"/>
          <p:nvPr/>
        </p:nvSpPr>
        <p:spPr>
          <a:xfrm>
            <a:off x="172277" y="6441295"/>
            <a:ext cx="10946295" cy="323165"/>
          </a:xfrm>
          <a:prstGeom prst="rect">
            <a:avLst/>
          </a:prstGeom>
          <a:noFill/>
        </p:spPr>
        <p:txBody>
          <a:bodyPr wrap="square">
            <a:spAutoFit/>
          </a:bodyPr>
          <a:lstStyle/>
          <a:p>
            <a:pPr defTabSz="554492">
              <a:buClr>
                <a:srgbClr val="000000"/>
              </a:buClr>
              <a:buSzPts val="2400"/>
            </a:pPr>
            <a:r>
              <a:rPr lang="en-US" sz="1500" kern="0" dirty="0">
                <a:solidFill>
                  <a:schemeClr val="bg1"/>
                </a:solidFill>
                <a:latin typeface="Montserrat"/>
                <a:ea typeface="Arial"/>
                <a:cs typeface="Arial"/>
                <a:sym typeface="Arial"/>
              </a:rPr>
              <a:t>https://rebaltica.lv/2023/03/riga-krievu-teatra-vieta-geju-klubs-jeb-ka-fantaze-krievijas-propaganda/</a:t>
            </a:r>
          </a:p>
        </p:txBody>
      </p:sp>
    </p:spTree>
    <p:extLst>
      <p:ext uri="{BB962C8B-B14F-4D97-AF65-F5344CB8AC3E}">
        <p14:creationId xmlns:p14="http://schemas.microsoft.com/office/powerpoint/2010/main" val="121406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Shape 128"/>
        <p:cNvGrpSpPr/>
        <p:nvPr/>
      </p:nvGrpSpPr>
      <p:grpSpPr>
        <a:xfrm>
          <a:off x="0" y="0"/>
          <a:ext cx="0" cy="0"/>
          <a:chOff x="0" y="0"/>
          <a:chExt cx="0" cy="0"/>
        </a:xfrm>
      </p:grpSpPr>
      <p:sp>
        <p:nvSpPr>
          <p:cNvPr id="140" name="Google Shape;140;g11d9d0762af_0_93"/>
          <p:cNvSpPr txBox="1"/>
          <p:nvPr/>
        </p:nvSpPr>
        <p:spPr>
          <a:xfrm>
            <a:off x="1207478" y="2519301"/>
            <a:ext cx="9416190" cy="1825683"/>
          </a:xfrm>
          <a:prstGeom prst="rect">
            <a:avLst/>
          </a:prstGeom>
          <a:noFill/>
          <a:ln>
            <a:noFill/>
          </a:ln>
        </p:spPr>
        <p:txBody>
          <a:bodyPr spcFirstLastPara="1" wrap="square" lIns="55440" tIns="27713" rIns="55440" bIns="27713" anchor="t" anchorCtr="0">
            <a:spAutoFit/>
          </a:bodyPr>
          <a:lstStyle/>
          <a:p>
            <a:pPr defTabSz="554492">
              <a:buClr>
                <a:srgbClr val="000000"/>
              </a:buClr>
            </a:pPr>
            <a:r>
              <a:rPr lang="ru-RU" sz="2300" kern="0" dirty="0">
                <a:solidFill>
                  <a:schemeClr val="bg1"/>
                </a:solidFill>
                <a:latin typeface="Montserrat"/>
                <a:cs typeface="Arial"/>
                <a:sym typeface="Arial"/>
              </a:rPr>
              <a:t>В предыдущем уроке вы узнали о целях пропаганды об Украине в странах Запада.</a:t>
            </a:r>
          </a:p>
          <a:p>
            <a:pPr defTabSz="554492">
              <a:buClr>
                <a:srgbClr val="000000"/>
              </a:buClr>
            </a:pPr>
            <a:endParaRPr lang="ru-RU" sz="2300" kern="0" dirty="0">
              <a:solidFill>
                <a:schemeClr val="bg1"/>
              </a:solidFill>
              <a:latin typeface="Montserrat"/>
              <a:cs typeface="Arial"/>
              <a:sym typeface="Arial"/>
            </a:endParaRPr>
          </a:p>
          <a:p>
            <a:pPr defTabSz="554492">
              <a:buClr>
                <a:srgbClr val="000000"/>
              </a:buClr>
            </a:pPr>
            <a:r>
              <a:rPr lang="ru-RU" sz="2300" kern="0" dirty="0">
                <a:solidFill>
                  <a:schemeClr val="bg1"/>
                </a:solidFill>
                <a:latin typeface="Montserrat"/>
                <a:cs typeface="Arial"/>
                <a:sym typeface="Arial"/>
              </a:rPr>
              <a:t>Каковы, по вашему мнению, основные цели кремлевской пропаганды в Украине для украинских граждан?</a:t>
            </a:r>
            <a:endParaRPr lang="lv-LV" sz="2300" kern="0" dirty="0">
              <a:solidFill>
                <a:schemeClr val="bg1"/>
              </a:solidFill>
              <a:latin typeface="Montserrat"/>
              <a:cs typeface="Arial"/>
            </a:endParaRPr>
          </a:p>
        </p:txBody>
      </p:sp>
    </p:spTree>
    <p:extLst>
      <p:ext uri="{BB962C8B-B14F-4D97-AF65-F5344CB8AC3E}">
        <p14:creationId xmlns:p14="http://schemas.microsoft.com/office/powerpoint/2010/main" val="8732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128"/>
        <p:cNvGrpSpPr/>
        <p:nvPr/>
      </p:nvGrpSpPr>
      <p:grpSpPr>
        <a:xfrm>
          <a:off x="0" y="0"/>
          <a:ext cx="0" cy="0"/>
          <a:chOff x="0" y="0"/>
          <a:chExt cx="0" cy="0"/>
        </a:xfrm>
      </p:grpSpPr>
      <p:sp>
        <p:nvSpPr>
          <p:cNvPr id="2" name="TextBox 1">
            <a:extLst>
              <a:ext uri="{FF2B5EF4-FFF2-40B4-BE49-F238E27FC236}">
                <a16:creationId xmlns:a16="http://schemas.microsoft.com/office/drawing/2014/main" id="{E6764A24-E000-FB74-BFE1-4CA46FE25140}"/>
              </a:ext>
            </a:extLst>
          </p:cNvPr>
          <p:cNvSpPr txBox="1"/>
          <p:nvPr/>
        </p:nvSpPr>
        <p:spPr>
          <a:xfrm>
            <a:off x="573400" y="595850"/>
            <a:ext cx="9596372" cy="502268"/>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buClr>
                <a:srgbClr val="000000"/>
              </a:buClr>
            </a:pPr>
            <a:r>
              <a:rPr lang="en-US" sz="2900" b="1" kern="0" dirty="0">
                <a:solidFill>
                  <a:srgbClr val="000000"/>
                </a:solidFill>
                <a:latin typeface="Montserrat"/>
                <a:cs typeface="Arial"/>
                <a:sym typeface="Arial"/>
              </a:rPr>
              <a:t>2. </a:t>
            </a:r>
            <a:r>
              <a:rPr lang="ru-RU" sz="2900" b="1" kern="0" dirty="0">
                <a:solidFill>
                  <a:srgbClr val="000000"/>
                </a:solidFill>
                <a:latin typeface="Montserrat"/>
                <a:cs typeface="Arial"/>
                <a:sym typeface="Arial"/>
              </a:rPr>
              <a:t>Подрыв доверия к западным партнерам</a:t>
            </a:r>
            <a:endParaRPr lang="en-US" sz="2900" kern="0" dirty="0">
              <a:solidFill>
                <a:srgbClr val="000000"/>
              </a:solidFill>
              <a:latin typeface="Montserrat"/>
              <a:cs typeface="Arial"/>
            </a:endParaRPr>
          </a:p>
        </p:txBody>
      </p:sp>
      <p:pic>
        <p:nvPicPr>
          <p:cNvPr id="13" name="Picture 12" descr="A screenshot of a social media post&#10;&#10;Description automatically generated">
            <a:extLst>
              <a:ext uri="{FF2B5EF4-FFF2-40B4-BE49-F238E27FC236}">
                <a16:creationId xmlns:a16="http://schemas.microsoft.com/office/drawing/2014/main" id="{4992C33B-D0DB-A2C8-12B6-73FD074572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5875" y="1341409"/>
            <a:ext cx="6820248" cy="2977149"/>
          </a:xfrm>
          <a:prstGeom prst="rect">
            <a:avLst/>
          </a:prstGeom>
        </p:spPr>
      </p:pic>
      <p:pic>
        <p:nvPicPr>
          <p:cNvPr id="16" name="Picture 15" descr="A close-up of a sign&#10;&#10;Description automatically generated">
            <a:extLst>
              <a:ext uri="{FF2B5EF4-FFF2-40B4-BE49-F238E27FC236}">
                <a16:creationId xmlns:a16="http://schemas.microsoft.com/office/drawing/2014/main" id="{7B863F17-6F2B-DD7D-D9D5-1BA1AB9E85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67" y="4456224"/>
            <a:ext cx="12250133" cy="1954416"/>
          </a:xfrm>
          <a:prstGeom prst="rect">
            <a:avLst/>
          </a:prstGeom>
        </p:spPr>
      </p:pic>
      <p:sp>
        <p:nvSpPr>
          <p:cNvPr id="3" name="TextBox 2">
            <a:extLst>
              <a:ext uri="{FF2B5EF4-FFF2-40B4-BE49-F238E27FC236}">
                <a16:creationId xmlns:a16="http://schemas.microsoft.com/office/drawing/2014/main" id="{B36FAF1D-4E41-60C3-F4E4-5101FB9959FC}"/>
              </a:ext>
            </a:extLst>
          </p:cNvPr>
          <p:cNvSpPr txBox="1"/>
          <p:nvPr/>
        </p:nvSpPr>
        <p:spPr>
          <a:xfrm>
            <a:off x="9795918" y="1510748"/>
            <a:ext cx="2425148" cy="2308324"/>
          </a:xfrm>
          <a:prstGeom prst="rect">
            <a:avLst/>
          </a:prstGeom>
          <a:noFill/>
        </p:spPr>
        <p:txBody>
          <a:bodyPr wrap="square" rtlCol="0">
            <a:spAutoFit/>
          </a:bodyPr>
          <a:lstStyle/>
          <a:p>
            <a:r>
              <a:rPr lang="ru-RU" dirty="0">
                <a:latin typeface="Montserrat" panose="00000500000000000000" pitchFamily="2" charset="0"/>
              </a:rPr>
              <a:t>Кремлевские СМИ легитимизируют операцию </a:t>
            </a:r>
            <a:r>
              <a:rPr lang="ru-RU" dirty="0" err="1">
                <a:latin typeface="Montserrat" panose="00000500000000000000" pitchFamily="2" charset="0"/>
              </a:rPr>
              <a:t>Ghostwriter</a:t>
            </a:r>
            <a:r>
              <a:rPr lang="ru-RU" dirty="0">
                <a:latin typeface="Montserrat" panose="00000500000000000000" pitchFamily="2" charset="0"/>
              </a:rPr>
              <a:t>, очерняющую НАТО в странах Балтии</a:t>
            </a:r>
            <a:endParaRPr lang="en-GB" dirty="0">
              <a:latin typeface="Montserrat" panose="00000500000000000000" pitchFamily="2" charset="0"/>
            </a:endParaRPr>
          </a:p>
        </p:txBody>
      </p:sp>
      <p:sp>
        <p:nvSpPr>
          <p:cNvPr id="4" name="TextBox 3">
            <a:extLst>
              <a:ext uri="{FF2B5EF4-FFF2-40B4-BE49-F238E27FC236}">
                <a16:creationId xmlns:a16="http://schemas.microsoft.com/office/drawing/2014/main" id="{94785C76-21FA-3563-A825-578EDE0BA1D9}"/>
              </a:ext>
            </a:extLst>
          </p:cNvPr>
          <p:cNvSpPr txBox="1"/>
          <p:nvPr/>
        </p:nvSpPr>
        <p:spPr>
          <a:xfrm>
            <a:off x="3140766" y="6410640"/>
            <a:ext cx="7407964" cy="369332"/>
          </a:xfrm>
          <a:prstGeom prst="rect">
            <a:avLst/>
          </a:prstGeom>
          <a:noFill/>
        </p:spPr>
        <p:txBody>
          <a:bodyPr wrap="square" rtlCol="0">
            <a:spAutoFit/>
          </a:bodyPr>
          <a:lstStyle/>
          <a:p>
            <a:r>
              <a:rPr lang="ru-RU" dirty="0">
                <a:latin typeface="Montserrat" panose="00000500000000000000" pitchFamily="2" charset="0"/>
              </a:rPr>
              <a:t>Страны Балтии неоправданно тратят средства на оборону</a:t>
            </a:r>
            <a:endParaRPr lang="en-GB" dirty="0">
              <a:latin typeface="Montserrat" panose="00000500000000000000" pitchFamily="2" charset="0"/>
            </a:endParaRPr>
          </a:p>
        </p:txBody>
      </p:sp>
    </p:spTree>
    <p:extLst>
      <p:ext uri="{BB962C8B-B14F-4D97-AF65-F5344CB8AC3E}">
        <p14:creationId xmlns:p14="http://schemas.microsoft.com/office/powerpoint/2010/main" val="763109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5B342"/>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D0B7E61-56E7-EB80-5829-149BC94D27A1}"/>
              </a:ext>
            </a:extLst>
          </p:cNvPr>
          <p:cNvSpPr txBox="1"/>
          <p:nvPr/>
        </p:nvSpPr>
        <p:spPr>
          <a:xfrm>
            <a:off x="454337" y="548225"/>
            <a:ext cx="9596372" cy="502268"/>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buClr>
                <a:srgbClr val="000000"/>
              </a:buClr>
            </a:pPr>
            <a:r>
              <a:rPr lang="en-US" sz="2900" b="1" kern="0" dirty="0">
                <a:solidFill>
                  <a:srgbClr val="000000"/>
                </a:solidFill>
                <a:latin typeface="Montserrat"/>
                <a:cs typeface="Arial"/>
                <a:sym typeface="Arial"/>
              </a:rPr>
              <a:t>2. </a:t>
            </a:r>
            <a:r>
              <a:rPr lang="ru-RU" sz="2900" b="1" kern="0" dirty="0">
                <a:solidFill>
                  <a:srgbClr val="000000"/>
                </a:solidFill>
                <a:latin typeface="Montserrat"/>
                <a:cs typeface="Arial"/>
                <a:sym typeface="Arial"/>
              </a:rPr>
              <a:t>Подрыв доверия к западным партнерам</a:t>
            </a:r>
            <a:endParaRPr lang="en-US" sz="2900" kern="0" dirty="0">
              <a:solidFill>
                <a:srgbClr val="000000"/>
              </a:solidFill>
              <a:latin typeface="Montserrat"/>
              <a:cs typeface="Arial"/>
            </a:endParaRPr>
          </a:p>
        </p:txBody>
      </p:sp>
      <p:pic>
        <p:nvPicPr>
          <p:cNvPr id="11" name="Picture 10" descr="A screenshot of a chat&#10;&#10;Description automatically generated">
            <a:extLst>
              <a:ext uri="{FF2B5EF4-FFF2-40B4-BE49-F238E27FC236}">
                <a16:creationId xmlns:a16="http://schemas.microsoft.com/office/drawing/2014/main" id="{4DB541E0-BC25-72EC-D335-1ADC302A29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011" y="2081330"/>
            <a:ext cx="7621223" cy="3590599"/>
          </a:xfrm>
          <a:prstGeom prst="rect">
            <a:avLst/>
          </a:prstGeom>
        </p:spPr>
      </p:pic>
      <p:pic>
        <p:nvPicPr>
          <p:cNvPr id="13" name="Picture 12" descr="A blue and white logo&#10;&#10;Description automatically generated">
            <a:extLst>
              <a:ext uri="{FF2B5EF4-FFF2-40B4-BE49-F238E27FC236}">
                <a16:creationId xmlns:a16="http://schemas.microsoft.com/office/drawing/2014/main" id="{B146EB0D-3D9A-3174-3CCD-2E060FD1C7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441" y="1481662"/>
            <a:ext cx="1573452" cy="655605"/>
          </a:xfrm>
          <a:prstGeom prst="rect">
            <a:avLst/>
          </a:prstGeom>
        </p:spPr>
      </p:pic>
      <p:sp>
        <p:nvSpPr>
          <p:cNvPr id="15" name="Google Shape;307;g157d7739650_0_12">
            <a:extLst>
              <a:ext uri="{FF2B5EF4-FFF2-40B4-BE49-F238E27FC236}">
                <a16:creationId xmlns:a16="http://schemas.microsoft.com/office/drawing/2014/main" id="{72F15636-D058-0ECB-E5F3-0086731EC55E}"/>
              </a:ext>
            </a:extLst>
          </p:cNvPr>
          <p:cNvSpPr txBox="1"/>
          <p:nvPr/>
        </p:nvSpPr>
        <p:spPr>
          <a:xfrm>
            <a:off x="8095581" y="3112761"/>
            <a:ext cx="3246534" cy="1958622"/>
          </a:xfrm>
          <a:prstGeom prst="rect">
            <a:avLst/>
          </a:prstGeom>
          <a:noFill/>
          <a:ln>
            <a:noFill/>
          </a:ln>
        </p:spPr>
        <p:txBody>
          <a:bodyPr spcFirstLastPara="1" wrap="square" lIns="55440" tIns="55440" rIns="55440" bIns="55440" anchor="t" anchorCtr="0">
            <a:spAutoFit/>
          </a:bodyPr>
          <a:lstStyle/>
          <a:p>
            <a:pPr defTabSz="554492">
              <a:buClr>
                <a:srgbClr val="000000"/>
              </a:buClr>
            </a:pPr>
            <a:r>
              <a:rPr lang="ru-RU" sz="2000" kern="0" dirty="0">
                <a:latin typeface="Montserrat"/>
                <a:cs typeface="Arial"/>
                <a:sym typeface="Arial"/>
              </a:rPr>
              <a:t>Существуют пропагандистские истории о том, что в Латвии есть западные биолаборатории по разработке вирусов.</a:t>
            </a:r>
            <a:endParaRPr lang="lv-LV" sz="2000" kern="0" dirty="0">
              <a:latin typeface="Montserrat"/>
              <a:cs typeface="Arial"/>
            </a:endParaRPr>
          </a:p>
        </p:txBody>
      </p:sp>
      <p:sp>
        <p:nvSpPr>
          <p:cNvPr id="17" name="Google Shape;117;g11b41ce093d_0_226">
            <a:extLst>
              <a:ext uri="{FF2B5EF4-FFF2-40B4-BE49-F238E27FC236}">
                <a16:creationId xmlns:a16="http://schemas.microsoft.com/office/drawing/2014/main" id="{19E09963-5700-BA9E-86DF-F01943C94C18}"/>
              </a:ext>
            </a:extLst>
          </p:cNvPr>
          <p:cNvSpPr/>
          <p:nvPr/>
        </p:nvSpPr>
        <p:spPr>
          <a:xfrm>
            <a:off x="427" y="6264609"/>
            <a:ext cx="12191205" cy="748966"/>
          </a:xfrm>
          <a:prstGeom prst="rect">
            <a:avLst/>
          </a:prstGeom>
          <a:solidFill>
            <a:srgbClr val="1E1E1E"/>
          </a:solidFill>
          <a:ln>
            <a:noFill/>
          </a:ln>
        </p:spPr>
        <p:txBody>
          <a:bodyPr spcFirstLastPara="1" wrap="square" lIns="55440" tIns="27713" rIns="55440" bIns="27713" anchor="ctr" anchorCtr="0">
            <a:noAutofit/>
          </a:bodyPr>
          <a:lstStyle/>
          <a:p>
            <a:pPr algn="ctr" defTabSz="554492">
              <a:buClr>
                <a:srgbClr val="000000"/>
              </a:buClr>
              <a:buSzPts val="1800"/>
            </a:pPr>
            <a:endParaRPr sz="1092" kern="0">
              <a:solidFill>
                <a:srgbClr val="F5B342"/>
              </a:solidFill>
              <a:latin typeface="Arial"/>
              <a:ea typeface="Arial"/>
              <a:cs typeface="Arial"/>
              <a:sym typeface="Arial"/>
            </a:endParaRPr>
          </a:p>
        </p:txBody>
      </p:sp>
      <p:sp>
        <p:nvSpPr>
          <p:cNvPr id="19" name="Google Shape;106;g11b41ce093d_0_0">
            <a:extLst>
              <a:ext uri="{FF2B5EF4-FFF2-40B4-BE49-F238E27FC236}">
                <a16:creationId xmlns:a16="http://schemas.microsoft.com/office/drawing/2014/main" id="{FE5F5B41-1E9F-E6EF-6CE1-C698BBDFB7E5}"/>
              </a:ext>
            </a:extLst>
          </p:cNvPr>
          <p:cNvSpPr/>
          <p:nvPr/>
        </p:nvSpPr>
        <p:spPr>
          <a:xfrm>
            <a:off x="430041" y="6327511"/>
            <a:ext cx="11207004" cy="344068"/>
          </a:xfrm>
          <a:prstGeom prst="rect">
            <a:avLst/>
          </a:prstGeom>
          <a:noFill/>
          <a:ln>
            <a:noFill/>
          </a:ln>
        </p:spPr>
        <p:txBody>
          <a:bodyPr spcFirstLastPara="1" wrap="square" lIns="55440" tIns="27713" rIns="55440" bIns="27713" anchor="t" anchorCtr="0">
            <a:noAutofit/>
          </a:bodyPr>
          <a:lstStyle/>
          <a:p>
            <a:pPr defTabSz="554492">
              <a:buClr>
                <a:srgbClr val="000000"/>
              </a:buClr>
              <a:buSzPts val="2400"/>
            </a:pPr>
            <a:r>
              <a:rPr lang="ru-RU" sz="1455" kern="0" dirty="0">
                <a:solidFill>
                  <a:schemeClr val="bg1"/>
                </a:solidFill>
                <a:latin typeface="Montserrat"/>
                <a:cs typeface="Arial"/>
                <a:sym typeface="Arial"/>
              </a:rPr>
              <a:t>Источник</a:t>
            </a:r>
            <a:r>
              <a:rPr lang="en-US" sz="1455" kern="0" dirty="0">
                <a:solidFill>
                  <a:schemeClr val="bg1"/>
                </a:solidFill>
                <a:latin typeface="Montserrat"/>
                <a:cs typeface="Arial"/>
                <a:sym typeface="Arial"/>
              </a:rPr>
              <a:t>: https://www.delfi.lv/atmaskots/faktu-parbaude-ari-lidz-latvijai-atnakusi-krievijas-pekstini-par-biolaboratorijam.d?id=55786482</a:t>
            </a:r>
            <a:endParaRPr lang="en-US" sz="849" kern="0" dirty="0">
              <a:solidFill>
                <a:schemeClr val="bg1"/>
              </a:solidFill>
              <a:latin typeface="Montserrat"/>
              <a:ea typeface="Arial"/>
              <a:cs typeface="Arial"/>
              <a:sym typeface="Arial"/>
            </a:endParaRPr>
          </a:p>
        </p:txBody>
      </p:sp>
    </p:spTree>
    <p:extLst>
      <p:ext uri="{BB962C8B-B14F-4D97-AF65-F5344CB8AC3E}">
        <p14:creationId xmlns:p14="http://schemas.microsoft.com/office/powerpoint/2010/main" val="31257103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128"/>
        <p:cNvGrpSpPr/>
        <p:nvPr/>
      </p:nvGrpSpPr>
      <p:grpSpPr>
        <a:xfrm>
          <a:off x="0" y="0"/>
          <a:ext cx="0" cy="0"/>
          <a:chOff x="0" y="0"/>
          <a:chExt cx="0" cy="0"/>
        </a:xfrm>
      </p:grpSpPr>
      <p:sp>
        <p:nvSpPr>
          <p:cNvPr id="5" name="TextBox 4">
            <a:extLst>
              <a:ext uri="{FF2B5EF4-FFF2-40B4-BE49-F238E27FC236}">
                <a16:creationId xmlns:a16="http://schemas.microsoft.com/office/drawing/2014/main" id="{3EAE2E9E-88CA-83FA-3D16-A9EACC0E877F}"/>
              </a:ext>
            </a:extLst>
          </p:cNvPr>
          <p:cNvSpPr txBox="1"/>
          <p:nvPr/>
        </p:nvSpPr>
        <p:spPr>
          <a:xfrm>
            <a:off x="459100" y="530489"/>
            <a:ext cx="9596372" cy="502268"/>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buClr>
                <a:srgbClr val="000000"/>
              </a:buClr>
            </a:pPr>
            <a:r>
              <a:rPr lang="en-US" sz="2900" b="1" kern="0" dirty="0">
                <a:solidFill>
                  <a:srgbClr val="000000"/>
                </a:solidFill>
                <a:latin typeface="Montserrat"/>
                <a:cs typeface="Arial"/>
                <a:sym typeface="Arial"/>
              </a:rPr>
              <a:t>3. </a:t>
            </a:r>
            <a:r>
              <a:rPr lang="ru-RU" sz="2900" b="1" kern="0" dirty="0">
                <a:solidFill>
                  <a:srgbClr val="000000"/>
                </a:solidFill>
                <a:latin typeface="Montserrat"/>
                <a:cs typeface="Arial"/>
                <a:sym typeface="Arial"/>
              </a:rPr>
              <a:t>Деморализация населения</a:t>
            </a:r>
            <a:endParaRPr lang="en-US" sz="2900" b="1" kern="0" dirty="0">
              <a:solidFill>
                <a:srgbClr val="000000"/>
              </a:solidFill>
              <a:latin typeface="Montserrat"/>
              <a:cs typeface="Arial"/>
            </a:endParaRPr>
          </a:p>
        </p:txBody>
      </p:sp>
      <p:pic>
        <p:nvPicPr>
          <p:cNvPr id="7" name="Picture 6" descr="A black text on a white background&#10;&#10;Description automatically generated">
            <a:extLst>
              <a:ext uri="{FF2B5EF4-FFF2-40B4-BE49-F238E27FC236}">
                <a16:creationId xmlns:a16="http://schemas.microsoft.com/office/drawing/2014/main" id="{FAA9979C-34FF-344C-A497-9CBE7FFF9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250" y="1507245"/>
            <a:ext cx="6343650" cy="1590647"/>
          </a:xfrm>
          <a:prstGeom prst="rect">
            <a:avLst/>
          </a:prstGeom>
        </p:spPr>
      </p:pic>
      <p:pic>
        <p:nvPicPr>
          <p:cNvPr id="9" name="Picture 8" descr="A black text on a white background&#10;&#10;Description automatically generated">
            <a:extLst>
              <a:ext uri="{FF2B5EF4-FFF2-40B4-BE49-F238E27FC236}">
                <a16:creationId xmlns:a16="http://schemas.microsoft.com/office/drawing/2014/main" id="{49D5B8DA-0E8F-77F9-A8BF-E0130E324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221" y="3664878"/>
            <a:ext cx="9463432" cy="2024926"/>
          </a:xfrm>
          <a:prstGeom prst="rect">
            <a:avLst/>
          </a:prstGeom>
        </p:spPr>
      </p:pic>
      <p:pic>
        <p:nvPicPr>
          <p:cNvPr id="11" name="Picture 10" descr="A black text on a white background&#10;&#10;Description automatically generated">
            <a:extLst>
              <a:ext uri="{FF2B5EF4-FFF2-40B4-BE49-F238E27FC236}">
                <a16:creationId xmlns:a16="http://schemas.microsoft.com/office/drawing/2014/main" id="{CDC4880F-1930-30B2-C1D9-E8A4BBA7C5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550" y="1168196"/>
            <a:ext cx="1915800" cy="350293"/>
          </a:xfrm>
          <a:prstGeom prst="rect">
            <a:avLst/>
          </a:prstGeom>
        </p:spPr>
      </p:pic>
      <p:sp>
        <p:nvSpPr>
          <p:cNvPr id="17" name="Google Shape;117;g11b41ce093d_0_226">
            <a:extLst>
              <a:ext uri="{FF2B5EF4-FFF2-40B4-BE49-F238E27FC236}">
                <a16:creationId xmlns:a16="http://schemas.microsoft.com/office/drawing/2014/main" id="{EC7877A3-4A18-B77F-1213-BAD297835FB0}"/>
              </a:ext>
            </a:extLst>
          </p:cNvPr>
          <p:cNvSpPr/>
          <p:nvPr/>
        </p:nvSpPr>
        <p:spPr>
          <a:xfrm>
            <a:off x="427" y="6264609"/>
            <a:ext cx="12191205" cy="748966"/>
          </a:xfrm>
          <a:prstGeom prst="rect">
            <a:avLst/>
          </a:prstGeom>
          <a:solidFill>
            <a:srgbClr val="1E1E1E"/>
          </a:solidFill>
          <a:ln>
            <a:noFill/>
          </a:ln>
        </p:spPr>
        <p:txBody>
          <a:bodyPr spcFirstLastPara="1" wrap="square" lIns="55440" tIns="27713" rIns="55440" bIns="27713" anchor="ctr" anchorCtr="0">
            <a:noAutofit/>
          </a:bodyPr>
          <a:lstStyle/>
          <a:p>
            <a:pPr algn="ctr" defTabSz="554492">
              <a:buClr>
                <a:srgbClr val="000000"/>
              </a:buClr>
              <a:buSzPts val="1800"/>
            </a:pPr>
            <a:endParaRPr sz="1092" kern="0">
              <a:solidFill>
                <a:srgbClr val="F5B342"/>
              </a:solidFill>
              <a:latin typeface="Arial"/>
              <a:ea typeface="Arial"/>
              <a:cs typeface="Arial"/>
              <a:sym typeface="Arial"/>
            </a:endParaRPr>
          </a:p>
        </p:txBody>
      </p:sp>
      <p:sp>
        <p:nvSpPr>
          <p:cNvPr id="19" name="Google Shape;106;g11b41ce093d_0_0">
            <a:extLst>
              <a:ext uri="{FF2B5EF4-FFF2-40B4-BE49-F238E27FC236}">
                <a16:creationId xmlns:a16="http://schemas.microsoft.com/office/drawing/2014/main" id="{6CF2D304-3ED5-C31E-752B-22C1F0C113ED}"/>
              </a:ext>
            </a:extLst>
          </p:cNvPr>
          <p:cNvSpPr/>
          <p:nvPr/>
        </p:nvSpPr>
        <p:spPr>
          <a:xfrm>
            <a:off x="430041" y="6327511"/>
            <a:ext cx="11207004" cy="344068"/>
          </a:xfrm>
          <a:prstGeom prst="rect">
            <a:avLst/>
          </a:prstGeom>
          <a:noFill/>
          <a:ln>
            <a:noFill/>
          </a:ln>
        </p:spPr>
        <p:txBody>
          <a:bodyPr spcFirstLastPara="1" wrap="square" lIns="55440" tIns="27713" rIns="55440" bIns="27713" anchor="t" anchorCtr="0">
            <a:noAutofit/>
          </a:bodyPr>
          <a:lstStyle/>
          <a:p>
            <a:pPr defTabSz="554492">
              <a:buClr>
                <a:srgbClr val="000000"/>
              </a:buClr>
              <a:buSzPts val="2400"/>
            </a:pPr>
            <a:r>
              <a:rPr lang="ru-RU" sz="1455" kern="0" dirty="0">
                <a:solidFill>
                  <a:schemeClr val="bg1"/>
                </a:solidFill>
                <a:latin typeface="Montserrat"/>
                <a:cs typeface="Arial"/>
                <a:sym typeface="Arial"/>
              </a:rPr>
              <a:t>Источник</a:t>
            </a:r>
            <a:r>
              <a:rPr lang="en-US" sz="1455" kern="0" dirty="0">
                <a:solidFill>
                  <a:schemeClr val="bg1"/>
                </a:solidFill>
                <a:latin typeface="Montserrat"/>
                <a:cs typeface="Arial"/>
                <a:sym typeface="Arial"/>
              </a:rPr>
              <a:t>: https://www.delfi.lv/atmaskots/faktu-parbaude-vai-tiesam-krievija-var-palidzet-baltijas-valstu-ekonomikam.d?id=55082156</a:t>
            </a:r>
            <a:endParaRPr lang="en-US" sz="849" kern="0" dirty="0">
              <a:solidFill>
                <a:schemeClr val="bg1"/>
              </a:solidFill>
              <a:latin typeface="Montserrat"/>
              <a:ea typeface="Arial"/>
              <a:cs typeface="Arial"/>
              <a:sym typeface="Arial"/>
            </a:endParaRPr>
          </a:p>
        </p:txBody>
      </p:sp>
    </p:spTree>
    <p:extLst>
      <p:ext uri="{BB962C8B-B14F-4D97-AF65-F5344CB8AC3E}">
        <p14:creationId xmlns:p14="http://schemas.microsoft.com/office/powerpoint/2010/main" val="39049934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128"/>
        <p:cNvGrpSpPr/>
        <p:nvPr/>
      </p:nvGrpSpPr>
      <p:grpSpPr>
        <a:xfrm>
          <a:off x="0" y="0"/>
          <a:ext cx="0" cy="0"/>
          <a:chOff x="0" y="0"/>
          <a:chExt cx="0" cy="0"/>
        </a:xfrm>
      </p:grpSpPr>
      <p:sp>
        <p:nvSpPr>
          <p:cNvPr id="2" name="TextBox 1">
            <a:extLst>
              <a:ext uri="{FF2B5EF4-FFF2-40B4-BE49-F238E27FC236}">
                <a16:creationId xmlns:a16="http://schemas.microsoft.com/office/drawing/2014/main" id="{E6764A24-E000-FB74-BFE1-4CA46FE25140}"/>
              </a:ext>
            </a:extLst>
          </p:cNvPr>
          <p:cNvSpPr txBox="1"/>
          <p:nvPr/>
        </p:nvSpPr>
        <p:spPr>
          <a:xfrm>
            <a:off x="199589" y="156218"/>
            <a:ext cx="9596372" cy="502268"/>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buClr>
                <a:srgbClr val="000000"/>
              </a:buClr>
            </a:pPr>
            <a:r>
              <a:rPr lang="ru-RU" sz="2900" b="1" kern="0" dirty="0">
                <a:solidFill>
                  <a:srgbClr val="000000"/>
                </a:solidFill>
                <a:latin typeface="Montserrat"/>
                <a:cs typeface="Arial"/>
              </a:rPr>
              <a:t>Государственные и кремлевские СМИ</a:t>
            </a:r>
            <a:endParaRPr lang="en-US" sz="2900" b="1" kern="0" dirty="0">
              <a:solidFill>
                <a:srgbClr val="000000"/>
              </a:solidFill>
              <a:latin typeface="Montserrat"/>
              <a:cs typeface="Arial"/>
            </a:endParaRPr>
          </a:p>
        </p:txBody>
      </p:sp>
      <p:pic>
        <p:nvPicPr>
          <p:cNvPr id="4" name="Online Media 3" title="State media RU">
            <a:hlinkClick r:id="" action="ppaction://media"/>
            <a:extLst>
              <a:ext uri="{FF2B5EF4-FFF2-40B4-BE49-F238E27FC236}">
                <a16:creationId xmlns:a16="http://schemas.microsoft.com/office/drawing/2014/main" id="{422EB124-CE86-BF5B-9141-CDD00182FBA3}"/>
              </a:ext>
            </a:extLst>
          </p:cNvPr>
          <p:cNvPicPr>
            <a:picLocks noRot="1" noChangeAspect="1"/>
          </p:cNvPicPr>
          <p:nvPr>
            <a:videoFile r:link="rId1"/>
          </p:nvPr>
        </p:nvPicPr>
        <p:blipFill>
          <a:blip r:embed="rId4"/>
          <a:stretch>
            <a:fillRect/>
          </a:stretch>
        </p:blipFill>
        <p:spPr>
          <a:xfrm>
            <a:off x="340264" y="770507"/>
            <a:ext cx="11497094" cy="5805816"/>
          </a:xfrm>
          <a:prstGeom prst="rect">
            <a:avLst/>
          </a:prstGeom>
        </p:spPr>
      </p:pic>
    </p:spTree>
    <p:extLst>
      <p:ext uri="{BB962C8B-B14F-4D97-AF65-F5344CB8AC3E}">
        <p14:creationId xmlns:p14="http://schemas.microsoft.com/office/powerpoint/2010/main" val="138400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116"/>
        <p:cNvGrpSpPr/>
        <p:nvPr/>
      </p:nvGrpSpPr>
      <p:grpSpPr>
        <a:xfrm>
          <a:off x="0" y="0"/>
          <a:ext cx="0" cy="0"/>
          <a:chOff x="0" y="0"/>
          <a:chExt cx="0" cy="0"/>
        </a:xfrm>
      </p:grpSpPr>
      <p:sp>
        <p:nvSpPr>
          <p:cNvPr id="4" name="TextBox 3">
            <a:extLst>
              <a:ext uri="{FF2B5EF4-FFF2-40B4-BE49-F238E27FC236}">
                <a16:creationId xmlns:a16="http://schemas.microsoft.com/office/drawing/2014/main" id="{942812E2-000B-D199-5EBA-00D24DF8EBCC}"/>
              </a:ext>
            </a:extLst>
          </p:cNvPr>
          <p:cNvSpPr txBox="1"/>
          <p:nvPr/>
        </p:nvSpPr>
        <p:spPr>
          <a:xfrm>
            <a:off x="466244" y="250569"/>
            <a:ext cx="11884782" cy="502268"/>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r>
              <a:rPr lang="ru-RU" sz="2900" b="1" kern="0" dirty="0">
                <a:solidFill>
                  <a:srgbClr val="000000"/>
                </a:solidFill>
                <a:latin typeface="Montserrat"/>
                <a:cs typeface="Arial"/>
                <a:sym typeface="Arial"/>
              </a:rPr>
              <a:t>Манипулируемые визуальные эффекты – дипфейки</a:t>
            </a:r>
            <a:endParaRPr lang="en-US" dirty="0"/>
          </a:p>
        </p:txBody>
      </p:sp>
      <p:pic>
        <p:nvPicPr>
          <p:cNvPr id="3" name="Online Media 2" title="Recognizing deepfakes RU">
            <a:hlinkClick r:id="" action="ppaction://media"/>
            <a:extLst>
              <a:ext uri="{FF2B5EF4-FFF2-40B4-BE49-F238E27FC236}">
                <a16:creationId xmlns:a16="http://schemas.microsoft.com/office/drawing/2014/main" id="{538D474C-C6FE-57AA-0711-95494E8DEDE8}"/>
              </a:ext>
            </a:extLst>
          </p:cNvPr>
          <p:cNvPicPr>
            <a:picLocks noRot="1" noChangeAspect="1"/>
          </p:cNvPicPr>
          <p:nvPr>
            <a:videoFile r:link="rId1"/>
          </p:nvPr>
        </p:nvPicPr>
        <p:blipFill>
          <a:blip r:embed="rId4"/>
          <a:stretch>
            <a:fillRect/>
          </a:stretch>
        </p:blipFill>
        <p:spPr>
          <a:xfrm>
            <a:off x="239623" y="899903"/>
            <a:ext cx="11712754" cy="5719552"/>
          </a:xfrm>
          <a:prstGeom prst="rect">
            <a:avLst/>
          </a:prstGeom>
        </p:spPr>
      </p:pic>
    </p:spTree>
    <p:extLst>
      <p:ext uri="{BB962C8B-B14F-4D97-AF65-F5344CB8AC3E}">
        <p14:creationId xmlns:p14="http://schemas.microsoft.com/office/powerpoint/2010/main" val="215223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170"/>
        <p:cNvGrpSpPr/>
        <p:nvPr/>
      </p:nvGrpSpPr>
      <p:grpSpPr>
        <a:xfrm>
          <a:off x="0" y="0"/>
          <a:ext cx="0" cy="0"/>
          <a:chOff x="0" y="0"/>
          <a:chExt cx="0" cy="0"/>
        </a:xfrm>
      </p:grpSpPr>
      <p:pic>
        <p:nvPicPr>
          <p:cNvPr id="177" name="Google Shape;177;g11d9d0762af_0_1137"/>
          <p:cNvPicPr preferRelativeResize="0"/>
          <p:nvPr/>
        </p:nvPicPr>
        <p:blipFill rotWithShape="1">
          <a:blip r:embed="rId3">
            <a:alphaModFix/>
          </a:blip>
          <a:srcRect/>
          <a:stretch/>
        </p:blipFill>
        <p:spPr>
          <a:xfrm>
            <a:off x="2855871" y="2380398"/>
            <a:ext cx="3125110" cy="4150058"/>
          </a:xfrm>
          <a:prstGeom prst="rect">
            <a:avLst/>
          </a:prstGeom>
          <a:noFill/>
          <a:ln w="9525" cap="flat" cmpd="sng">
            <a:solidFill>
              <a:schemeClr val="accent2"/>
            </a:solidFill>
            <a:prstDash val="solid"/>
            <a:round/>
            <a:headEnd type="none" w="sm" len="sm"/>
            <a:tailEnd type="none" w="sm" len="sm"/>
          </a:ln>
        </p:spPr>
      </p:pic>
      <p:pic>
        <p:nvPicPr>
          <p:cNvPr id="178" name="Google Shape;178;g11d9d0762af_0_1137"/>
          <p:cNvPicPr preferRelativeResize="0"/>
          <p:nvPr/>
        </p:nvPicPr>
        <p:blipFill rotWithShape="1">
          <a:blip r:embed="rId4">
            <a:alphaModFix/>
          </a:blip>
          <a:srcRect/>
          <a:stretch/>
        </p:blipFill>
        <p:spPr>
          <a:xfrm>
            <a:off x="6317853" y="2411420"/>
            <a:ext cx="3221851" cy="4112157"/>
          </a:xfrm>
          <a:prstGeom prst="rect">
            <a:avLst/>
          </a:prstGeom>
          <a:noFill/>
          <a:ln>
            <a:noFill/>
          </a:ln>
        </p:spPr>
      </p:pic>
      <p:sp>
        <p:nvSpPr>
          <p:cNvPr id="179" name="Google Shape;179;g11d9d0762af_0_1137"/>
          <p:cNvSpPr txBox="1"/>
          <p:nvPr/>
        </p:nvSpPr>
        <p:spPr>
          <a:xfrm>
            <a:off x="502473" y="1195042"/>
            <a:ext cx="10417318" cy="465906"/>
          </a:xfrm>
          <a:prstGeom prst="rect">
            <a:avLst/>
          </a:prstGeom>
          <a:noFill/>
          <a:ln>
            <a:noFill/>
          </a:ln>
        </p:spPr>
        <p:txBody>
          <a:bodyPr spcFirstLastPara="1" wrap="square" lIns="55440" tIns="55440" rIns="55440" bIns="55440" anchor="t" anchorCtr="0">
            <a:spAutoFit/>
          </a:bodyPr>
          <a:lstStyle/>
          <a:p>
            <a:pPr defTabSz="554492">
              <a:buClr>
                <a:srgbClr val="000000"/>
              </a:buClr>
              <a:buSzPts val="3700"/>
            </a:pPr>
            <a:r>
              <a:rPr lang="en-US" sz="2300" b="1" kern="0" dirty="0">
                <a:solidFill>
                  <a:srgbClr val="1E1E1E"/>
                </a:solidFill>
                <a:latin typeface="Montserrat"/>
                <a:ea typeface="Montserrat"/>
                <a:cs typeface="Montserrat"/>
                <a:sym typeface="Montserrat"/>
              </a:rPr>
              <a:t>Telegram-</a:t>
            </a:r>
            <a:r>
              <a:rPr lang="ru-RU" sz="2300" b="1" kern="0" dirty="0">
                <a:solidFill>
                  <a:srgbClr val="1E1E1E"/>
                </a:solidFill>
                <a:latin typeface="Montserrat"/>
                <a:ea typeface="Montserrat"/>
                <a:cs typeface="Montserrat"/>
                <a:sym typeface="Montserrat"/>
              </a:rPr>
              <a:t>каналы, имитирующие авторитетные СМИ</a:t>
            </a:r>
            <a:endParaRPr lang="en-US" sz="2300" b="1" kern="0" dirty="0">
              <a:solidFill>
                <a:srgbClr val="980000"/>
              </a:solidFill>
              <a:latin typeface="Montserrat"/>
              <a:ea typeface="Montserrat"/>
              <a:cs typeface="Montserrat"/>
            </a:endParaRPr>
          </a:p>
        </p:txBody>
      </p:sp>
      <p:sp>
        <p:nvSpPr>
          <p:cNvPr id="2" name="TextBox 1">
            <a:extLst>
              <a:ext uri="{FF2B5EF4-FFF2-40B4-BE49-F238E27FC236}">
                <a16:creationId xmlns:a16="http://schemas.microsoft.com/office/drawing/2014/main" id="{D0094FE5-C2A6-4D95-CD21-E4169FB9E50E}"/>
              </a:ext>
            </a:extLst>
          </p:cNvPr>
          <p:cNvSpPr txBox="1"/>
          <p:nvPr/>
        </p:nvSpPr>
        <p:spPr>
          <a:xfrm>
            <a:off x="3233530" y="1823557"/>
            <a:ext cx="1987827" cy="466553"/>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buClr>
                <a:srgbClr val="000000"/>
              </a:buClr>
            </a:pPr>
            <a:r>
              <a:rPr lang="ru-RU" sz="2668" kern="0" dirty="0" err="1">
                <a:solidFill>
                  <a:srgbClr val="000000"/>
                </a:solidFill>
                <a:latin typeface="Futura PT Book" panose="020B0502020204020303" pitchFamily="34" charset="0"/>
                <a:cs typeface="Arial"/>
                <a:sym typeface="Arial"/>
              </a:rPr>
              <a:t>Фэйковый</a:t>
            </a:r>
            <a:endParaRPr lang="en-US" sz="2668" kern="0" dirty="0">
              <a:solidFill>
                <a:srgbClr val="000000"/>
              </a:solidFill>
              <a:latin typeface="Futura PT Book" panose="020B0502020204020303" pitchFamily="34" charset="0"/>
              <a:cs typeface="Arial"/>
              <a:sym typeface="Arial"/>
            </a:endParaRPr>
          </a:p>
        </p:txBody>
      </p:sp>
      <p:sp>
        <p:nvSpPr>
          <p:cNvPr id="3" name="TextBox 2">
            <a:extLst>
              <a:ext uri="{FF2B5EF4-FFF2-40B4-BE49-F238E27FC236}">
                <a16:creationId xmlns:a16="http://schemas.microsoft.com/office/drawing/2014/main" id="{4B6DF1EE-512C-B9F5-8515-FE54B0317C83}"/>
              </a:ext>
            </a:extLst>
          </p:cNvPr>
          <p:cNvSpPr txBox="1"/>
          <p:nvPr/>
        </p:nvSpPr>
        <p:spPr>
          <a:xfrm>
            <a:off x="7098865" y="1823557"/>
            <a:ext cx="2270422" cy="466553"/>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buClr>
                <a:srgbClr val="000000"/>
              </a:buClr>
            </a:pPr>
            <a:r>
              <a:rPr lang="ru-RU" sz="2668" kern="0" dirty="0">
                <a:solidFill>
                  <a:srgbClr val="000000"/>
                </a:solidFill>
                <a:latin typeface="Futura PT Book" panose="020B0502020204020303" pitchFamily="34" charset="0"/>
                <a:cs typeface="Arial"/>
                <a:sym typeface="Arial"/>
              </a:rPr>
              <a:t>Реальный</a:t>
            </a:r>
            <a:endParaRPr lang="en-US" sz="849" kern="0" dirty="0">
              <a:solidFill>
                <a:srgbClr val="000000"/>
              </a:solidFill>
              <a:latin typeface="Futura PT Book" panose="020B0502020204020303" pitchFamily="34" charset="0"/>
              <a:cs typeface="Arial"/>
              <a:sym typeface="Arial"/>
            </a:endParaRPr>
          </a:p>
        </p:txBody>
      </p:sp>
      <p:sp>
        <p:nvSpPr>
          <p:cNvPr id="4" name="TextBox 3">
            <a:extLst>
              <a:ext uri="{FF2B5EF4-FFF2-40B4-BE49-F238E27FC236}">
                <a16:creationId xmlns:a16="http://schemas.microsoft.com/office/drawing/2014/main" id="{249E1929-8EE9-25CA-B545-6288DC0D17B3}"/>
              </a:ext>
            </a:extLst>
          </p:cNvPr>
          <p:cNvSpPr txBox="1"/>
          <p:nvPr/>
        </p:nvSpPr>
        <p:spPr>
          <a:xfrm>
            <a:off x="502473" y="505108"/>
            <a:ext cx="9596372" cy="502268"/>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r>
              <a:rPr lang="ru-RU" sz="2900" b="1" kern="0" dirty="0">
                <a:solidFill>
                  <a:srgbClr val="000000"/>
                </a:solidFill>
                <a:latin typeface="Montserrat"/>
                <a:cs typeface="Arial"/>
                <a:sym typeface="Arial"/>
              </a:rPr>
              <a:t>Недостоверные аккаунты в социальных сетях</a:t>
            </a:r>
            <a:endParaRPr lang="en-US" dirty="0"/>
          </a:p>
        </p:txBody>
      </p:sp>
    </p:spTree>
    <p:extLst>
      <p:ext uri="{BB962C8B-B14F-4D97-AF65-F5344CB8AC3E}">
        <p14:creationId xmlns:p14="http://schemas.microsoft.com/office/powerpoint/2010/main" val="28605421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184"/>
        <p:cNvGrpSpPr/>
        <p:nvPr/>
      </p:nvGrpSpPr>
      <p:grpSpPr>
        <a:xfrm>
          <a:off x="0" y="0"/>
          <a:ext cx="0" cy="0"/>
          <a:chOff x="0" y="0"/>
          <a:chExt cx="0" cy="0"/>
        </a:xfrm>
      </p:grpSpPr>
      <p:sp>
        <p:nvSpPr>
          <p:cNvPr id="189" name="Google Shape;189;g11d9d0762af_0_181"/>
          <p:cNvSpPr/>
          <p:nvPr/>
        </p:nvSpPr>
        <p:spPr>
          <a:xfrm>
            <a:off x="9792620" y="6499108"/>
            <a:ext cx="1848310" cy="279975"/>
          </a:xfrm>
          <a:prstGeom prst="rect">
            <a:avLst/>
          </a:prstGeom>
          <a:noFill/>
          <a:ln>
            <a:noFill/>
          </a:ln>
        </p:spPr>
        <p:txBody>
          <a:bodyPr spcFirstLastPara="1" wrap="square" lIns="55440" tIns="27713" rIns="55440" bIns="27713" anchor="t" anchorCtr="0">
            <a:noAutofit/>
          </a:bodyPr>
          <a:lstStyle/>
          <a:p>
            <a:pPr defTabSz="554492">
              <a:buClr>
                <a:srgbClr val="000000"/>
              </a:buClr>
              <a:buSzPts val="2400"/>
            </a:pPr>
            <a:endParaRPr sz="1455" kern="0">
              <a:solidFill>
                <a:srgbClr val="BEBEF2"/>
              </a:solidFill>
              <a:latin typeface="Arial"/>
              <a:ea typeface="Arial"/>
              <a:cs typeface="Arial"/>
              <a:sym typeface="Arial"/>
            </a:endParaRPr>
          </a:p>
        </p:txBody>
      </p:sp>
      <p:sp>
        <p:nvSpPr>
          <p:cNvPr id="4" name="TextBox 3">
            <a:extLst>
              <a:ext uri="{FF2B5EF4-FFF2-40B4-BE49-F238E27FC236}">
                <a16:creationId xmlns:a16="http://schemas.microsoft.com/office/drawing/2014/main" id="{622F51CF-9DA3-3A28-E795-4F92F5041BBE}"/>
              </a:ext>
            </a:extLst>
          </p:cNvPr>
          <p:cNvSpPr txBox="1"/>
          <p:nvPr/>
        </p:nvSpPr>
        <p:spPr>
          <a:xfrm>
            <a:off x="451387" y="358255"/>
            <a:ext cx="9596372" cy="502268"/>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r>
              <a:rPr lang="ru-RU" sz="2900" b="1" kern="0" dirty="0">
                <a:solidFill>
                  <a:srgbClr val="000000"/>
                </a:solidFill>
                <a:latin typeface="Montserrat"/>
                <a:cs typeface="Arial"/>
                <a:sym typeface="Arial"/>
              </a:rPr>
              <a:t>Что такое боты и тролли?</a:t>
            </a:r>
            <a:endParaRPr lang="en-US" dirty="0"/>
          </a:p>
        </p:txBody>
      </p:sp>
      <p:pic>
        <p:nvPicPr>
          <p:cNvPr id="2" name="Online Media 1" title="Bots and trolls RU">
            <a:hlinkClick r:id="" action="ppaction://media"/>
            <a:extLst>
              <a:ext uri="{FF2B5EF4-FFF2-40B4-BE49-F238E27FC236}">
                <a16:creationId xmlns:a16="http://schemas.microsoft.com/office/drawing/2014/main" id="{ECDC16BB-5455-6B92-3DC8-95C84BDF91D4}"/>
              </a:ext>
            </a:extLst>
          </p:cNvPr>
          <p:cNvPicPr>
            <a:picLocks noRot="1" noChangeAspect="1"/>
          </p:cNvPicPr>
          <p:nvPr>
            <a:videoFile r:link="rId1"/>
          </p:nvPr>
        </p:nvPicPr>
        <p:blipFill>
          <a:blip r:embed="rId4"/>
          <a:stretch>
            <a:fillRect/>
          </a:stretch>
        </p:blipFill>
        <p:spPr>
          <a:xfrm>
            <a:off x="254000" y="1000544"/>
            <a:ext cx="11655245" cy="5719552"/>
          </a:xfrm>
          <a:prstGeom prst="rect">
            <a:avLst/>
          </a:prstGeom>
        </p:spPr>
      </p:pic>
    </p:spTree>
    <p:extLst>
      <p:ext uri="{BB962C8B-B14F-4D97-AF65-F5344CB8AC3E}">
        <p14:creationId xmlns:p14="http://schemas.microsoft.com/office/powerpoint/2010/main" val="141159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B342"/>
        </a:solidFill>
        <a:effectLst/>
      </p:bgPr>
    </p:bg>
    <p:spTree>
      <p:nvGrpSpPr>
        <p:cNvPr id="1" name=""/>
        <p:cNvGrpSpPr/>
        <p:nvPr/>
      </p:nvGrpSpPr>
      <p:grpSpPr>
        <a:xfrm>
          <a:off x="0" y="0"/>
          <a:ext cx="0" cy="0"/>
          <a:chOff x="0" y="0"/>
          <a:chExt cx="0" cy="0"/>
        </a:xfrm>
      </p:grpSpPr>
      <p:sp>
        <p:nvSpPr>
          <p:cNvPr id="12" name="Google Shape;140;g11d9d0762af_0_93">
            <a:extLst>
              <a:ext uri="{FF2B5EF4-FFF2-40B4-BE49-F238E27FC236}">
                <a16:creationId xmlns:a16="http://schemas.microsoft.com/office/drawing/2014/main" id="{F37D2259-6EED-120F-F340-5703150ECD35}"/>
              </a:ext>
            </a:extLst>
          </p:cNvPr>
          <p:cNvSpPr txBox="1"/>
          <p:nvPr/>
        </p:nvSpPr>
        <p:spPr>
          <a:xfrm>
            <a:off x="668473" y="673264"/>
            <a:ext cx="7022630" cy="486854"/>
          </a:xfrm>
          <a:prstGeom prst="rect">
            <a:avLst/>
          </a:prstGeom>
          <a:noFill/>
          <a:ln>
            <a:noFill/>
          </a:ln>
        </p:spPr>
        <p:txBody>
          <a:bodyPr spcFirstLastPara="1" wrap="square" lIns="55440" tIns="27713" rIns="55440" bIns="27713" anchor="t" anchorCtr="0">
            <a:spAutoFit/>
          </a:bodyPr>
          <a:lstStyle/>
          <a:p>
            <a:pPr defTabSz="554492">
              <a:buClr>
                <a:srgbClr val="000000"/>
              </a:buClr>
            </a:pPr>
            <a:r>
              <a:rPr lang="ru-RU" sz="2800" b="1" kern="0" dirty="0">
                <a:solidFill>
                  <a:srgbClr val="000000"/>
                </a:solidFill>
                <a:latin typeface="Montserrat"/>
                <a:cs typeface="Arial"/>
                <a:sym typeface="Arial"/>
              </a:rPr>
              <a:t>Цели</a:t>
            </a:r>
            <a:r>
              <a:rPr lang="lv-LV" sz="2800" b="1" kern="0" dirty="0">
                <a:solidFill>
                  <a:srgbClr val="000000"/>
                </a:solidFill>
                <a:latin typeface="Montserrat"/>
                <a:cs typeface="Arial"/>
                <a:sym typeface="Arial"/>
              </a:rPr>
              <a:t>:</a:t>
            </a:r>
            <a:endParaRPr lang="en-US" sz="2800" b="1" kern="0" dirty="0">
              <a:solidFill>
                <a:srgbClr val="000000"/>
              </a:solidFill>
              <a:latin typeface="Montserrat"/>
              <a:cs typeface="Arial"/>
            </a:endParaRPr>
          </a:p>
        </p:txBody>
      </p:sp>
      <p:sp>
        <p:nvSpPr>
          <p:cNvPr id="14" name="TextBox 13">
            <a:extLst>
              <a:ext uri="{FF2B5EF4-FFF2-40B4-BE49-F238E27FC236}">
                <a16:creationId xmlns:a16="http://schemas.microsoft.com/office/drawing/2014/main" id="{20BAB1B6-7452-D832-F180-C215B28D91FE}"/>
              </a:ext>
            </a:extLst>
          </p:cNvPr>
          <p:cNvSpPr txBox="1"/>
          <p:nvPr/>
        </p:nvSpPr>
        <p:spPr>
          <a:xfrm>
            <a:off x="668473" y="2650491"/>
            <a:ext cx="9596372" cy="1117821"/>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marL="207645" indent="-207645" defTabSz="554492">
              <a:buClr>
                <a:srgbClr val="000000"/>
              </a:buClr>
              <a:buFont typeface="Arial"/>
              <a:buAutoNum type="arabicPeriod"/>
            </a:pPr>
            <a:r>
              <a:rPr lang="en-GB" sz="2300" kern="0" dirty="0">
                <a:solidFill>
                  <a:srgbClr val="000000"/>
                </a:solidFill>
                <a:latin typeface="Montserrat"/>
                <a:cs typeface="Arial"/>
                <a:sym typeface="Arial"/>
              </a:rPr>
              <a:t> </a:t>
            </a:r>
            <a:r>
              <a:rPr lang="ru-RU" sz="2300" kern="0" dirty="0">
                <a:solidFill>
                  <a:srgbClr val="000000"/>
                </a:solidFill>
                <a:latin typeface="Montserrat"/>
                <a:cs typeface="Arial"/>
                <a:sym typeface="Arial"/>
              </a:rPr>
              <a:t>Разделить украинцев</a:t>
            </a:r>
          </a:p>
          <a:p>
            <a:pPr marL="207645" indent="-207645" defTabSz="554492">
              <a:buClr>
                <a:srgbClr val="000000"/>
              </a:buClr>
              <a:buFont typeface="Arial"/>
              <a:buAutoNum type="arabicPeriod"/>
            </a:pPr>
            <a:r>
              <a:rPr lang="en-GB" sz="2300" kern="0" dirty="0">
                <a:solidFill>
                  <a:srgbClr val="000000"/>
                </a:solidFill>
                <a:latin typeface="Montserrat"/>
                <a:cs typeface="Arial"/>
                <a:sym typeface="Arial"/>
              </a:rPr>
              <a:t> </a:t>
            </a:r>
            <a:r>
              <a:rPr lang="ru-RU" sz="2300" kern="0" dirty="0">
                <a:solidFill>
                  <a:srgbClr val="000000"/>
                </a:solidFill>
                <a:latin typeface="Montserrat"/>
                <a:cs typeface="Arial"/>
                <a:sym typeface="Arial"/>
              </a:rPr>
              <a:t>Подорвать доверие к западным партнерам</a:t>
            </a:r>
          </a:p>
          <a:p>
            <a:pPr marL="207645" indent="-207645" defTabSz="554492">
              <a:buClr>
                <a:srgbClr val="000000"/>
              </a:buClr>
              <a:buFont typeface="Arial"/>
              <a:buAutoNum type="arabicPeriod"/>
            </a:pPr>
            <a:r>
              <a:rPr lang="en-GB" sz="2300" kern="0" dirty="0">
                <a:solidFill>
                  <a:srgbClr val="000000"/>
                </a:solidFill>
                <a:latin typeface="Montserrat"/>
                <a:cs typeface="Arial"/>
                <a:sym typeface="Arial"/>
              </a:rPr>
              <a:t> </a:t>
            </a:r>
            <a:r>
              <a:rPr lang="ru-RU" sz="2300" kern="0" dirty="0">
                <a:solidFill>
                  <a:srgbClr val="000000"/>
                </a:solidFill>
                <a:latin typeface="Montserrat"/>
                <a:cs typeface="Arial"/>
                <a:sym typeface="Arial"/>
              </a:rPr>
              <a:t>Деморализовать население</a:t>
            </a:r>
            <a:endParaRPr lang="en-US" sz="2300" kern="0" dirty="0">
              <a:solidFill>
                <a:srgbClr val="000000"/>
              </a:solidFill>
              <a:latin typeface="Montserrat"/>
              <a:cs typeface="Arial"/>
            </a:endParaRPr>
          </a:p>
        </p:txBody>
      </p:sp>
    </p:spTree>
    <p:extLst>
      <p:ext uri="{BB962C8B-B14F-4D97-AF65-F5344CB8AC3E}">
        <p14:creationId xmlns:p14="http://schemas.microsoft.com/office/powerpoint/2010/main" val="3504275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7375E"/>
        </a:solidFill>
        <a:effectLst/>
      </p:bgPr>
    </p:bg>
    <p:spTree>
      <p:nvGrpSpPr>
        <p:cNvPr id="1" name=""/>
        <p:cNvGrpSpPr/>
        <p:nvPr/>
      </p:nvGrpSpPr>
      <p:grpSpPr>
        <a:xfrm>
          <a:off x="0" y="0"/>
          <a:ext cx="0" cy="0"/>
          <a:chOff x="0" y="0"/>
          <a:chExt cx="0" cy="0"/>
        </a:xfrm>
      </p:grpSpPr>
      <p:sp>
        <p:nvSpPr>
          <p:cNvPr id="5" name="Google Shape;140;g11d9d0762af_0_93">
            <a:extLst>
              <a:ext uri="{FF2B5EF4-FFF2-40B4-BE49-F238E27FC236}">
                <a16:creationId xmlns:a16="http://schemas.microsoft.com/office/drawing/2014/main" id="{E57FAB92-C1E7-2D87-5C62-0FEC22ABD1E2}"/>
              </a:ext>
            </a:extLst>
          </p:cNvPr>
          <p:cNvSpPr txBox="1"/>
          <p:nvPr/>
        </p:nvSpPr>
        <p:spPr>
          <a:xfrm>
            <a:off x="806945" y="3720964"/>
            <a:ext cx="10578110" cy="1471739"/>
          </a:xfrm>
          <a:prstGeom prst="rect">
            <a:avLst/>
          </a:prstGeom>
          <a:noFill/>
          <a:ln>
            <a:noFill/>
          </a:ln>
        </p:spPr>
        <p:txBody>
          <a:bodyPr spcFirstLastPara="1" wrap="square" lIns="55440" tIns="27713" rIns="55440" bIns="27713" anchor="t" anchorCtr="0">
            <a:spAutoFit/>
          </a:bodyPr>
          <a:lstStyle/>
          <a:p>
            <a:pPr defTabSz="554492">
              <a:defRPr/>
            </a:pPr>
            <a:r>
              <a:rPr lang="ru-RU" sz="2300" kern="0" dirty="0">
                <a:solidFill>
                  <a:schemeClr val="bg1"/>
                </a:solidFill>
                <a:latin typeface="Montserrat"/>
                <a:ea typeface="+mn-lt"/>
                <a:cs typeface="+mn-lt"/>
              </a:rPr>
              <a:t>Использование высокоэмоциональных повествований или изображений часто сигнализирует о попытке манипулирования. Замедлитесь, сделайте глубокий вдох, назовите эмоцию, которую вы чувствуете, и попытайтесь получить полную картину.</a:t>
            </a:r>
            <a:endParaRPr lang="en-US" sz="2300" dirty="0">
              <a:solidFill>
                <a:schemeClr val="bg1"/>
              </a:solidFill>
              <a:latin typeface="Montserrat"/>
              <a:cs typeface="Arial"/>
            </a:endParaRPr>
          </a:p>
        </p:txBody>
      </p:sp>
      <p:pic>
        <p:nvPicPr>
          <p:cNvPr id="4" name="Picture 3">
            <a:extLst>
              <a:ext uri="{FF2B5EF4-FFF2-40B4-BE49-F238E27FC236}">
                <a16:creationId xmlns:a16="http://schemas.microsoft.com/office/drawing/2014/main" id="{1DB5A2AE-5A86-B99F-4B27-398AA33961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671" y="-668216"/>
            <a:ext cx="8639907" cy="4859948"/>
          </a:xfrm>
          <a:prstGeom prst="rect">
            <a:avLst/>
          </a:prstGeom>
        </p:spPr>
      </p:pic>
    </p:spTree>
    <p:extLst>
      <p:ext uri="{BB962C8B-B14F-4D97-AF65-F5344CB8AC3E}">
        <p14:creationId xmlns:p14="http://schemas.microsoft.com/office/powerpoint/2010/main" val="3895197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7375E"/>
        </a:solidFill>
        <a:effectLst/>
      </p:bgPr>
    </p:bg>
    <p:spTree>
      <p:nvGrpSpPr>
        <p:cNvPr id="1" name=""/>
        <p:cNvGrpSpPr/>
        <p:nvPr/>
      </p:nvGrpSpPr>
      <p:grpSpPr>
        <a:xfrm>
          <a:off x="0" y="0"/>
          <a:ext cx="0" cy="0"/>
          <a:chOff x="0" y="0"/>
          <a:chExt cx="0" cy="0"/>
        </a:xfrm>
      </p:grpSpPr>
      <p:sp>
        <p:nvSpPr>
          <p:cNvPr id="6" name="Google Shape;140;g11d9d0762af_0_93">
            <a:extLst>
              <a:ext uri="{FF2B5EF4-FFF2-40B4-BE49-F238E27FC236}">
                <a16:creationId xmlns:a16="http://schemas.microsoft.com/office/drawing/2014/main" id="{21B2F379-4B21-9634-C87F-AAD2A85CE365}"/>
              </a:ext>
            </a:extLst>
          </p:cNvPr>
          <p:cNvSpPr txBox="1"/>
          <p:nvPr/>
        </p:nvSpPr>
        <p:spPr>
          <a:xfrm>
            <a:off x="7397262" y="1131271"/>
            <a:ext cx="4349261" cy="5365113"/>
          </a:xfrm>
          <a:prstGeom prst="rect">
            <a:avLst/>
          </a:prstGeom>
          <a:noFill/>
          <a:ln>
            <a:noFill/>
          </a:ln>
        </p:spPr>
        <p:txBody>
          <a:bodyPr spcFirstLastPara="1" wrap="square" lIns="55440" tIns="27713" rIns="55440" bIns="27713" anchor="t" anchorCtr="0">
            <a:spAutoFit/>
          </a:bodyPr>
          <a:lstStyle/>
          <a:p>
            <a:pPr defTabSz="554492">
              <a:defRPr/>
            </a:pPr>
            <a:r>
              <a:rPr lang="ru-RU" sz="2300" b="1" kern="0" dirty="0">
                <a:solidFill>
                  <a:schemeClr val="bg1"/>
                </a:solidFill>
                <a:latin typeface="Montserrat"/>
                <a:ea typeface="+mn-lt"/>
                <a:cs typeface="+mn-lt"/>
              </a:rPr>
              <a:t>Сделайте паузу: </a:t>
            </a:r>
            <a:r>
              <a:rPr lang="ru-RU" sz="2300" kern="0" dirty="0">
                <a:solidFill>
                  <a:schemeClr val="bg1"/>
                </a:solidFill>
                <a:latin typeface="Montserrat"/>
                <a:ea typeface="+mn-lt"/>
                <a:cs typeface="+mn-lt"/>
              </a:rPr>
              <a:t>отвернитесь от экрана после просмотра изображения или статьи, которая вас провоцирует.</a:t>
            </a:r>
          </a:p>
          <a:p>
            <a:pPr defTabSz="554492">
              <a:defRPr/>
            </a:pPr>
            <a:endParaRPr lang="ru-RU" sz="2300" kern="0" dirty="0">
              <a:solidFill>
                <a:schemeClr val="bg1"/>
              </a:solidFill>
              <a:latin typeface="Montserrat"/>
              <a:ea typeface="+mn-lt"/>
              <a:cs typeface="+mn-lt"/>
            </a:endParaRPr>
          </a:p>
          <a:p>
            <a:pPr defTabSz="554492">
              <a:defRPr/>
            </a:pPr>
            <a:r>
              <a:rPr lang="ru-RU" sz="2300" b="1" kern="0" dirty="0">
                <a:solidFill>
                  <a:schemeClr val="bg1"/>
                </a:solidFill>
                <a:latin typeface="Montserrat"/>
                <a:ea typeface="+mn-lt"/>
                <a:cs typeface="+mn-lt"/>
              </a:rPr>
              <a:t>Сделайте глубокий вдох: </a:t>
            </a:r>
            <a:r>
              <a:rPr lang="ru-RU" sz="2300" kern="0" dirty="0">
                <a:solidFill>
                  <a:schemeClr val="bg1"/>
                </a:solidFill>
                <a:latin typeface="Montserrat"/>
                <a:ea typeface="+mn-lt"/>
                <a:cs typeface="+mn-lt"/>
              </a:rPr>
              <a:t>Спросите себя:</a:t>
            </a:r>
            <a:r>
              <a:rPr lang="ru-RU" sz="2300" b="1" kern="0" dirty="0">
                <a:solidFill>
                  <a:schemeClr val="bg1"/>
                </a:solidFill>
                <a:latin typeface="Montserrat"/>
                <a:ea typeface="+mn-lt"/>
                <a:cs typeface="+mn-lt"/>
              </a:rPr>
              <a:t> </a:t>
            </a:r>
            <a:r>
              <a:rPr lang="ru-RU" sz="2300" kern="0" dirty="0">
                <a:solidFill>
                  <a:schemeClr val="bg1"/>
                </a:solidFill>
                <a:latin typeface="Montserrat"/>
                <a:ea typeface="+mn-lt"/>
                <a:cs typeface="+mn-lt"/>
              </a:rPr>
              <a:t>что я чувствую?</a:t>
            </a:r>
          </a:p>
          <a:p>
            <a:pPr defTabSz="554492">
              <a:defRPr/>
            </a:pPr>
            <a:endParaRPr lang="ru-RU" sz="2300" kern="0" dirty="0">
              <a:solidFill>
                <a:schemeClr val="bg1"/>
              </a:solidFill>
              <a:latin typeface="Montserrat"/>
              <a:ea typeface="+mn-lt"/>
              <a:cs typeface="+mn-lt"/>
            </a:endParaRPr>
          </a:p>
          <a:p>
            <a:pPr defTabSz="554492">
              <a:defRPr/>
            </a:pPr>
            <a:r>
              <a:rPr lang="ru-RU" sz="2300" b="1" kern="0" dirty="0">
                <a:solidFill>
                  <a:schemeClr val="bg1"/>
                </a:solidFill>
                <a:latin typeface="Montserrat"/>
                <a:ea typeface="+mn-lt"/>
                <a:cs typeface="+mn-lt"/>
              </a:rPr>
              <a:t>Скажите: </a:t>
            </a:r>
            <a:r>
              <a:rPr lang="ru-RU" sz="2300" kern="0" dirty="0">
                <a:solidFill>
                  <a:schemeClr val="bg1"/>
                </a:solidFill>
                <a:latin typeface="Montserrat"/>
                <a:ea typeface="+mn-lt"/>
                <a:cs typeface="+mn-lt"/>
              </a:rPr>
              <a:t>Назовите и примите свою эмоцию – восстановите контроль над своим логическим мышлением!</a:t>
            </a:r>
            <a:endParaRPr lang="en-US" dirty="0">
              <a:solidFill>
                <a:schemeClr val="bg1"/>
              </a:solidFill>
              <a:latin typeface="Montserrat"/>
            </a:endParaRPr>
          </a:p>
        </p:txBody>
      </p:sp>
      <p:pic>
        <p:nvPicPr>
          <p:cNvPr id="3" name="Picture 2">
            <a:extLst>
              <a:ext uri="{FF2B5EF4-FFF2-40B4-BE49-F238E27FC236}">
                <a16:creationId xmlns:a16="http://schemas.microsoft.com/office/drawing/2014/main" id="{1CDEDEFC-8C34-F998-9B22-AD276A1489F2}"/>
              </a:ext>
            </a:extLst>
          </p:cNvPr>
          <p:cNvPicPr>
            <a:picLocks noChangeAspect="1"/>
          </p:cNvPicPr>
          <p:nvPr/>
        </p:nvPicPr>
        <p:blipFill>
          <a:blip r:embed="rId3"/>
          <a:stretch>
            <a:fillRect/>
          </a:stretch>
        </p:blipFill>
        <p:spPr>
          <a:xfrm>
            <a:off x="281188" y="125569"/>
            <a:ext cx="6724918" cy="6692720"/>
          </a:xfrm>
          <a:prstGeom prst="rect">
            <a:avLst/>
          </a:prstGeom>
        </p:spPr>
      </p:pic>
    </p:spTree>
    <p:extLst>
      <p:ext uri="{BB962C8B-B14F-4D97-AF65-F5344CB8AC3E}">
        <p14:creationId xmlns:p14="http://schemas.microsoft.com/office/powerpoint/2010/main" val="1017592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B342"/>
        </a:solidFill>
        <a:effectLst/>
      </p:bgPr>
    </p:bg>
    <p:spTree>
      <p:nvGrpSpPr>
        <p:cNvPr id="1" name=""/>
        <p:cNvGrpSpPr/>
        <p:nvPr/>
      </p:nvGrpSpPr>
      <p:grpSpPr>
        <a:xfrm>
          <a:off x="0" y="0"/>
          <a:ext cx="0" cy="0"/>
          <a:chOff x="0" y="0"/>
          <a:chExt cx="0" cy="0"/>
        </a:xfrm>
      </p:grpSpPr>
      <p:pic>
        <p:nvPicPr>
          <p:cNvPr id="4" name="Picture 3" descr="A box of ornaments with symbols&#10;&#10;Description automatically generated">
            <a:extLst>
              <a:ext uri="{FF2B5EF4-FFF2-40B4-BE49-F238E27FC236}">
                <a16:creationId xmlns:a16="http://schemas.microsoft.com/office/drawing/2014/main" id="{CBAF9E4F-D2E7-E293-5942-CA8C47C280C0}"/>
              </a:ext>
            </a:extLst>
          </p:cNvPr>
          <p:cNvPicPr>
            <a:picLocks noChangeAspect="1"/>
          </p:cNvPicPr>
          <p:nvPr/>
        </p:nvPicPr>
        <p:blipFill>
          <a:blip r:embed="rId3"/>
          <a:stretch>
            <a:fillRect/>
          </a:stretch>
        </p:blipFill>
        <p:spPr>
          <a:xfrm>
            <a:off x="615146" y="26092"/>
            <a:ext cx="5920595" cy="6835664"/>
          </a:xfrm>
          <a:prstGeom prst="rect">
            <a:avLst/>
          </a:prstGeom>
        </p:spPr>
      </p:pic>
      <p:sp>
        <p:nvSpPr>
          <p:cNvPr id="7" name="Google Shape;307;g157d7739650_0_12">
            <a:extLst>
              <a:ext uri="{FF2B5EF4-FFF2-40B4-BE49-F238E27FC236}">
                <a16:creationId xmlns:a16="http://schemas.microsoft.com/office/drawing/2014/main" id="{257BBBD3-C39A-907D-B40A-449DE1799677}"/>
              </a:ext>
            </a:extLst>
          </p:cNvPr>
          <p:cNvSpPr txBox="1"/>
          <p:nvPr/>
        </p:nvSpPr>
        <p:spPr>
          <a:xfrm>
            <a:off x="6732607" y="994463"/>
            <a:ext cx="4959299" cy="2574175"/>
          </a:xfrm>
          <a:prstGeom prst="rect">
            <a:avLst/>
          </a:prstGeom>
          <a:noFill/>
          <a:ln>
            <a:noFill/>
          </a:ln>
        </p:spPr>
        <p:txBody>
          <a:bodyPr spcFirstLastPara="1" wrap="square" lIns="55440" tIns="55440" rIns="55440" bIns="55440" anchor="t" anchorCtr="0">
            <a:spAutoFit/>
          </a:bodyPr>
          <a:lstStyle/>
          <a:p>
            <a:pPr defTabSz="554492"/>
            <a:r>
              <a:rPr lang="ru-RU" sz="2000" kern="0" dirty="0">
                <a:latin typeface="Montserrat" panose="00000500000000000000" pitchFamily="2" charset="-52"/>
                <a:ea typeface="+mn-lt"/>
                <a:cs typeface="+mn-lt"/>
              </a:rPr>
              <a:t>«</a:t>
            </a:r>
            <a:r>
              <a:rPr lang="ru-RU" sz="2000" b="0" i="0" dirty="0">
                <a:solidFill>
                  <a:srgbClr val="222222"/>
                </a:solidFill>
                <a:effectLst/>
                <a:latin typeface="Montserrat" panose="00000500000000000000" pitchFamily="2" charset="-52"/>
              </a:rPr>
              <a:t>На Украине процветает нацизм. Игрушки для детей, одежда, сувениры и вот теперь новогодние украшения. Враждебной идеологии становится все больше и больше. Она проникла во все сферы жизни и поглощает детское сознание</a:t>
            </a:r>
            <a:r>
              <a:rPr lang="ru-RU" sz="2000" kern="0" dirty="0">
                <a:latin typeface="Montserrat" panose="00000500000000000000" pitchFamily="2" charset="-52"/>
                <a:ea typeface="+mn-lt"/>
                <a:cs typeface="+mn-lt"/>
              </a:rPr>
              <a:t>».</a:t>
            </a:r>
            <a:endParaRPr lang="en-US" sz="2000" dirty="0">
              <a:latin typeface="Montserrat" panose="00000500000000000000" pitchFamily="2" charset="-52"/>
            </a:endParaRPr>
          </a:p>
        </p:txBody>
      </p:sp>
    </p:spTree>
    <p:extLst>
      <p:ext uri="{BB962C8B-B14F-4D97-AF65-F5344CB8AC3E}">
        <p14:creationId xmlns:p14="http://schemas.microsoft.com/office/powerpoint/2010/main" val="2004172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B342"/>
        </a:solidFill>
        <a:effectLst/>
      </p:bgPr>
    </p:bg>
    <p:spTree>
      <p:nvGrpSpPr>
        <p:cNvPr id="1" name=""/>
        <p:cNvGrpSpPr/>
        <p:nvPr/>
      </p:nvGrpSpPr>
      <p:grpSpPr>
        <a:xfrm>
          <a:off x="0" y="0"/>
          <a:ext cx="0" cy="0"/>
          <a:chOff x="0" y="0"/>
          <a:chExt cx="0" cy="0"/>
        </a:xfrm>
      </p:grpSpPr>
      <p:pic>
        <p:nvPicPr>
          <p:cNvPr id="4" name="Picture 3" descr="A box of ornaments with symbols&#10;&#10;Description automatically generated">
            <a:extLst>
              <a:ext uri="{FF2B5EF4-FFF2-40B4-BE49-F238E27FC236}">
                <a16:creationId xmlns:a16="http://schemas.microsoft.com/office/drawing/2014/main" id="{CBAF9E4F-D2E7-E293-5942-CA8C47C280C0}"/>
              </a:ext>
            </a:extLst>
          </p:cNvPr>
          <p:cNvPicPr>
            <a:picLocks noChangeAspect="1"/>
          </p:cNvPicPr>
          <p:nvPr/>
        </p:nvPicPr>
        <p:blipFill>
          <a:blip r:embed="rId3"/>
          <a:stretch>
            <a:fillRect/>
          </a:stretch>
        </p:blipFill>
        <p:spPr>
          <a:xfrm>
            <a:off x="615146" y="26092"/>
            <a:ext cx="5920595" cy="6835664"/>
          </a:xfrm>
          <a:prstGeom prst="rect">
            <a:avLst/>
          </a:prstGeom>
        </p:spPr>
      </p:pic>
      <p:sp>
        <p:nvSpPr>
          <p:cNvPr id="7" name="Google Shape;307;g157d7739650_0_12">
            <a:extLst>
              <a:ext uri="{FF2B5EF4-FFF2-40B4-BE49-F238E27FC236}">
                <a16:creationId xmlns:a16="http://schemas.microsoft.com/office/drawing/2014/main" id="{257BBBD3-C39A-907D-B40A-449DE1799677}"/>
              </a:ext>
            </a:extLst>
          </p:cNvPr>
          <p:cNvSpPr txBox="1"/>
          <p:nvPr/>
        </p:nvSpPr>
        <p:spPr>
          <a:xfrm>
            <a:off x="6732606" y="349694"/>
            <a:ext cx="5365609" cy="2266399"/>
          </a:xfrm>
          <a:prstGeom prst="rect">
            <a:avLst/>
          </a:prstGeom>
          <a:noFill/>
          <a:ln>
            <a:noFill/>
          </a:ln>
        </p:spPr>
        <p:txBody>
          <a:bodyPr spcFirstLastPara="1" wrap="square" lIns="55440" tIns="55440" rIns="55440" bIns="55440" anchor="t" anchorCtr="0">
            <a:spAutoFit/>
          </a:bodyPr>
          <a:lstStyle/>
          <a:p>
            <a:pPr defTabSz="554492"/>
            <a:r>
              <a:rPr lang="ru-RU" sz="2000" kern="0" dirty="0">
                <a:latin typeface="Montserrat"/>
                <a:ea typeface="+mn-lt"/>
                <a:cs typeface="+mn-lt"/>
              </a:rPr>
              <a:t>«</a:t>
            </a:r>
            <a:r>
              <a:rPr lang="ru-RU" sz="2000" b="0" i="0" dirty="0">
                <a:solidFill>
                  <a:srgbClr val="222222"/>
                </a:solidFill>
                <a:effectLst/>
                <a:latin typeface="Montserrat" panose="00000500000000000000" pitchFamily="2" charset="-52"/>
              </a:rPr>
              <a:t>На Украине процветает нацизм. Игрушки для детей, одежда, сувениру и вот теперь новогодние украшения. Враждебной идеологии становится все больше и больше. Она проникла во все сферы жизни и поглощает детское сознание</a:t>
            </a:r>
            <a:r>
              <a:rPr lang="ru-RU" sz="2000" kern="0" dirty="0">
                <a:latin typeface="Montserrat"/>
                <a:ea typeface="+mn-lt"/>
                <a:cs typeface="+mn-lt"/>
              </a:rPr>
              <a:t>».</a:t>
            </a:r>
            <a:endParaRPr lang="en-US" dirty="0">
              <a:latin typeface="Montserrat"/>
            </a:endParaRPr>
          </a:p>
        </p:txBody>
      </p:sp>
      <p:sp>
        <p:nvSpPr>
          <p:cNvPr id="2" name="Google Shape;307;g157d7739650_0_12">
            <a:extLst>
              <a:ext uri="{FF2B5EF4-FFF2-40B4-BE49-F238E27FC236}">
                <a16:creationId xmlns:a16="http://schemas.microsoft.com/office/drawing/2014/main" id="{A0BD0564-B6C2-0803-94A4-BC93A85711B4}"/>
              </a:ext>
            </a:extLst>
          </p:cNvPr>
          <p:cNvSpPr txBox="1"/>
          <p:nvPr/>
        </p:nvSpPr>
        <p:spPr>
          <a:xfrm>
            <a:off x="6685713" y="3443924"/>
            <a:ext cx="5459394" cy="2881952"/>
          </a:xfrm>
          <a:prstGeom prst="rect">
            <a:avLst/>
          </a:prstGeom>
          <a:noFill/>
          <a:ln>
            <a:noFill/>
          </a:ln>
        </p:spPr>
        <p:txBody>
          <a:bodyPr spcFirstLastPara="1" wrap="square" lIns="55440" tIns="55440" rIns="55440" bIns="55440" anchor="t" anchorCtr="0">
            <a:spAutoFit/>
          </a:bodyPr>
          <a:lstStyle/>
          <a:p>
            <a:pPr defTabSz="554492"/>
            <a:r>
              <a:rPr lang="ru-RU" sz="2000" kern="0" dirty="0">
                <a:latin typeface="Montserrat"/>
                <a:ea typeface="+mn-lt"/>
                <a:cs typeface="+mn-lt"/>
              </a:rPr>
              <a:t>Журналисты издания</a:t>
            </a:r>
            <a:r>
              <a:rPr lang="en-GB" sz="2000" kern="0" dirty="0">
                <a:latin typeface="Montserrat"/>
                <a:ea typeface="+mn-lt"/>
                <a:cs typeface="+mn-lt"/>
              </a:rPr>
              <a:t> </a:t>
            </a:r>
            <a:r>
              <a:rPr lang="ru-RU" sz="2000" kern="0" dirty="0">
                <a:latin typeface="Montserrat"/>
                <a:ea typeface="+mn-lt"/>
                <a:cs typeface="+mn-lt"/>
              </a:rPr>
              <a:t>по проверке фактов </a:t>
            </a:r>
            <a:r>
              <a:rPr lang="ru-RU" sz="2000" kern="0" dirty="0" err="1">
                <a:latin typeface="Montserrat"/>
                <a:ea typeface="+mn-lt"/>
                <a:cs typeface="+mn-lt"/>
              </a:rPr>
              <a:t>StopFake</a:t>
            </a:r>
            <a:r>
              <a:rPr lang="ru-RU" sz="2000" kern="0" dirty="0">
                <a:latin typeface="Montserrat"/>
                <a:ea typeface="+mn-lt"/>
                <a:cs typeface="+mn-lt"/>
              </a:rPr>
              <a:t> выяснили, что фотографии, на которых изображены новогодние украшения с нацистской символикой, были сделаны на выставке в музее в Германии, другие фотографии — из рекламы, пытающейся продать такого рода украшения.</a:t>
            </a:r>
            <a:endParaRPr lang="en-US" sz="2000" kern="0" dirty="0">
              <a:latin typeface="Montserrat"/>
              <a:ea typeface="Calibri"/>
              <a:cs typeface="Calibri"/>
            </a:endParaRPr>
          </a:p>
        </p:txBody>
      </p:sp>
    </p:spTree>
    <p:extLst>
      <p:ext uri="{BB962C8B-B14F-4D97-AF65-F5344CB8AC3E}">
        <p14:creationId xmlns:p14="http://schemas.microsoft.com/office/powerpoint/2010/main" val="3099934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B34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D2D898-9725-3C0E-22EC-2B1C5EB609F4}"/>
              </a:ext>
            </a:extLst>
          </p:cNvPr>
          <p:cNvSpPr txBox="1"/>
          <p:nvPr/>
        </p:nvSpPr>
        <p:spPr>
          <a:xfrm>
            <a:off x="491339" y="551508"/>
            <a:ext cx="9596372" cy="994710"/>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buClr>
                <a:srgbClr val="000000"/>
              </a:buClr>
            </a:pPr>
            <a:r>
              <a:rPr lang="en-US" sz="2900" b="1" kern="0" dirty="0">
                <a:solidFill>
                  <a:srgbClr val="000000"/>
                </a:solidFill>
                <a:latin typeface="Montserrat"/>
                <a:cs typeface="Arial"/>
                <a:sym typeface="Arial"/>
              </a:rPr>
              <a:t>1. </a:t>
            </a:r>
            <a:r>
              <a:rPr lang="ru-RU" sz="3200" b="1" kern="0" dirty="0">
                <a:solidFill>
                  <a:srgbClr val="000000"/>
                </a:solidFill>
                <a:latin typeface="Montserrat"/>
                <a:cs typeface="Arial"/>
                <a:sym typeface="Arial"/>
              </a:rPr>
              <a:t>Разделение украинцев</a:t>
            </a:r>
          </a:p>
          <a:p>
            <a:pPr defTabSz="554492">
              <a:buClr>
                <a:srgbClr val="000000"/>
              </a:buClr>
            </a:pPr>
            <a:endParaRPr lang="en-US" sz="2900" b="1" kern="0" dirty="0">
              <a:solidFill>
                <a:srgbClr val="000000"/>
              </a:solidFill>
              <a:latin typeface="Montserrat"/>
              <a:cs typeface="Arial"/>
            </a:endParaRPr>
          </a:p>
        </p:txBody>
      </p:sp>
      <p:sp>
        <p:nvSpPr>
          <p:cNvPr id="9" name="Google Shape;307;g157d7739650_0_12">
            <a:extLst>
              <a:ext uri="{FF2B5EF4-FFF2-40B4-BE49-F238E27FC236}">
                <a16:creationId xmlns:a16="http://schemas.microsoft.com/office/drawing/2014/main" id="{48167DFC-1174-EE50-8954-EFD84CFBAEB7}"/>
              </a:ext>
            </a:extLst>
          </p:cNvPr>
          <p:cNvSpPr txBox="1"/>
          <p:nvPr/>
        </p:nvSpPr>
        <p:spPr>
          <a:xfrm>
            <a:off x="3047881" y="1837365"/>
            <a:ext cx="3853886" cy="419739"/>
          </a:xfrm>
          <a:prstGeom prst="rect">
            <a:avLst/>
          </a:prstGeom>
          <a:noFill/>
          <a:ln>
            <a:noFill/>
          </a:ln>
        </p:spPr>
        <p:txBody>
          <a:bodyPr spcFirstLastPara="1" wrap="square" lIns="55440" tIns="55440" rIns="55440" bIns="55440" anchor="t" anchorCtr="0">
            <a:spAutoFit/>
          </a:bodyPr>
          <a:lstStyle/>
          <a:p>
            <a:pPr defTabSz="554492"/>
            <a:endParaRPr lang="en-US" sz="2000" kern="0" dirty="0">
              <a:latin typeface="Montserrat"/>
              <a:cs typeface="Calibri"/>
            </a:endParaRPr>
          </a:p>
        </p:txBody>
      </p:sp>
      <p:pic>
        <p:nvPicPr>
          <p:cNvPr id="12" name="Picture 11" descr="A picture containing text&#10;&#10;Description automatically generated">
            <a:extLst>
              <a:ext uri="{FF2B5EF4-FFF2-40B4-BE49-F238E27FC236}">
                <a16:creationId xmlns:a16="http://schemas.microsoft.com/office/drawing/2014/main" id="{4D814AA8-AEE2-B7F4-3BD1-F49AE54B0CC1}"/>
              </a:ext>
            </a:extLst>
          </p:cNvPr>
          <p:cNvPicPr>
            <a:picLocks noChangeAspect="1"/>
          </p:cNvPicPr>
          <p:nvPr/>
        </p:nvPicPr>
        <p:blipFill>
          <a:blip r:embed="rId3"/>
          <a:stretch>
            <a:fillRect/>
          </a:stretch>
        </p:blipFill>
        <p:spPr>
          <a:xfrm>
            <a:off x="626853" y="1428849"/>
            <a:ext cx="6639463" cy="2332529"/>
          </a:xfrm>
          <a:prstGeom prst="rect">
            <a:avLst/>
          </a:prstGeom>
        </p:spPr>
      </p:pic>
      <p:sp>
        <p:nvSpPr>
          <p:cNvPr id="10" name="Google Shape;307;g157d7739650_0_12">
            <a:extLst>
              <a:ext uri="{FF2B5EF4-FFF2-40B4-BE49-F238E27FC236}">
                <a16:creationId xmlns:a16="http://schemas.microsoft.com/office/drawing/2014/main" id="{51B768C5-9A35-E17F-3337-3A73BBC0E481}"/>
              </a:ext>
            </a:extLst>
          </p:cNvPr>
          <p:cNvSpPr txBox="1"/>
          <p:nvPr/>
        </p:nvSpPr>
        <p:spPr>
          <a:xfrm>
            <a:off x="176531" y="4141364"/>
            <a:ext cx="12015469" cy="2574175"/>
          </a:xfrm>
          <a:prstGeom prst="rect">
            <a:avLst/>
          </a:prstGeom>
          <a:noFill/>
          <a:ln>
            <a:noFill/>
          </a:ln>
        </p:spPr>
        <p:txBody>
          <a:bodyPr spcFirstLastPara="1" wrap="square" lIns="55440" tIns="55440" rIns="55440" bIns="55440" anchor="t" anchorCtr="0">
            <a:spAutoFit/>
          </a:bodyPr>
          <a:lstStyle/>
          <a:p>
            <a:pPr marL="342900" indent="-342900" defTabSz="554492">
              <a:buFont typeface="Calibri"/>
              <a:buChar char="-"/>
            </a:pPr>
            <a:r>
              <a:rPr lang="ru-RU" sz="2000" kern="0" dirty="0">
                <a:latin typeface="Montserrat"/>
                <a:ea typeface="Calibri"/>
                <a:cs typeface="Calibri"/>
              </a:rPr>
              <a:t>Разделение украинцев по языковым, политическим и культурным признакам</a:t>
            </a:r>
          </a:p>
          <a:p>
            <a:pPr marL="342900" indent="-342900" defTabSz="554492">
              <a:buFont typeface="Calibri"/>
              <a:buChar char="-"/>
            </a:pPr>
            <a:endParaRPr lang="ru-RU" sz="2000" kern="0" dirty="0">
              <a:latin typeface="Montserrat"/>
              <a:ea typeface="Calibri"/>
              <a:cs typeface="Calibri"/>
            </a:endParaRPr>
          </a:p>
          <a:p>
            <a:pPr marL="342900" indent="-342900" defTabSz="554492">
              <a:buFont typeface="Calibri"/>
              <a:buChar char="-"/>
            </a:pPr>
            <a:r>
              <a:rPr lang="ru-RU" sz="2000" kern="0" dirty="0">
                <a:latin typeface="Montserrat"/>
                <a:ea typeface="Calibri"/>
                <a:cs typeface="Calibri"/>
              </a:rPr>
              <a:t>Ложь о запрете русского языка в Украине (ограничения касаются общения государственных учреждений и СМИ, а не общения в частной жизни)</a:t>
            </a:r>
          </a:p>
          <a:p>
            <a:pPr marL="342900" indent="-342900" defTabSz="554492">
              <a:buFont typeface="Calibri"/>
              <a:buChar char="-"/>
            </a:pPr>
            <a:endParaRPr lang="ru-RU" sz="2000" kern="0" dirty="0">
              <a:latin typeface="Montserrat"/>
              <a:ea typeface="Calibri"/>
              <a:cs typeface="Calibri"/>
            </a:endParaRPr>
          </a:p>
          <a:p>
            <a:pPr marL="342900" indent="-342900" defTabSz="554492">
              <a:buFont typeface="Calibri"/>
              <a:buChar char="-"/>
            </a:pPr>
            <a:r>
              <a:rPr lang="ru-RU" sz="2000" kern="0" dirty="0">
                <a:latin typeface="Montserrat"/>
                <a:ea typeface="Calibri"/>
                <a:cs typeface="Calibri"/>
              </a:rPr>
              <a:t>Пытаются разделить украинцев на «малороссов» (группу, имеющую лояльность к России, общую с ней идентичность) и националистов, которыми якобы управляют политики, коррумпированные западным влиянием.</a:t>
            </a:r>
            <a:endParaRPr lang="en-US" sz="2000" kern="0" dirty="0">
              <a:latin typeface="Montserrat"/>
              <a:ea typeface="Calibri"/>
              <a:cs typeface="Calibri"/>
            </a:endParaRPr>
          </a:p>
        </p:txBody>
      </p:sp>
      <p:sp>
        <p:nvSpPr>
          <p:cNvPr id="3" name="TextBox 2">
            <a:extLst>
              <a:ext uri="{FF2B5EF4-FFF2-40B4-BE49-F238E27FC236}">
                <a16:creationId xmlns:a16="http://schemas.microsoft.com/office/drawing/2014/main" id="{C1C98B90-828A-EB80-3ACB-9EC2C80CAE34}"/>
              </a:ext>
            </a:extLst>
          </p:cNvPr>
          <p:cNvSpPr txBox="1"/>
          <p:nvPr/>
        </p:nvSpPr>
        <p:spPr>
          <a:xfrm>
            <a:off x="7708255" y="1610773"/>
            <a:ext cx="3856892" cy="646331"/>
          </a:xfrm>
          <a:prstGeom prst="rect">
            <a:avLst/>
          </a:prstGeom>
          <a:noFill/>
        </p:spPr>
        <p:txBody>
          <a:bodyPr wrap="square" rtlCol="0">
            <a:spAutoFit/>
          </a:bodyPr>
          <a:lstStyle/>
          <a:p>
            <a:r>
              <a:rPr lang="ru-RU" dirty="0"/>
              <a:t>Дезинформация: в Украине полностью запрещен русский язык</a:t>
            </a:r>
            <a:endParaRPr lang="en-GB" dirty="0"/>
          </a:p>
        </p:txBody>
      </p:sp>
      <p:pic>
        <p:nvPicPr>
          <p:cNvPr id="4" name="Picture 3" descr="Black text on a white background&#10;&#10;Description automatically generated">
            <a:extLst>
              <a:ext uri="{FF2B5EF4-FFF2-40B4-BE49-F238E27FC236}">
                <a16:creationId xmlns:a16="http://schemas.microsoft.com/office/drawing/2014/main" id="{6A49D57F-38AD-36D2-0C99-9E2F86E1D23D}"/>
              </a:ext>
            </a:extLst>
          </p:cNvPr>
          <p:cNvPicPr>
            <a:picLocks noChangeAspect="1"/>
          </p:cNvPicPr>
          <p:nvPr/>
        </p:nvPicPr>
        <p:blipFill>
          <a:blip r:embed="rId4"/>
          <a:stretch>
            <a:fillRect/>
          </a:stretch>
        </p:blipFill>
        <p:spPr>
          <a:xfrm>
            <a:off x="7112168" y="2334866"/>
            <a:ext cx="4856670" cy="1693658"/>
          </a:xfrm>
          <a:prstGeom prst="rect">
            <a:avLst/>
          </a:prstGeom>
        </p:spPr>
      </p:pic>
    </p:spTree>
    <p:extLst>
      <p:ext uri="{BB962C8B-B14F-4D97-AF65-F5344CB8AC3E}">
        <p14:creationId xmlns:p14="http://schemas.microsoft.com/office/powerpoint/2010/main" val="252724982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5FAB63E5A833F4CBA145286B4E7934D" ma:contentTypeVersion="18" ma:contentTypeDescription="Create a new document." ma:contentTypeScope="" ma:versionID="a63f4b1d4c9197d513b222fb1bbb3e02">
  <xsd:schema xmlns:xsd="http://www.w3.org/2001/XMLSchema" xmlns:xs="http://www.w3.org/2001/XMLSchema" xmlns:p="http://schemas.microsoft.com/office/2006/metadata/properties" xmlns:ns2="e49c4de8-714a-4d9a-88a7-b286d1a87f85" xmlns:ns3="ce8b8449-7073-4f43-8a1a-984ca5569f20" targetNamespace="http://schemas.microsoft.com/office/2006/metadata/properties" ma:root="true" ma:fieldsID="a599a93e3dfd13c75e2b36f344b719ce" ns2:_="" ns3:_="">
    <xsd:import namespace="e49c4de8-714a-4d9a-88a7-b286d1a87f85"/>
    <xsd:import namespace="ce8b8449-7073-4f43-8a1a-984ca5569f2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3:TaxCatchAll"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9c4de8-714a-4d9a-88a7-b286d1a87f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e952b0e-87b1-4651-bd97-4ae9bbb31ca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e8b8449-7073-4f43-8a1a-984ca5569f2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9a77cbba-f6d6-4c84-9d71-813b9b40d7fe}" ma:internalName="TaxCatchAll" ma:showField="CatchAllData" ma:web="ce8b8449-7073-4f43-8a1a-984ca5569f2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49c4de8-714a-4d9a-88a7-b286d1a87f85">
      <Terms xmlns="http://schemas.microsoft.com/office/infopath/2007/PartnerControls"/>
    </lcf76f155ced4ddcb4097134ff3c332f>
    <TaxCatchAll xmlns="ce8b8449-7073-4f43-8a1a-984ca5569f20" xsi:nil="true"/>
  </documentManagement>
</p:properties>
</file>

<file path=customXml/itemProps1.xml><?xml version="1.0" encoding="utf-8"?>
<ds:datastoreItem xmlns:ds="http://schemas.openxmlformats.org/officeDocument/2006/customXml" ds:itemID="{6FF1F7A1-3D1A-48B8-B47F-CEE4FCFE4F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9c4de8-714a-4d9a-88a7-b286d1a87f85"/>
    <ds:schemaRef ds:uri="ce8b8449-7073-4f43-8a1a-984ca5569f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6BD79DF-94C0-4D6E-B25B-DDEF271BEB4F}">
  <ds:schemaRefs>
    <ds:schemaRef ds:uri="http://schemas.microsoft.com/sharepoint/v3/contenttype/forms"/>
  </ds:schemaRefs>
</ds:datastoreItem>
</file>

<file path=customXml/itemProps3.xml><?xml version="1.0" encoding="utf-8"?>
<ds:datastoreItem xmlns:ds="http://schemas.openxmlformats.org/officeDocument/2006/customXml" ds:itemID="{AA453CF1-2EB3-48F5-8790-53F10CF8120F}">
  <ds:schemaRefs>
    <ds:schemaRef ds:uri="http://schemas.microsoft.com/office/2006/metadata/properties"/>
    <ds:schemaRef ds:uri="http://schemas.microsoft.com/office/infopath/2007/PartnerControls"/>
    <ds:schemaRef ds:uri="e49c4de8-714a-4d9a-88a7-b286d1a87f85"/>
    <ds:schemaRef ds:uri="ce8b8449-7073-4f43-8a1a-984ca5569f20"/>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4262</Words>
  <Application>Microsoft Office PowerPoint</Application>
  <PresentationFormat>Widescreen</PresentationFormat>
  <Paragraphs>236</Paragraphs>
  <Slides>36</Slides>
  <Notes>36</Notes>
  <HiddenSlides>0</HiddenSlides>
  <MMClips>6</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36</vt:i4>
      </vt:variant>
    </vt:vector>
  </HeadingPairs>
  <TitlesOfParts>
    <vt:vector size="46" baseType="lpstr">
      <vt:lpstr>Arial</vt:lpstr>
      <vt:lpstr>Arial</vt:lpstr>
      <vt:lpstr>Calibri</vt:lpstr>
      <vt:lpstr>Calibri Light</vt:lpstr>
      <vt:lpstr>Futura PT Book</vt:lpstr>
      <vt:lpstr>Montserrat</vt:lpstr>
      <vt:lpstr>source-serif-pro</vt:lpstr>
      <vt:lpstr>office theme</vt:lpstr>
      <vt:lpstr>1_Office Theme</vt:lpstr>
      <vt:lpstr>Office Theme</vt:lpstr>
      <vt:lpstr>PowerPoint Presentation</vt:lpstr>
      <vt:lpstr>Цели урока</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Irena Reina</dc:creator>
  <cp:lastModifiedBy>Sabine Berzina</cp:lastModifiedBy>
  <cp:revision>615</cp:revision>
  <dcterms:created xsi:type="dcterms:W3CDTF">2023-09-11T15:14:24Z</dcterms:created>
  <dcterms:modified xsi:type="dcterms:W3CDTF">2023-10-16T10:17:05Z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0x01010065FAB63E5A833F4CBA145286B4E7934D</vt:lpwstr>
  </property>
  <property fmtid="{D5CDD505-2E9C-101B-9397-08002B2CF9AE}" pid="3" name="MediaServiceImageTags">
    <vt:lpwstr/>
  </property>
</Properties>
</file>