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9"/>
  </p:notesMasterIdLst>
  <p:sldIdLst>
    <p:sldId id="259" r:id="rId5"/>
    <p:sldId id="257" r:id="rId6"/>
    <p:sldId id="258" r:id="rId7"/>
    <p:sldId id="274" r:id="rId8"/>
    <p:sldId id="280" r:id="rId9"/>
    <p:sldId id="260" r:id="rId10"/>
    <p:sldId id="261" r:id="rId11"/>
    <p:sldId id="278" r:id="rId12"/>
    <p:sldId id="256" r:id="rId13"/>
    <p:sldId id="275" r:id="rId14"/>
    <p:sldId id="279" r:id="rId15"/>
    <p:sldId id="267" r:id="rId16"/>
    <p:sldId id="281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2830D-D6E4-1E60-57D6-453489105170}" name="Stanley Currier" initials="SC" userId="S::scurrier@irex.org::62b8aaa8-5ce6-4197-b882-9703622d5d75" providerId="AD"/>
  <p188:author id="{44900C5D-7F2D-0F05-8F82-2572EE419B8B}" name="Sabine Berzina" initials="SB" userId="S::sberzina@irex.org::1466796a-f43a-429c-85bf-4ebf8b660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F20AD0-112C-4FF4-B8FB-B7C38104FE58}" v="1" dt="2023-06-30T09:30:30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76184" autoAdjust="0"/>
  </p:normalViewPr>
  <p:slideViewPr>
    <p:cSldViewPr snapToGrid="0">
      <p:cViewPr varScale="1">
        <p:scale>
          <a:sx n="51" d="100"/>
          <a:sy n="51" d="100"/>
        </p:scale>
        <p:origin x="1068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Berzina" userId="1466796a-f43a-429c-85bf-4ebf8b660949" providerId="ADAL" clId="{46B20B39-C182-49E6-80DC-1F956D294CF1}"/>
    <pc:docChg chg="modSld">
      <pc:chgData name="Sabine Berzina" userId="1466796a-f43a-429c-85bf-4ebf8b660949" providerId="ADAL" clId="{46B20B39-C182-49E6-80DC-1F956D294CF1}" dt="2023-02-08T11:41:20.148" v="1"/>
      <pc:docMkLst>
        <pc:docMk/>
      </pc:docMkLst>
      <pc:sldChg chg="modAnim">
        <pc:chgData name="Sabine Berzina" userId="1466796a-f43a-429c-85bf-4ebf8b660949" providerId="ADAL" clId="{46B20B39-C182-49E6-80DC-1F956D294CF1}" dt="2023-02-08T11:41:20.148" v="1"/>
        <pc:sldMkLst>
          <pc:docMk/>
          <pc:sldMk cId="3447487943" sldId="261"/>
        </pc:sldMkLst>
      </pc:sldChg>
      <pc:sldChg chg="modAnim">
        <pc:chgData name="Sabine Berzina" userId="1466796a-f43a-429c-85bf-4ebf8b660949" providerId="ADAL" clId="{46B20B39-C182-49E6-80DC-1F956D294CF1}" dt="2023-02-08T11:41:15.125" v="0"/>
        <pc:sldMkLst>
          <pc:docMk/>
          <pc:sldMk cId="526379119" sldId="280"/>
        </pc:sldMkLst>
      </pc:sldChg>
    </pc:docChg>
  </pc:docChgLst>
  <pc:docChgLst>
    <pc:chgData name="Sabine Berzina" userId="1466796a-f43a-429c-85bf-4ebf8b660949" providerId="ADAL" clId="{97F20AD0-112C-4FF4-B8FB-B7C38104FE58}"/>
    <pc:docChg chg="addSld modSld">
      <pc:chgData name="Sabine Berzina" userId="1466796a-f43a-429c-85bf-4ebf8b660949" providerId="ADAL" clId="{97F20AD0-112C-4FF4-B8FB-B7C38104FE58}" dt="2023-06-30T09:30:34.164" v="5" actId="962"/>
      <pc:docMkLst>
        <pc:docMk/>
      </pc:docMkLst>
      <pc:sldChg chg="modSp mod">
        <pc:chgData name="Sabine Berzina" userId="1466796a-f43a-429c-85bf-4ebf8b660949" providerId="ADAL" clId="{97F20AD0-112C-4FF4-B8FB-B7C38104FE58}" dt="2023-06-30T09:30:15.642" v="1" actId="1076"/>
        <pc:sldMkLst>
          <pc:docMk/>
          <pc:sldMk cId="3084931827" sldId="267"/>
        </pc:sldMkLst>
        <pc:spChg chg="mod">
          <ac:chgData name="Sabine Berzina" userId="1466796a-f43a-429c-85bf-4ebf8b660949" providerId="ADAL" clId="{97F20AD0-112C-4FF4-B8FB-B7C38104FE58}" dt="2023-06-30T09:30:15.642" v="1" actId="1076"/>
          <ac:spMkLst>
            <pc:docMk/>
            <pc:sldMk cId="3084931827" sldId="267"/>
            <ac:spMk id="2" creationId="{7D479B13-FD3B-9A4A-54DC-7A2D24795D54}"/>
          </ac:spMkLst>
        </pc:spChg>
      </pc:sldChg>
      <pc:sldChg chg="addSp modSp new mod">
        <pc:chgData name="Sabine Berzina" userId="1466796a-f43a-429c-85bf-4ebf8b660949" providerId="ADAL" clId="{97F20AD0-112C-4FF4-B8FB-B7C38104FE58}" dt="2023-06-30T09:30:34.164" v="5" actId="962"/>
        <pc:sldMkLst>
          <pc:docMk/>
          <pc:sldMk cId="4248888906" sldId="281"/>
        </pc:sldMkLst>
        <pc:picChg chg="add mod">
          <ac:chgData name="Sabine Berzina" userId="1466796a-f43a-429c-85bf-4ebf8b660949" providerId="ADAL" clId="{97F20AD0-112C-4FF4-B8FB-B7C38104FE58}" dt="2023-06-30T09:30:34.164" v="5" actId="962"/>
          <ac:picMkLst>
            <pc:docMk/>
            <pc:sldMk cId="4248888906" sldId="281"/>
            <ac:picMk id="3" creationId="{59845895-19BA-E1F7-1EF3-2955389EDF0C}"/>
          </ac:picMkLst>
        </pc:picChg>
      </pc:sldChg>
    </pc:docChg>
  </pc:docChgLst>
  <pc:docChgLst>
    <pc:chgData name="Sabine Berzina" userId="1466796a-f43a-429c-85bf-4ebf8b660949" providerId="ADAL" clId="{BAFF871F-D44B-487B-B309-72D55A762094}"/>
    <pc:docChg chg="custSel modSld sldOrd">
      <pc:chgData name="Sabine Berzina" userId="1466796a-f43a-429c-85bf-4ebf8b660949" providerId="ADAL" clId="{BAFF871F-D44B-487B-B309-72D55A762094}" dt="2023-02-01T15:26:25.458" v="13" actId="14100"/>
      <pc:docMkLst>
        <pc:docMk/>
      </pc:docMkLst>
      <pc:sldChg chg="modNotesTx">
        <pc:chgData name="Sabine Berzina" userId="1466796a-f43a-429c-85bf-4ebf8b660949" providerId="ADAL" clId="{BAFF871F-D44B-487B-B309-72D55A762094}" dt="2023-02-01T15:23:57.597" v="0" actId="20577"/>
        <pc:sldMkLst>
          <pc:docMk/>
          <pc:sldMk cId="3658121361" sldId="257"/>
        </pc:sldMkLst>
      </pc:sldChg>
      <pc:sldChg chg="modNotesTx">
        <pc:chgData name="Sabine Berzina" userId="1466796a-f43a-429c-85bf-4ebf8b660949" providerId="ADAL" clId="{BAFF871F-D44B-487B-B309-72D55A762094}" dt="2023-02-01T15:24:05.864" v="1" actId="20577"/>
        <pc:sldMkLst>
          <pc:docMk/>
          <pc:sldMk cId="4047375651" sldId="258"/>
        </pc:sldMkLst>
      </pc:sldChg>
      <pc:sldChg chg="modSp mod">
        <pc:chgData name="Sabine Berzina" userId="1466796a-f43a-429c-85bf-4ebf8b660949" providerId="ADAL" clId="{BAFF871F-D44B-487B-B309-72D55A762094}" dt="2023-02-01T15:24:23.421" v="3" actId="20577"/>
        <pc:sldMkLst>
          <pc:docMk/>
          <pc:sldMk cId="2247601380" sldId="260"/>
        </pc:sldMkLst>
        <pc:spChg chg="mod">
          <ac:chgData name="Sabine Berzina" userId="1466796a-f43a-429c-85bf-4ebf8b660949" providerId="ADAL" clId="{BAFF871F-D44B-487B-B309-72D55A762094}" dt="2023-02-01T15:24:23.421" v="3" actId="20577"/>
          <ac:spMkLst>
            <pc:docMk/>
            <pc:sldMk cId="2247601380" sldId="260"/>
            <ac:spMk id="7" creationId="{56F1013F-E73B-F134-8AB3-16554F8FDCB1}"/>
          </ac:spMkLst>
        </pc:spChg>
      </pc:sldChg>
      <pc:sldChg chg="ord">
        <pc:chgData name="Sabine Berzina" userId="1466796a-f43a-429c-85bf-4ebf8b660949" providerId="ADAL" clId="{BAFF871F-D44B-487B-B309-72D55A762094}" dt="2023-02-01T15:24:33.507" v="5"/>
        <pc:sldMkLst>
          <pc:docMk/>
          <pc:sldMk cId="1106042594" sldId="279"/>
        </pc:sldMkLst>
      </pc:sldChg>
      <pc:sldChg chg="addSp delSp modSp mod delAnim modAnim modNotesTx">
        <pc:chgData name="Sabine Berzina" userId="1466796a-f43a-429c-85bf-4ebf8b660949" providerId="ADAL" clId="{BAFF871F-D44B-487B-B309-72D55A762094}" dt="2023-02-01T15:26:25.458" v="13" actId="14100"/>
        <pc:sldMkLst>
          <pc:docMk/>
          <pc:sldMk cId="526379119" sldId="280"/>
        </pc:sldMkLst>
        <pc:picChg chg="del">
          <ac:chgData name="Sabine Berzina" userId="1466796a-f43a-429c-85bf-4ebf8b660949" providerId="ADAL" clId="{BAFF871F-D44B-487B-B309-72D55A762094}" dt="2023-02-01T15:24:50.715" v="6" actId="478"/>
          <ac:picMkLst>
            <pc:docMk/>
            <pc:sldMk cId="526379119" sldId="280"/>
            <ac:picMk id="2" creationId="{FF8E51BD-E67B-3418-2FCF-9C15FDBF0014}"/>
          </ac:picMkLst>
        </pc:picChg>
        <pc:picChg chg="add mod">
          <ac:chgData name="Sabine Berzina" userId="1466796a-f43a-429c-85bf-4ebf8b660949" providerId="ADAL" clId="{BAFF871F-D44B-487B-B309-72D55A762094}" dt="2023-02-01T15:26:25.458" v="13" actId="14100"/>
          <ac:picMkLst>
            <pc:docMk/>
            <pc:sldMk cId="526379119" sldId="280"/>
            <ac:picMk id="3" creationId="{7ED5B3D3-28AC-FB8B-8E8B-C05D0151811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B0E9B-3545-49E0-94AE-740A4C782391}" type="datetimeFigureOut"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77DE8-B074-4DAA-85F7-45E25845C2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4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bB28T3fIW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5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04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9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https://youtu.be/dxrPeFKtUwQ</a:t>
            </a:r>
            <a:endParaRPr lang="lv-LV" dirty="0"/>
          </a:p>
          <a:p>
            <a:endParaRPr lang="lv-LV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6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https://www.youtube.com/watch?v=LbB28T3fIWg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1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08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7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1B1-8BF8-4925-8082-B9E88971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F5274-1ECF-469D-99AF-6319B3430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EFE-DD27-4971-A80C-6F03290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6A-F961-441A-9298-73C1DCC4158D}" type="datetime1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D1AB-2E95-4FB6-AFDB-D7C4264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1AB8-A963-4590-AD6D-E57EE8C5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B3B8-C4EF-4E56-B82E-0379C38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7E9BD-D828-4A3D-A34C-432630B5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3ADB-9136-439B-BEE5-F22D4AC5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42D7-78BE-44B5-A4FB-00D84D1F393D}" type="datetime1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4EAA-5C4D-4713-AB29-FA7D701D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2BE5-AD8D-4686-B95E-0174BDFB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AAFEA-6795-4282-8988-202D35E5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EFE79-061A-47F3-AF5B-FC727891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9CDD-0EFF-473B-A92A-05B8C87B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4281-8058-467D-AC33-437716C632EA}" type="datetime1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4088-D1F7-4FAC-9473-3A4F7CD1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25E8-926C-4ADA-9720-EC10A5E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3263" y="270934"/>
            <a:ext cx="10785475" cy="506413"/>
          </a:xfrm>
          <a:noFill/>
          <a:ln>
            <a:noFill/>
          </a:ln>
        </p:spPr>
        <p:txBody>
          <a:bodyPr spcFirstLastPara="1" wrap="square" lIns="0" tIns="60933" rIns="121900" bIns="60933" anchor="ctr" anchorCtr="0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9BA0"/>
                </a:solidFill>
                <a:latin typeface="Arial"/>
                <a:ea typeface="Arial"/>
                <a:cs typeface="Arial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uk-UA" dirty="0"/>
            </a:lvl5pPr>
          </a:lstStyle>
          <a:p>
            <a:pPr marL="0" lvl="0">
              <a:buClr>
                <a:srgbClr val="009BA0"/>
              </a:buClr>
              <a:buSzPts val="3400"/>
            </a:pPr>
            <a:r>
              <a:rPr lang="en-US"/>
              <a:t>Edit Master text styles</a:t>
            </a:r>
          </a:p>
        </p:txBody>
      </p:sp>
      <p:cxnSp>
        <p:nvCxnSpPr>
          <p:cNvPr id="5" name="Shape 715">
            <a:extLst>
              <a:ext uri="{FF2B5EF4-FFF2-40B4-BE49-F238E27FC236}">
                <a16:creationId xmlns:a16="http://schemas.microsoft.com/office/drawing/2014/main" id="{D58F7EDD-4A8F-422A-95EA-CD89D8BB51EF}"/>
              </a:ext>
            </a:extLst>
          </p:cNvPr>
          <p:cNvCxnSpPr/>
          <p:nvPr userDrawn="1"/>
        </p:nvCxnSpPr>
        <p:spPr>
          <a:xfrm rot="10800000" flipH="1">
            <a:off x="702739" y="872067"/>
            <a:ext cx="10786400" cy="0"/>
          </a:xfrm>
          <a:prstGeom prst="straightConnector1">
            <a:avLst/>
          </a:prstGeom>
          <a:noFill/>
          <a:ln w="15875" cap="flat" cmpd="sng">
            <a:solidFill>
              <a:srgbClr val="009BA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09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C20D-3346-4BE0-960A-2B85890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DF1F-69F4-4A88-A067-D669FB40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62313-B89A-4C98-A500-041A658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6AD6-2A1B-42A4-AAD2-BAED84479F1A}" type="datetime1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758C-4903-454A-9D0E-FE731CE1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FCF5-D282-44DD-BD8C-3380829C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EB9D-5737-452D-BF21-64E1304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59D1-CBFF-45E9-B7A7-822A1E34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D870-A144-4E54-94DF-757C11A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9BBA-AAD9-4625-B910-ECB7B96082DB}" type="datetime1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885B-CFAB-468D-939D-295234D2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06ED-C7D3-4F9B-8F68-40719400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E918-1792-4844-85C7-63518C18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FA2B-5631-433E-B04F-5F0A42911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AD47-8399-4BD0-A892-855A8A16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E2BD-7434-4693-BFEB-54FF5E45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7477-B691-465D-AE31-645297B1AAC1}" type="datetime1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80FA-67CC-4056-8386-C3FE186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FFA0-DB6A-4C2C-8B22-E595588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F5F5-112B-4079-BFC4-754E7DCE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A595-416E-46C8-A054-8FB7C6BA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14BD-0FB8-4FF3-A662-B580EDF8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A5E7C-17F5-488B-B2F3-DA046E1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DE23-73CC-4D71-9BFF-ABF4B4BF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80C66-BB2E-48E3-9066-375C4FD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E7DE-3D6A-40CB-A265-6801E7318149}" type="datetime1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F3A1-840B-4E52-AEC2-A5B3144B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1F7EA-9815-484F-86E4-CC3E23A4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3B9A-05E8-45AF-B94B-1038129E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0BF4E-C4FE-445E-97A9-665374D9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EB4A-7BEF-47DE-BF15-3A6740AA2BCB}" type="datetime1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FCC0-3A47-4B94-89F9-EC834046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600C-C0DA-4D1D-9C07-6D1A3E39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68FD-33F4-4CE3-8C9E-EF83C4F9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D671-D566-4C83-BE99-5D6BCD137A64}" type="datetime1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5721F-C0B8-4251-B370-EB0AD9B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5A292-F788-4AD0-89C3-F8FEA479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617-DF3D-4061-A583-7D5208E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3D1B-D1BA-4234-8E2D-C1328B7F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2655-648D-4D81-B2F1-EE1B3F0D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48BB-FB10-4AA7-A898-5620379F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758-8FD1-4EAF-A3DD-3464968E8084}" type="datetime1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D2C7-37E9-4248-A69B-28425B98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C6D0-3E90-46F3-8203-CB4BD139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B00-D58E-4643-B370-991C70E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A4B21-973D-4C91-896F-A9CD4EDE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D51E-A4FA-4246-BD82-4A57EF9EC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B0A01-5F67-4671-A837-FB92888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5CA-4B92-44B9-86E7-161C21505D5C}" type="datetime1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EB5F-3EAE-4DE0-9090-8001012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6D8D4-C5CC-4D90-A9ED-BBFB6551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E8537-46D4-4BD4-85C6-9AC4B3BD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066C-445A-40F8-8E05-72E7237A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F26C-E672-44BD-873C-7BF170AF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EE81-D5F4-4454-A4C4-71209A65586C}" type="datetime1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F46E-7D72-483B-9A0F-E8E8EE6C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B17F-9E76-4404-B169-9C6AF8A7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xrPeFKtUwQ?feature=oembed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bB28T3fIWg?list=PL41LBVtbyy5yMKcKx9cNMnRi_jOlM6M7N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67" y="279272"/>
            <a:ext cx="3846953" cy="1878627"/>
          </a:xfrm>
        </p:spPr>
        <p:txBody>
          <a:bodyPr>
            <a:noAutofit/>
          </a:bodyPr>
          <a:lstStyle/>
          <a:p>
            <a:r>
              <a:rPr lang="en-US" sz="3200" dirty="0">
                <a:latin typeface="Futura PT Book"/>
                <a:ea typeface="Source Sans Pro Light"/>
                <a:cs typeface="Calibri"/>
              </a:rPr>
              <a:t>Lesson 8.</a:t>
            </a:r>
            <a:r>
              <a:rPr lang="en-US" sz="3200" b="1" dirty="0">
                <a:latin typeface="Futura PT Book"/>
                <a:ea typeface="Source Sans Pro Light"/>
                <a:cs typeface="Calibri"/>
              </a:rPr>
              <a:t> </a:t>
            </a:r>
            <a:r>
              <a:rPr lang="en-US" sz="3200" b="1" dirty="0">
                <a:latin typeface="Futura PT Bold"/>
                <a:ea typeface="Source Sans Pro Light"/>
                <a:cs typeface="Calibri"/>
              </a:rPr>
              <a:t>Stereotypes and Hate Speech</a:t>
            </a:r>
            <a:br>
              <a:rPr lang="en-US" sz="3200" dirty="0">
                <a:latin typeface="Futura PT Book"/>
                <a:ea typeface="Source Sans Pro Light"/>
                <a:cs typeface="Calibri"/>
              </a:rPr>
            </a:br>
            <a:r>
              <a:rPr lang="en-US" sz="3200" dirty="0">
                <a:latin typeface="Futura PT Book"/>
                <a:ea typeface="Source Sans Pro Light"/>
                <a:cs typeface="Calibri"/>
              </a:rPr>
              <a:t>Unit 4 Part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32" y="5185608"/>
            <a:ext cx="3345425" cy="1213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69E670-1029-3B7F-3156-04675E9FA9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74" t="33358" r="13193" b="14641"/>
          <a:stretch/>
        </p:blipFill>
        <p:spPr>
          <a:xfrm>
            <a:off x="4232803" y="442064"/>
            <a:ext cx="6979534" cy="596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0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79" y="191387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WHEN IN DOUBT 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sz="2400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sz="2400" dirty="0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C21AC4-836C-F59A-03E0-53F4C754C5BA}"/>
              </a:ext>
            </a:extLst>
          </p:cNvPr>
          <p:cNvSpPr txBox="1"/>
          <p:nvPr/>
        </p:nvSpPr>
        <p:spPr>
          <a:xfrm>
            <a:off x="1088708" y="3062551"/>
            <a:ext cx="903501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utura PT Book" panose="020B0502020204020303" pitchFamily="34" charset="0"/>
              </a:rPr>
              <a:t>What is the purpose?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utura PT Book" panose="020B0502020204020303" pitchFamily="34" charset="0"/>
              </a:rPr>
              <a:t>What does it encourage?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utura PT Book" panose="020B0502020204020303" pitchFamily="34" charset="0"/>
              </a:rPr>
              <a:t>How does it effect society?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utura PT Book" panose="020B0502020204020303" pitchFamily="34" charset="0"/>
              </a:rPr>
              <a:t>What attitude does it show towards minority populations?</a:t>
            </a:r>
            <a:endParaRPr lang="en-US" sz="2800" dirty="0">
              <a:latin typeface="Futura PT Book" panose="020B0502020204020303" pitchFamily="34" charset="0"/>
              <a:ea typeface="Source Sans Pro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utura PT Book" panose="020B0502020204020303" pitchFamily="34" charset="0"/>
              </a:rPr>
              <a:t>Is it humane?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utura PT Book" panose="020B0502020204020303" pitchFamily="34" charset="0"/>
              </a:rPr>
              <a:t>Does it encourage hate crime?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F1D95-EADB-67E2-CFB8-91DF2B74B7C4}"/>
              </a:ext>
            </a:extLst>
          </p:cNvPr>
          <p:cNvSpPr txBox="1"/>
          <p:nvPr/>
        </p:nvSpPr>
        <p:spPr>
          <a:xfrm>
            <a:off x="518677" y="397222"/>
            <a:ext cx="10066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utura PT Bold" panose="020B0902020204020203" pitchFamily="34" charset="0"/>
                <a:ea typeface="+mj-ea"/>
                <a:cs typeface="+mj-cs"/>
              </a:rPr>
              <a:t>Freedom of speech vs. hate speech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B2C29E9-E584-2779-AFDD-E58CB56BFB8D}"/>
              </a:ext>
            </a:extLst>
          </p:cNvPr>
          <p:cNvSpPr/>
          <p:nvPr/>
        </p:nvSpPr>
        <p:spPr>
          <a:xfrm>
            <a:off x="3073792" y="1163795"/>
            <a:ext cx="1115342" cy="752945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76439CC-8B65-E595-45E9-E51917BA3F78}"/>
              </a:ext>
            </a:extLst>
          </p:cNvPr>
          <p:cNvSpPr/>
          <p:nvPr/>
        </p:nvSpPr>
        <p:spPr>
          <a:xfrm>
            <a:off x="4926465" y="1184369"/>
            <a:ext cx="1169535" cy="75294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F5B8D9-0376-6C10-8410-A3EF49B1CD1A}"/>
              </a:ext>
            </a:extLst>
          </p:cNvPr>
          <p:cNvSpPr/>
          <p:nvPr/>
        </p:nvSpPr>
        <p:spPr>
          <a:xfrm>
            <a:off x="3954720" y="1035806"/>
            <a:ext cx="11153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0212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26F83AC-D591-03B4-5528-1F5686528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AF5687D-A1F9-43AC-5030-A064A935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utura PT Bold" panose="020B0902020204020203" pitchFamily="34" charset="0"/>
              </a:rPr>
              <a:t>Quiz: Inclusive Language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FE3AA7-29C3-0B78-1981-1000684CD831}"/>
              </a:ext>
            </a:extLst>
          </p:cNvPr>
          <p:cNvSpPr txBox="1"/>
          <p:nvPr/>
        </p:nvSpPr>
        <p:spPr>
          <a:xfrm>
            <a:off x="1043609" y="2385391"/>
            <a:ext cx="5769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utura PT Book" panose="020B0502020204020303" pitchFamily="34" charset="0"/>
              </a:rPr>
              <a:t>Please take the quiz! QR code</a:t>
            </a:r>
            <a:r>
              <a:rPr lang="en-US" dirty="0"/>
              <a:t>: 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9383A7A2-068A-DB1B-6A23-FF9CF1EE2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2255519"/>
            <a:ext cx="2929005" cy="29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42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652" y="2766218"/>
            <a:ext cx="3046695" cy="1325563"/>
          </a:xfrm>
        </p:spPr>
        <p:txBody>
          <a:bodyPr/>
          <a:lstStyle/>
          <a:p>
            <a:r>
              <a:rPr lang="en-US" dirty="0">
                <a:latin typeface="Futura PT Bold"/>
              </a:rPr>
              <a:t>Conclusion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AE960C-B692-02A2-2B13-C77828AB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3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quare with a white letter f in it&#10;&#10;Description automatically generated with low confidence">
            <a:extLst>
              <a:ext uri="{FF2B5EF4-FFF2-40B4-BE49-F238E27FC236}">
                <a16:creationId xmlns:a16="http://schemas.microsoft.com/office/drawing/2014/main" id="{59845895-19BA-E1F7-1EF3-2955389ED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88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>
            <a:extLst>
              <a:ext uri="{FF2B5EF4-FFF2-40B4-BE49-F238E27FC236}">
                <a16:creationId xmlns:a16="http://schemas.microsoft.com/office/drawing/2014/main" id="{723A0955-3431-47EB-8637-A3CF0BE3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90" y="2062764"/>
            <a:ext cx="6671620" cy="27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7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Futura PT Bold" panose="020B0902020204020203" pitchFamily="34" charset="0"/>
              </a:rPr>
              <a:t>Discussion</a:t>
            </a:r>
            <a:r>
              <a:rPr lang="en-US" b="1" dirty="0">
                <a:latin typeface="Futura PT Book"/>
              </a:rPr>
              <a:t> 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0021AA2-4D2B-A9D5-F4BF-649360C46112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QUESTION 1:</a:t>
            </a:r>
            <a:endParaRPr lang="en-US" sz="2800" dirty="0">
              <a:solidFill>
                <a:schemeClr val="bg1"/>
              </a:solidFill>
              <a:latin typeface="Futura PT Book" panose="020B05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7A250-D1B9-D708-C1BE-351182446231}"/>
              </a:ext>
            </a:extLst>
          </p:cNvPr>
          <p:cNvSpPr txBox="1"/>
          <p:nvPr/>
        </p:nvSpPr>
        <p:spPr>
          <a:xfrm>
            <a:off x="1039111" y="2723141"/>
            <a:ext cx="979454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latin typeface="Futura PT Book"/>
                <a:ea typeface="Source Sans Pro Light"/>
              </a:rPr>
              <a:t>What is hate speech and where does it come from? </a:t>
            </a:r>
          </a:p>
          <a:p>
            <a:r>
              <a:rPr lang="en-US" sz="3200" dirty="0">
                <a:latin typeface="Futura FT Book"/>
              </a:rPr>
              <a:t> </a:t>
            </a:r>
          </a:p>
          <a:p>
            <a:pPr algn="l"/>
            <a:endParaRPr lang="en-US" sz="4000" dirty="0">
              <a:latin typeface="Futura FT Book"/>
            </a:endParaRPr>
          </a:p>
        </p:txBody>
      </p:sp>
    </p:spTree>
    <p:extLst>
      <p:ext uri="{BB962C8B-B14F-4D97-AF65-F5344CB8AC3E}">
        <p14:creationId xmlns:p14="http://schemas.microsoft.com/office/powerpoint/2010/main" val="365812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AE045B-888D-1DB3-6582-385B61B9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Futura PT Bold" panose="020B0902020204020203" pitchFamily="34" charset="0"/>
              </a:rPr>
              <a:t>Discussion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A6C29F-780C-99A6-102C-420117692A9C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Futura PT Book"/>
              </a:rPr>
              <a:t>QUESTION 2: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B7089-1625-8B4C-DF54-974C89E73D29}"/>
              </a:ext>
            </a:extLst>
          </p:cNvPr>
          <p:cNvSpPr txBox="1"/>
          <p:nvPr/>
        </p:nvSpPr>
        <p:spPr>
          <a:xfrm>
            <a:off x="1039110" y="2615520"/>
            <a:ext cx="979454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Futura FT Book"/>
              </a:rPr>
              <a:t>Where is the boundary between freedom of speech and hate speech? </a:t>
            </a:r>
          </a:p>
          <a:p>
            <a:pPr algn="l"/>
            <a:endParaRPr lang="en-US" sz="4800" dirty="0">
              <a:latin typeface="Futura FT Book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19A69D7-E5A4-47E6-5251-8207C99E0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7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DDD1BB6-88DD-BA92-C118-7EE9575D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Futura PT Bold" panose="020B0902020204020203" pitchFamily="34" charset="0"/>
              </a:rPr>
              <a:t>Discussion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4BA828-5655-1AD7-AB84-67C744F3D644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Futura PT Book"/>
              </a:rPr>
              <a:t>QUESTION 3: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006DB7-03B2-8382-7269-96C21A8BBFA7}"/>
              </a:ext>
            </a:extLst>
          </p:cNvPr>
          <p:cNvSpPr txBox="1">
            <a:spLocks/>
          </p:cNvSpPr>
          <p:nvPr/>
        </p:nvSpPr>
        <p:spPr>
          <a:xfrm>
            <a:off x="1128563" y="2698874"/>
            <a:ext cx="8999411" cy="817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Futura FT Book"/>
              </a:rPr>
              <a:t>How is stereotyping connected to hate speech?</a:t>
            </a:r>
          </a:p>
        </p:txBody>
      </p:sp>
    </p:spTree>
    <p:extLst>
      <p:ext uri="{BB962C8B-B14F-4D97-AF65-F5344CB8AC3E}">
        <p14:creationId xmlns:p14="http://schemas.microsoft.com/office/powerpoint/2010/main" val="279124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Always #LikeAGirl">
            <a:hlinkClick r:id="" action="ppaction://media"/>
            <a:extLst>
              <a:ext uri="{FF2B5EF4-FFF2-40B4-BE49-F238E27FC236}">
                <a16:creationId xmlns:a16="http://schemas.microsoft.com/office/drawing/2014/main" id="{7ED5B3D3-28AC-FB8B-8E8B-C05D015181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59484BDC-8F48-79FE-38FF-97E24795DFC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Futura PT Bold" panose="020B0902020204020203" pitchFamily="34" charset="0"/>
              </a:rPr>
              <a:t>Discussion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F1013F-E73B-F134-8AB3-16554F8FDCB1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Futura PT Book"/>
              </a:rPr>
              <a:t>QUESTION </a:t>
            </a:r>
            <a:r>
              <a:rPr lang="lv-LV" sz="2800" b="1" dirty="0">
                <a:solidFill>
                  <a:schemeClr val="bg1"/>
                </a:solidFill>
                <a:latin typeface="Futura PT Book"/>
              </a:rPr>
              <a:t>4</a:t>
            </a:r>
            <a:r>
              <a:rPr lang="en-US" sz="2800" b="1" dirty="0">
                <a:solidFill>
                  <a:schemeClr val="bg1"/>
                </a:solidFill>
                <a:latin typeface="Futura PT Book"/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F1227B-B8AB-84F5-2A61-233B7A0442AD}"/>
              </a:ext>
            </a:extLst>
          </p:cNvPr>
          <p:cNvSpPr txBox="1">
            <a:spLocks/>
          </p:cNvSpPr>
          <p:nvPr/>
        </p:nvSpPr>
        <p:spPr>
          <a:xfrm>
            <a:off x="1128563" y="2698874"/>
            <a:ext cx="8999411" cy="817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Futura FT Book"/>
              </a:rPr>
              <a:t>How can stereotyping lead to violence and hate?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7EC4F28-3CF4-23E6-3A23-C3191BE27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0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26F83AC-D591-03B4-5528-1F5686528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AF5687D-A1F9-43AC-5030-A064A935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pic>
        <p:nvPicPr>
          <p:cNvPr id="2" name="Online Media 1" title="Hate Speech vs Freedom of Speech ENG">
            <a:hlinkClick r:id="" action="ppaction://media"/>
            <a:extLst>
              <a:ext uri="{FF2B5EF4-FFF2-40B4-BE49-F238E27FC236}">
                <a16:creationId xmlns:a16="http://schemas.microsoft.com/office/drawing/2014/main" id="{C013AAA5-F484-3DA5-C945-7DF1D5F869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8EAE339-7A51-A6D6-1F30-B6507290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4D7CBA-3E5F-5171-01CA-629F51615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6082F4EB-7685-7045-3A59-40B60E3AB890}"/>
              </a:ext>
            </a:extLst>
          </p:cNvPr>
          <p:cNvSpPr txBox="1">
            <a:spLocks/>
          </p:cNvSpPr>
          <p:nvPr/>
        </p:nvSpPr>
        <p:spPr>
          <a:xfrm>
            <a:off x="742122" y="1007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Futura PT Bold" panose="020B0902020204020203" pitchFamily="34" charset="0"/>
              </a:rPr>
              <a:t>Hate speech</a:t>
            </a:r>
            <a:endParaRPr lang="en-US" dirty="0">
              <a:latin typeface="Futura PT Bold" panose="020B090202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FD841D-301F-5859-75CB-BB215783DC2A}"/>
              </a:ext>
            </a:extLst>
          </p:cNvPr>
          <p:cNvSpPr txBox="1"/>
          <p:nvPr/>
        </p:nvSpPr>
        <p:spPr>
          <a:xfrm>
            <a:off x="6205331" y="578907"/>
            <a:ext cx="608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Futura PT Book" panose="020B0502020204020303" pitchFamily="34" charset="0"/>
              </a:rPr>
              <a:t>According to the European Court of Human Rights</a:t>
            </a:r>
          </a:p>
        </p:txBody>
      </p:sp>
    </p:spTree>
    <p:extLst>
      <p:ext uri="{BB962C8B-B14F-4D97-AF65-F5344CB8AC3E}">
        <p14:creationId xmlns:p14="http://schemas.microsoft.com/office/powerpoint/2010/main" val="2390252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9B78-A057-7B1F-6419-90B264E5A0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9F00A-FA25-C24B-6FE4-D69D7D77F5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DFA50-BE87-4FCE-1496-ED07E6191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46544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IREX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098B8E"/>
      </a:accent5>
      <a:accent6>
        <a:srgbClr val="99B83C"/>
      </a:accent6>
      <a:hlink>
        <a:srgbClr val="0563C1"/>
      </a:hlink>
      <a:folHlink>
        <a:srgbClr val="954F72"/>
      </a:folHlink>
    </a:clrScheme>
    <a:fontScheme name="Custom 2">
      <a:majorFont>
        <a:latin typeface="Museo Sans Cyrl 900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9c4de8-714a-4d9a-88a7-b286d1a87f85">
      <Terms xmlns="http://schemas.microsoft.com/office/infopath/2007/PartnerControls"/>
    </lcf76f155ced4ddcb4097134ff3c332f>
    <TaxCatchAll xmlns="ce8b8449-7073-4f43-8a1a-984ca5569f20" xsi:nil="true"/>
    <SharedWithUsers xmlns="ce8b8449-7073-4f43-8a1a-984ca5569f20">
      <UserInfo>
        <DisplayName>Sabine Berzina</DisplayName>
        <AccountId>860</AccountId>
        <AccountType/>
      </UserInfo>
      <UserInfo>
        <DisplayName>Kaspars Ruklis</DisplayName>
        <AccountId>176</AccountId>
        <AccountType/>
      </UserInfo>
      <UserInfo>
        <DisplayName>Julija Visnevska</DisplayName>
        <AccountId>211</AccountId>
        <AccountType/>
      </UserInfo>
      <UserInfo>
        <DisplayName>Stanley Currier</DisplayName>
        <AccountId>23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AB63E5A833F4CBA145286B4E7934D" ma:contentTypeVersion="17" ma:contentTypeDescription="Create a new document." ma:contentTypeScope="" ma:versionID="3b27e4761ef888a5f18f160b0f5400d0">
  <xsd:schema xmlns:xsd="http://www.w3.org/2001/XMLSchema" xmlns:xs="http://www.w3.org/2001/XMLSchema" xmlns:p="http://schemas.microsoft.com/office/2006/metadata/properties" xmlns:ns2="e49c4de8-714a-4d9a-88a7-b286d1a87f85" xmlns:ns3="ce8b8449-7073-4f43-8a1a-984ca5569f20" targetNamespace="http://schemas.microsoft.com/office/2006/metadata/properties" ma:root="true" ma:fieldsID="8992a1ff4793e1d6ede9271de0f79757" ns2:_="" ns3:_="">
    <xsd:import namespace="e49c4de8-714a-4d9a-88a7-b286d1a87f85"/>
    <xsd:import namespace="ce8b8449-7073-4f43-8a1a-984ca556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4de8-714a-4d9a-88a7-b286d1a87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8449-7073-4f43-8a1a-984ca5569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77cbba-f6d6-4c84-9d71-813b9b40d7fe}" ma:internalName="TaxCatchAll" ma:showField="CatchAllData" ma:web="ce8b8449-7073-4f43-8a1a-984ca556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EF2496-8566-4131-AE0D-DC2C4FA54EDD}">
  <ds:schemaRefs>
    <ds:schemaRef ds:uri="ce8b8449-7073-4f43-8a1a-984ca5569f20"/>
    <ds:schemaRef ds:uri="e49c4de8-714a-4d9a-88a7-b286d1a87f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3A78450-96DC-41AD-BF7E-E8315594D6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BD60B9-3E42-47DE-8A6F-AEC2CB5DEA9F}">
  <ds:schemaRefs>
    <ds:schemaRef ds:uri="ce8b8449-7073-4f43-8a1a-984ca5569f20"/>
    <ds:schemaRef ds:uri="e49c4de8-714a-4d9a-88a7-b286d1a87f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171</Words>
  <Application>Microsoft Office PowerPoint</Application>
  <PresentationFormat>Widescreen</PresentationFormat>
  <Paragraphs>45</Paragraphs>
  <Slides>14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Futura FT Book</vt:lpstr>
      <vt:lpstr>Futura PT Bold</vt:lpstr>
      <vt:lpstr>Futura PT Book</vt:lpstr>
      <vt:lpstr>Museo Sans Cyrl 900</vt:lpstr>
      <vt:lpstr>Source Sans Pro Light</vt:lpstr>
      <vt:lpstr>4_Office Theme</vt:lpstr>
      <vt:lpstr>Lesson 8. Stereotypes and Hate Speech Unit 4 Part C</vt:lpstr>
      <vt:lpstr>Discussion </vt:lpstr>
      <vt:lpstr>Discussion</vt:lpstr>
      <vt:lpstr>Discussion</vt:lpstr>
      <vt:lpstr>PowerPoint Presentation</vt:lpstr>
      <vt:lpstr>PowerPoint Presentation</vt:lpstr>
      <vt:lpstr>VIDEO</vt:lpstr>
      <vt:lpstr>PowerPoint Presentation</vt:lpstr>
      <vt:lpstr>PowerPoint Presentation</vt:lpstr>
      <vt:lpstr>WHEN IN DOUBT ASK:</vt:lpstr>
      <vt:lpstr>Quiz: Inclusive Language</vt:lpstr>
      <vt:lpstr>Conclusion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 Gabisonia</dc:creator>
  <cp:lastModifiedBy>Sabine Berzina</cp:lastModifiedBy>
  <cp:revision>43</cp:revision>
  <dcterms:created xsi:type="dcterms:W3CDTF">2022-06-10T13:26:10Z</dcterms:created>
  <dcterms:modified xsi:type="dcterms:W3CDTF">2023-06-30T09:30:35Z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0x01010065FAB63E5A833F4CBA145286B4E7934D</vt:lpwstr>
  </property>
  <property fmtid="{D5CDD505-2E9C-101B-9397-08002B2CF9AE}" pid="3" name="MediaServiceImageTags">
    <vt:lpwstr/>
  </property>
</Properties>
</file>