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22"/>
  </p:notesMasterIdLst>
  <p:sldIdLst>
    <p:sldId id="267" r:id="rId5"/>
    <p:sldId id="265" r:id="rId6"/>
    <p:sldId id="264" r:id="rId7"/>
    <p:sldId id="263" r:id="rId8"/>
    <p:sldId id="262" r:id="rId9"/>
    <p:sldId id="261" r:id="rId10"/>
    <p:sldId id="268" r:id="rId11"/>
    <p:sldId id="269" r:id="rId12"/>
    <p:sldId id="271" r:id="rId13"/>
    <p:sldId id="260" r:id="rId14"/>
    <p:sldId id="259" r:id="rId15"/>
    <p:sldId id="270" r:id="rId16"/>
    <p:sldId id="272" r:id="rId17"/>
    <p:sldId id="273" r:id="rId18"/>
    <p:sldId id="258" r:id="rId19"/>
    <p:sldId id="274" r:id="rId20"/>
    <p:sldId id="2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B2830D-D6E4-1E60-57D6-453489105170}" name="Stanley Currier" initials="SC" userId="S::scurrier@irex.org::62b8aaa8-5ce6-4197-b882-9703622d5d75" providerId="AD"/>
  <p188:author id="{44900C5D-7F2D-0F05-8F82-2572EE419B8B}" name="Sabine Berzina" initials="SB" userId="S::sberzina@irex.org::1466796a-f43a-429c-85bf-4ebf8b66094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CA55DA-E3D0-4A03-AF6D-69444866AA02}" v="1" dt="2023-06-30T09:27:24.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66" autoAdjust="0"/>
  </p:normalViewPr>
  <p:slideViewPr>
    <p:cSldViewPr snapToGrid="0">
      <p:cViewPr varScale="1">
        <p:scale>
          <a:sx n="55" d="100"/>
          <a:sy n="55" d="100"/>
        </p:scale>
        <p:origin x="10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ine Berzina" userId="1466796a-f43a-429c-85bf-4ebf8b660949" providerId="ADAL" clId="{E40D94AA-F26E-416E-872D-1A9FEC47F43D}"/>
    <pc:docChg chg="modSld">
      <pc:chgData name="Sabine Berzina" userId="1466796a-f43a-429c-85bf-4ebf8b660949" providerId="ADAL" clId="{E40D94AA-F26E-416E-872D-1A9FEC47F43D}" dt="2023-02-03T13:10:03.840" v="9"/>
      <pc:docMkLst>
        <pc:docMk/>
      </pc:docMkLst>
      <pc:sldChg chg="delCm">
        <pc:chgData name="Sabine Berzina" userId="1466796a-f43a-429c-85bf-4ebf8b660949" providerId="ADAL" clId="{E40D94AA-F26E-416E-872D-1A9FEC47F43D}" dt="2023-02-03T13:10:03.840" v="9"/>
        <pc:sldMkLst>
          <pc:docMk/>
          <pc:sldMk cId="2144281507" sldId="260"/>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E40D94AA-F26E-416E-872D-1A9FEC47F43D}" dt="2023-02-03T13:10:03.840" v="9"/>
              <pc2:cmMkLst xmlns:pc2="http://schemas.microsoft.com/office/powerpoint/2019/9/main/command">
                <pc:docMk/>
                <pc:sldMk cId="2144281507" sldId="260"/>
                <pc2:cmMk id="{6D708027-64AB-44B3-B2B0-33912C934069}"/>
              </pc2:cmMkLst>
            </pc226:cmChg>
          </p:ext>
        </pc:extLst>
      </pc:sldChg>
      <pc:sldChg chg="modNotesTx">
        <pc:chgData name="Sabine Berzina" userId="1466796a-f43a-429c-85bf-4ebf8b660949" providerId="ADAL" clId="{E40D94AA-F26E-416E-872D-1A9FEC47F43D}" dt="2023-02-03T13:09:14.481" v="2"/>
        <pc:sldMkLst>
          <pc:docMk/>
          <pc:sldMk cId="3479007138" sldId="264"/>
        </pc:sldMkLst>
      </pc:sldChg>
      <pc:sldChg chg="modSp mod">
        <pc:chgData name="Sabine Berzina" userId="1466796a-f43a-429c-85bf-4ebf8b660949" providerId="ADAL" clId="{E40D94AA-F26E-416E-872D-1A9FEC47F43D}" dt="2023-02-03T13:09:56.946" v="8" actId="20577"/>
        <pc:sldMkLst>
          <pc:docMk/>
          <pc:sldMk cId="3136810047" sldId="271"/>
        </pc:sldMkLst>
        <pc:spChg chg="mod">
          <ac:chgData name="Sabine Berzina" userId="1466796a-f43a-429c-85bf-4ebf8b660949" providerId="ADAL" clId="{E40D94AA-F26E-416E-872D-1A9FEC47F43D}" dt="2023-02-03T13:09:56.946" v="8" actId="20577"/>
          <ac:spMkLst>
            <pc:docMk/>
            <pc:sldMk cId="3136810047" sldId="271"/>
            <ac:spMk id="3" creationId="{62E0444F-E840-9FA9-B338-4D71798C5883}"/>
          </ac:spMkLst>
        </pc:spChg>
      </pc:sldChg>
    </pc:docChg>
  </pc:docChgLst>
  <pc:docChgLst>
    <pc:chgData name="Sabine Berzina" userId="1466796a-f43a-429c-85bf-4ebf8b660949" providerId="ADAL" clId="{DAF5A9D3-9042-474D-AF14-68A133AC813E}"/>
    <pc:docChg chg="custSel modSld">
      <pc:chgData name="Sabine Berzina" userId="1466796a-f43a-429c-85bf-4ebf8b660949" providerId="ADAL" clId="{DAF5A9D3-9042-474D-AF14-68A133AC813E}" dt="2023-02-08T11:42:49.481" v="1" actId="27636"/>
      <pc:docMkLst>
        <pc:docMk/>
      </pc:docMkLst>
      <pc:sldChg chg="modAnim">
        <pc:chgData name="Sabine Berzina" userId="1466796a-f43a-429c-85bf-4ebf8b660949" providerId="ADAL" clId="{DAF5A9D3-9042-474D-AF14-68A133AC813E}" dt="2023-02-08T11:42:49.425" v="0"/>
        <pc:sldMkLst>
          <pc:docMk/>
          <pc:sldMk cId="3479007138" sldId="264"/>
        </pc:sldMkLst>
      </pc:sldChg>
      <pc:sldChg chg="modSp mod">
        <pc:chgData name="Sabine Berzina" userId="1466796a-f43a-429c-85bf-4ebf8b660949" providerId="ADAL" clId="{DAF5A9D3-9042-474D-AF14-68A133AC813E}" dt="2023-02-08T11:42:49.481" v="1" actId="27636"/>
        <pc:sldMkLst>
          <pc:docMk/>
          <pc:sldMk cId="3182294534" sldId="270"/>
        </pc:sldMkLst>
        <pc:spChg chg="mod">
          <ac:chgData name="Sabine Berzina" userId="1466796a-f43a-429c-85bf-4ebf8b660949" providerId="ADAL" clId="{DAF5A9D3-9042-474D-AF14-68A133AC813E}" dt="2023-02-08T11:42:49.481" v="1" actId="27636"/>
          <ac:spMkLst>
            <pc:docMk/>
            <pc:sldMk cId="3182294534" sldId="270"/>
            <ac:spMk id="3" creationId="{62E0444F-E840-9FA9-B338-4D71798C5883}"/>
          </ac:spMkLst>
        </pc:spChg>
      </pc:sldChg>
    </pc:docChg>
  </pc:docChgLst>
  <pc:docChgLst>
    <pc:chgData name="Sabine Berzina" userId="1466796a-f43a-429c-85bf-4ebf8b660949" providerId="ADAL" clId="{84CA55DA-E3D0-4A03-AF6D-69444866AA02}"/>
    <pc:docChg chg="addSld modSld">
      <pc:chgData name="Sabine Berzina" userId="1466796a-f43a-429c-85bf-4ebf8b660949" providerId="ADAL" clId="{84CA55DA-E3D0-4A03-AF6D-69444866AA02}" dt="2023-06-30T09:27:28.405" v="2" actId="27614"/>
      <pc:docMkLst>
        <pc:docMk/>
      </pc:docMkLst>
      <pc:sldChg chg="addSp modSp new mod">
        <pc:chgData name="Sabine Berzina" userId="1466796a-f43a-429c-85bf-4ebf8b660949" providerId="ADAL" clId="{84CA55DA-E3D0-4A03-AF6D-69444866AA02}" dt="2023-06-30T09:27:28.405" v="2" actId="27614"/>
        <pc:sldMkLst>
          <pc:docMk/>
          <pc:sldMk cId="3191224285" sldId="274"/>
        </pc:sldMkLst>
        <pc:picChg chg="add mod">
          <ac:chgData name="Sabine Berzina" userId="1466796a-f43a-429c-85bf-4ebf8b660949" providerId="ADAL" clId="{84CA55DA-E3D0-4A03-AF6D-69444866AA02}" dt="2023-06-30T09:27:28.405" v="2" actId="27614"/>
          <ac:picMkLst>
            <pc:docMk/>
            <pc:sldMk cId="3191224285" sldId="274"/>
            <ac:picMk id="3" creationId="{B7B43C50-CFE9-DF9D-26A8-5ECAF80D738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66F677-25D2-4649-80D1-D04648034E35}" type="datetimeFigureOut">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1E7B4-DA8D-477E-BE91-9D0E8A4AB06A}" type="slidenum">
              <a:t>‹#›</a:t>
            </a:fld>
            <a:endParaRPr lang="en-US"/>
          </a:p>
        </p:txBody>
      </p:sp>
    </p:spTree>
    <p:extLst>
      <p:ext uri="{BB962C8B-B14F-4D97-AF65-F5344CB8AC3E}">
        <p14:creationId xmlns:p14="http://schemas.microsoft.com/office/powerpoint/2010/main" val="3745245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IUHLkng2GcI"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eryverified.eu/units/unit-4/part-b-manipulati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cholar.google.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eryverified.eu/units/unit-4/part-b-manipula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eryverified.eu/units/unit-4/part-b-manipula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2</a:t>
            </a:fld>
            <a:endParaRPr lang="en-US"/>
          </a:p>
        </p:txBody>
      </p:sp>
    </p:spTree>
    <p:extLst>
      <p:ext uri="{BB962C8B-B14F-4D97-AF65-F5344CB8AC3E}">
        <p14:creationId xmlns:p14="http://schemas.microsoft.com/office/powerpoint/2010/main" val="1670043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Bots and Trolls </a:t>
            </a:r>
            <a:r>
              <a:rPr lang="en-US" dirty="0">
                <a:hlinkClick r:id="rId3"/>
              </a:rPr>
              <a:t>https://youtu.be/IUHLkng2GcI</a:t>
            </a:r>
            <a:endParaRPr lang="lv-LV" dirty="0"/>
          </a:p>
          <a:p>
            <a:endParaRPr lang="lv-LV" dirty="0"/>
          </a:p>
          <a:p>
            <a:pPr marL="0" marR="0"/>
            <a:r>
              <a:rPr lang="en-US" sz="1800" dirty="0">
                <a:effectLst/>
                <a:latin typeface="Calibri" panose="020F0502020204030204" pitchFamily="34" charset="0"/>
                <a:ea typeface="Times New Roman" panose="02020603050405020304" pitchFamily="18" charset="0"/>
                <a:cs typeface="Segoe UI" panose="020B0502040204020203" pitchFamily="34" charset="0"/>
              </a:rPr>
              <a:t>If needed, before watching the video you can name the most important questions addressed in the video:</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What are bots, trolls and sock puppets? What are the differences between them?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For what goals bots and trolls can be used for?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How to spot bots and trolls?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3</a:t>
            </a:fld>
            <a:endParaRPr lang="en-US"/>
          </a:p>
        </p:txBody>
      </p:sp>
    </p:spTree>
    <p:extLst>
      <p:ext uri="{BB962C8B-B14F-4D97-AF65-F5344CB8AC3E}">
        <p14:creationId xmlns:p14="http://schemas.microsoft.com/office/powerpoint/2010/main" val="226991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whichfaceisreal.com</a:t>
            </a:r>
          </a:p>
        </p:txBody>
      </p:sp>
      <p:sp>
        <p:nvSpPr>
          <p:cNvPr id="4" name="Slide Number Placeholder 3"/>
          <p:cNvSpPr>
            <a:spLocks noGrp="1"/>
          </p:cNvSpPr>
          <p:nvPr>
            <p:ph type="sldNum" sz="quarter" idx="5"/>
          </p:nvPr>
        </p:nvSpPr>
        <p:spPr/>
        <p:txBody>
          <a:bodyPr/>
          <a:lstStyle/>
          <a:p>
            <a:fld id="{D2A3E25C-14BA-461B-9D1A-EB5CE2559D82}" type="slidenum">
              <a:rPr lang="en-US"/>
              <a:t>4</a:t>
            </a:fld>
            <a:endParaRPr lang="en-US"/>
          </a:p>
        </p:txBody>
      </p:sp>
    </p:spTree>
    <p:extLst>
      <p:ext uri="{BB962C8B-B14F-4D97-AF65-F5344CB8AC3E}">
        <p14:creationId xmlns:p14="http://schemas.microsoft.com/office/powerpoint/2010/main" val="47057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A3E25C-14BA-461B-9D1A-EB5CE2559D82}" type="slidenum">
              <a:rPr lang="en-US" smtClean="0"/>
              <a:t>5</a:t>
            </a:fld>
            <a:endParaRPr lang="en-US"/>
          </a:p>
        </p:txBody>
      </p:sp>
    </p:spTree>
    <p:extLst>
      <p:ext uri="{BB962C8B-B14F-4D97-AF65-F5344CB8AC3E}">
        <p14:creationId xmlns:p14="http://schemas.microsoft.com/office/powerpoint/2010/main" val="3186666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https://veryverified.eu/units/unit-4/part-b-manipulation/</a:t>
            </a:r>
            <a:endParaRPr lang="en-US" dirty="0"/>
          </a:p>
          <a:p>
            <a:r>
              <a:rPr lang="en-US" dirty="0">
                <a:cs typeface="Calibri"/>
              </a:rPr>
              <a:t>Section "Fake Expert Opinion &amp; Advertorial"</a:t>
            </a:r>
            <a:endParaRPr lang="en-US" dirty="0"/>
          </a:p>
        </p:txBody>
      </p:sp>
      <p:sp>
        <p:nvSpPr>
          <p:cNvPr id="4" name="Slide Number Placeholder 3"/>
          <p:cNvSpPr>
            <a:spLocks noGrp="1"/>
          </p:cNvSpPr>
          <p:nvPr>
            <p:ph type="sldNum" sz="quarter" idx="5"/>
          </p:nvPr>
        </p:nvSpPr>
        <p:spPr/>
        <p:txBody>
          <a:bodyPr/>
          <a:lstStyle/>
          <a:p>
            <a:fld id="{AFB1E7B4-DA8D-477E-BE91-9D0E8A4AB06A}" type="slidenum">
              <a:rPr lang="en-US"/>
              <a:t>10</a:t>
            </a:fld>
            <a:endParaRPr lang="en-US"/>
          </a:p>
        </p:txBody>
      </p:sp>
    </p:spTree>
    <p:extLst>
      <p:ext uri="{BB962C8B-B14F-4D97-AF65-F5344CB8AC3E}">
        <p14:creationId xmlns:p14="http://schemas.microsoft.com/office/powerpoint/2010/main" val="3722914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Their experience as an expert: where have they worked and for how long? Can you find their resume? </a:t>
            </a:r>
          </a:p>
          <a:p>
            <a:r>
              <a:rPr lang="en-US" dirty="0"/>
              <a:t>– If someone is a reputable expert, it is likely that other media outlets have also used them as a source or they have written articles in different outlets themselves. </a:t>
            </a:r>
            <a:endParaRPr lang="en-US" dirty="0">
              <a:cs typeface="Calibri"/>
            </a:endParaRPr>
          </a:p>
          <a:p>
            <a:r>
              <a:rPr lang="en-US" dirty="0"/>
              <a:t>– Academic books, textbooks, and articles written by them, as well as the number of citations – the number of times other experts reference their findings in other articles and books. You can find this information, for example, on </a:t>
            </a:r>
            <a:r>
              <a:rPr lang="en-US" dirty="0">
                <a:hlinkClick r:id="rId3"/>
              </a:rPr>
              <a:t>scholar.google.com</a:t>
            </a:r>
            <a:r>
              <a:rPr lang="en-US" dirty="0"/>
              <a:t>. When you search for the name of the expert, you can see if they have written about the topic and how many others have found what they said useful enough to cite it. </a:t>
            </a:r>
            <a:endParaRPr lang="en-US" dirty="0">
              <a:cs typeface="Calibri"/>
            </a:endParaRPr>
          </a:p>
          <a:p>
            <a:r>
              <a:rPr lang="en-US" dirty="0"/>
              <a:t>– The reputation of the organization they represent: do they appear to be recognized by others for their knowledge or expertise? For example, are they invited to various conferences, discussions, and other speaking events? Is their name tied to any scandals that have been reported in the media? </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12</a:t>
            </a:fld>
            <a:endParaRPr lang="en-US"/>
          </a:p>
        </p:txBody>
      </p:sp>
    </p:spTree>
    <p:extLst>
      <p:ext uri="{BB962C8B-B14F-4D97-AF65-F5344CB8AC3E}">
        <p14:creationId xmlns:p14="http://schemas.microsoft.com/office/powerpoint/2010/main" val="161677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 the students in 3 groups. Ask them to use the tips discussed previously to answer these questions. Group 1: Who is Paul A. Offit? What does he specialize in? Does it make sense to ask his opinion about vaccines? Group 2: Who is Neil de Grasse Tyson? What is his education? If you were a journalist, would you pick him as an expert to ask about a monkeypox outbreak? Group 3: Who is Katharine Hayhoe? Does she work in a well-known institution? Does it make sense to ask her opinion on climate change?</a:t>
            </a:r>
          </a:p>
          <a:p>
            <a:r>
              <a:rPr lang="en-US" dirty="0"/>
              <a:t>Ask one representative of each group to briefly answer what their findings were. </a:t>
            </a:r>
            <a:r>
              <a:rPr lang="en-US" b="1" dirty="0"/>
              <a:t>Emphasize that even if someone is a great scientist in a particular field, they are not an expert on everything. Also, emphasize how all of these are very well-known experts and it is easy to find information about them. If someone truly is a well-known expert, it should never be hard to find information about them. (This applies to Neil de Grasse Tyson question)</a:t>
            </a:r>
            <a:endParaRPr lang="en-US" b="1"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FB1E7B4-DA8D-477E-BE91-9D0E8A4AB06A}" type="slidenum">
              <a:rPr lang="en-US"/>
              <a:t>13</a:t>
            </a:fld>
            <a:endParaRPr lang="en-US"/>
          </a:p>
        </p:txBody>
      </p:sp>
    </p:spTree>
    <p:extLst>
      <p:ext uri="{BB962C8B-B14F-4D97-AF65-F5344CB8AC3E}">
        <p14:creationId xmlns:p14="http://schemas.microsoft.com/office/powerpoint/2010/main" val="1451171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https://veryverified.eu/units/unit-4/part-b-manipulation/</a:t>
            </a:r>
            <a:endParaRPr lang="en-US"/>
          </a:p>
          <a:p>
            <a:r>
              <a:rPr lang="en-US" dirty="0">
                <a:cs typeface="Calibri"/>
              </a:rPr>
              <a:t>Fact-checking section</a:t>
            </a:r>
          </a:p>
        </p:txBody>
      </p:sp>
      <p:sp>
        <p:nvSpPr>
          <p:cNvPr id="4" name="Slide Number Placeholder 3"/>
          <p:cNvSpPr>
            <a:spLocks noGrp="1"/>
          </p:cNvSpPr>
          <p:nvPr>
            <p:ph type="sldNum" sz="quarter" idx="5"/>
          </p:nvPr>
        </p:nvSpPr>
        <p:spPr/>
        <p:txBody>
          <a:bodyPr/>
          <a:lstStyle/>
          <a:p>
            <a:fld id="{AFB1E7B4-DA8D-477E-BE91-9D0E8A4AB06A}" type="slidenum">
              <a:rPr lang="en-US"/>
              <a:t>14</a:t>
            </a:fld>
            <a:endParaRPr lang="en-US"/>
          </a:p>
        </p:txBody>
      </p:sp>
    </p:spTree>
    <p:extLst>
      <p:ext uri="{BB962C8B-B14F-4D97-AF65-F5344CB8AC3E}">
        <p14:creationId xmlns:p14="http://schemas.microsoft.com/office/powerpoint/2010/main" val="1447866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Fact-checking section</a:t>
            </a:r>
          </a:p>
          <a:p>
            <a:r>
              <a:rPr lang="en-US" dirty="0">
                <a:hlinkClick r:id="rId3"/>
              </a:rPr>
              <a:t>https://veryverified.eu/units/unit-4/part-b-manipulation/</a:t>
            </a:r>
            <a:endParaRPr lang="en-US"/>
          </a:p>
        </p:txBody>
      </p:sp>
      <p:sp>
        <p:nvSpPr>
          <p:cNvPr id="4" name="Slide Number Placeholder 3"/>
          <p:cNvSpPr>
            <a:spLocks noGrp="1"/>
          </p:cNvSpPr>
          <p:nvPr>
            <p:ph type="sldNum" sz="quarter" idx="5"/>
          </p:nvPr>
        </p:nvSpPr>
        <p:spPr/>
        <p:txBody>
          <a:bodyPr/>
          <a:lstStyle/>
          <a:p>
            <a:fld id="{AFB1E7B4-DA8D-477E-BE91-9D0E8A4AB06A}" type="slidenum">
              <a:rPr lang="en-US"/>
              <a:t>15</a:t>
            </a:fld>
            <a:endParaRPr lang="en-US"/>
          </a:p>
        </p:txBody>
      </p:sp>
    </p:spTree>
    <p:extLst>
      <p:ext uri="{BB962C8B-B14F-4D97-AF65-F5344CB8AC3E}">
        <p14:creationId xmlns:p14="http://schemas.microsoft.com/office/powerpoint/2010/main" val="2299157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11B1-8BF8-4925-8082-B9E8897117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4F5274-1ECF-469D-99AF-6319B3430E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22CEFE-DD27-4971-A80C-6F032904F098}"/>
              </a:ext>
            </a:extLst>
          </p:cNvPr>
          <p:cNvSpPr>
            <a:spLocks noGrp="1"/>
          </p:cNvSpPr>
          <p:nvPr>
            <p:ph type="dt" sz="half" idx="10"/>
          </p:nvPr>
        </p:nvSpPr>
        <p:spPr/>
        <p:txBody>
          <a:bodyPr/>
          <a:lstStyle/>
          <a:p>
            <a:fld id="{F58F1D6A-F961-441A-9298-73C1DCC4158D}" type="datetime1">
              <a:rPr lang="en-US" smtClean="0"/>
              <a:t>6/30/2023</a:t>
            </a:fld>
            <a:endParaRPr lang="en-US"/>
          </a:p>
        </p:txBody>
      </p:sp>
      <p:sp>
        <p:nvSpPr>
          <p:cNvPr id="5" name="Footer Placeholder 4">
            <a:extLst>
              <a:ext uri="{FF2B5EF4-FFF2-40B4-BE49-F238E27FC236}">
                <a16:creationId xmlns:a16="http://schemas.microsoft.com/office/drawing/2014/main" id="{D2BFD1AB-2E95-4FB6-AFDB-D7C42643A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51AB8-A963-4590-AD6D-E57EE8C59206}"/>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400965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B3B8-C4EF-4E56-B82E-0379C38BBC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17E9BD-D828-4A3D-A34C-432630B517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E3ADB-9136-439B-BEE5-F22D4AC5C177}"/>
              </a:ext>
            </a:extLst>
          </p:cNvPr>
          <p:cNvSpPr>
            <a:spLocks noGrp="1"/>
          </p:cNvSpPr>
          <p:nvPr>
            <p:ph type="dt" sz="half" idx="10"/>
          </p:nvPr>
        </p:nvSpPr>
        <p:spPr/>
        <p:txBody>
          <a:bodyPr/>
          <a:lstStyle/>
          <a:p>
            <a:fld id="{337742D7-78BE-44B5-A4FB-00D84D1F393D}" type="datetime1">
              <a:rPr lang="en-US" smtClean="0"/>
              <a:t>6/30/2023</a:t>
            </a:fld>
            <a:endParaRPr lang="en-US"/>
          </a:p>
        </p:txBody>
      </p:sp>
      <p:sp>
        <p:nvSpPr>
          <p:cNvPr id="5" name="Footer Placeholder 4">
            <a:extLst>
              <a:ext uri="{FF2B5EF4-FFF2-40B4-BE49-F238E27FC236}">
                <a16:creationId xmlns:a16="http://schemas.microsoft.com/office/drawing/2014/main" id="{77FE4EAA-5C4D-4713-AB29-FA7D701DB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32BE5-AD8D-4686-B95E-0174BDFBBAF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46869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AAFEA-6795-4282-8988-202D35E5DA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0EFE79-061A-47F3-AF5B-FC72789138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79CDD-0EFF-473B-A92A-05B8C87B0F48}"/>
              </a:ext>
            </a:extLst>
          </p:cNvPr>
          <p:cNvSpPr>
            <a:spLocks noGrp="1"/>
          </p:cNvSpPr>
          <p:nvPr>
            <p:ph type="dt" sz="half" idx="10"/>
          </p:nvPr>
        </p:nvSpPr>
        <p:spPr/>
        <p:txBody>
          <a:bodyPr/>
          <a:lstStyle/>
          <a:p>
            <a:fld id="{D7794281-8058-467D-AC33-437716C632EA}" type="datetime1">
              <a:rPr lang="en-US" smtClean="0"/>
              <a:t>6/30/2023</a:t>
            </a:fld>
            <a:endParaRPr lang="en-US"/>
          </a:p>
        </p:txBody>
      </p:sp>
      <p:sp>
        <p:nvSpPr>
          <p:cNvPr id="5" name="Footer Placeholder 4">
            <a:extLst>
              <a:ext uri="{FF2B5EF4-FFF2-40B4-BE49-F238E27FC236}">
                <a16:creationId xmlns:a16="http://schemas.microsoft.com/office/drawing/2014/main" id="{99B14088-D1F7-4FAC-9473-3A4F7CD12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3225E8-926C-4ADA-9720-EC10A5E5F1F4}"/>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15692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55"/>
        <p:cNvGrpSpPr/>
        <p:nvPr/>
      </p:nvGrpSpPr>
      <p:grpSpPr>
        <a:xfrm>
          <a:off x="0" y="0"/>
          <a:ext cx="0" cy="0"/>
          <a:chOff x="0" y="0"/>
          <a:chExt cx="0" cy="0"/>
        </a:xfrm>
      </p:grpSpPr>
      <p:sp>
        <p:nvSpPr>
          <p:cNvPr id="6" name="Shape 713"/>
          <p:cNvSpPr/>
          <p:nvPr userDrawn="1"/>
        </p:nvSpPr>
        <p:spPr>
          <a:xfrm>
            <a:off x="0" y="6762751"/>
            <a:ext cx="12192000" cy="103656"/>
          </a:xfrm>
          <a:prstGeom prst="rect">
            <a:avLst/>
          </a:prstGeom>
          <a:solidFill>
            <a:srgbClr val="43B6C8"/>
          </a:solidFill>
          <a:ln>
            <a:noFill/>
          </a:ln>
        </p:spPr>
        <p:txBody>
          <a:bodyPr spcFirstLastPara="1" wrap="square" lIns="121900" tIns="60933" rIns="121900" bIns="60933" anchor="ctr" anchorCtr="0">
            <a:noAutofit/>
          </a:bodyPr>
          <a:lstStyle/>
          <a:p>
            <a:pPr algn="ctr">
              <a:buClr>
                <a:srgbClr val="000000"/>
              </a:buClr>
              <a:buSzPts val="900"/>
            </a:pPr>
            <a:endParaRPr sz="1200">
              <a:solidFill>
                <a:schemeClr val="lt1"/>
              </a:solidFill>
              <a:latin typeface="Arial"/>
              <a:ea typeface="Arial"/>
              <a:cs typeface="Arial"/>
              <a:sym typeface="Arial"/>
            </a:endParaRPr>
          </a:p>
        </p:txBody>
      </p:sp>
      <p:sp>
        <p:nvSpPr>
          <p:cNvPr id="3" name="Content Placeholder 2"/>
          <p:cNvSpPr>
            <a:spLocks noGrp="1"/>
          </p:cNvSpPr>
          <p:nvPr>
            <p:ph sz="quarter" idx="10"/>
          </p:nvPr>
        </p:nvSpPr>
        <p:spPr>
          <a:xfrm>
            <a:off x="703263" y="270934"/>
            <a:ext cx="10785475" cy="506413"/>
          </a:xfrm>
          <a:noFill/>
          <a:ln>
            <a:noFill/>
          </a:ln>
        </p:spPr>
        <p:txBody>
          <a:bodyPr spcFirstLastPara="1" wrap="square" lIns="0" tIns="60933" rIns="121900" bIns="60933" anchor="ctr" anchorCtr="0">
            <a:noAutofit/>
          </a:bodyPr>
          <a:lstStyle>
            <a:lvl1pPr marL="0" indent="0">
              <a:buNone/>
              <a:defRPr lang="en-US" sz="3200" b="1" dirty="0" smtClean="0">
                <a:solidFill>
                  <a:srgbClr val="009BA0"/>
                </a:solidFill>
                <a:latin typeface="Arial"/>
                <a:ea typeface="Arial"/>
                <a:cs typeface="Arial"/>
              </a:defRPr>
            </a:lvl1pPr>
            <a:lvl2pPr>
              <a:defRPr lang="en-US" sz="1800" dirty="0" smtClean="0"/>
            </a:lvl2pPr>
            <a:lvl3pPr>
              <a:defRPr lang="en-US" sz="1800" dirty="0" smtClean="0"/>
            </a:lvl3pPr>
            <a:lvl4pPr>
              <a:defRPr lang="en-US" dirty="0" smtClean="0"/>
            </a:lvl4pPr>
            <a:lvl5pPr>
              <a:defRPr lang="uk-UA" dirty="0"/>
            </a:lvl5pPr>
          </a:lstStyle>
          <a:p>
            <a:pPr marL="0" lvl="0">
              <a:buClr>
                <a:srgbClr val="009BA0"/>
              </a:buClr>
              <a:buSzPts val="3400"/>
            </a:pPr>
            <a:r>
              <a:rPr lang="en-US"/>
              <a:t>Edit Master text styles</a:t>
            </a:r>
          </a:p>
        </p:txBody>
      </p:sp>
      <p:cxnSp>
        <p:nvCxnSpPr>
          <p:cNvPr id="5" name="Shape 715">
            <a:extLst>
              <a:ext uri="{FF2B5EF4-FFF2-40B4-BE49-F238E27FC236}">
                <a16:creationId xmlns:a16="http://schemas.microsoft.com/office/drawing/2014/main" id="{D58F7EDD-4A8F-422A-95EA-CD89D8BB51EF}"/>
              </a:ext>
            </a:extLst>
          </p:cNvPr>
          <p:cNvCxnSpPr/>
          <p:nvPr userDrawn="1"/>
        </p:nvCxnSpPr>
        <p:spPr>
          <a:xfrm rot="10800000" flipH="1">
            <a:off x="702739" y="872067"/>
            <a:ext cx="10786400" cy="0"/>
          </a:xfrm>
          <a:prstGeom prst="straightConnector1">
            <a:avLst/>
          </a:prstGeom>
          <a:noFill/>
          <a:ln w="15875" cap="flat" cmpd="sng">
            <a:solidFill>
              <a:srgbClr val="009BA0"/>
            </a:solidFill>
            <a:prstDash val="solid"/>
            <a:round/>
            <a:headEnd type="none" w="sm" len="sm"/>
            <a:tailEnd type="none" w="sm" len="sm"/>
          </a:ln>
        </p:spPr>
      </p:cxnSp>
    </p:spTree>
    <p:extLst>
      <p:ext uri="{BB962C8B-B14F-4D97-AF65-F5344CB8AC3E}">
        <p14:creationId xmlns:p14="http://schemas.microsoft.com/office/powerpoint/2010/main" val="133096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C20D-3346-4BE0-960A-2B858900A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AADF1F-69F4-4A88-A067-D669FB40B0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62313-B89A-4C98-A500-041A658D2CF2}"/>
              </a:ext>
            </a:extLst>
          </p:cNvPr>
          <p:cNvSpPr>
            <a:spLocks noGrp="1"/>
          </p:cNvSpPr>
          <p:nvPr>
            <p:ph type="dt" sz="half" idx="10"/>
          </p:nvPr>
        </p:nvSpPr>
        <p:spPr/>
        <p:txBody>
          <a:bodyPr/>
          <a:lstStyle/>
          <a:p>
            <a:fld id="{27C06AD6-2A1B-42A4-AAD2-BAED84479F1A}" type="datetime1">
              <a:rPr lang="en-US" smtClean="0"/>
              <a:t>6/30/2023</a:t>
            </a:fld>
            <a:endParaRPr lang="en-US"/>
          </a:p>
        </p:txBody>
      </p:sp>
      <p:sp>
        <p:nvSpPr>
          <p:cNvPr id="5" name="Footer Placeholder 4">
            <a:extLst>
              <a:ext uri="{FF2B5EF4-FFF2-40B4-BE49-F238E27FC236}">
                <a16:creationId xmlns:a16="http://schemas.microsoft.com/office/drawing/2014/main" id="{7356758C-4903-454A-9D0E-FE731CE13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8FCF5-D282-44DD-BD8C-3380829CF7A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3883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EB9D-5737-452D-BF21-64E13046F0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A59D1-CBFF-45E9-B7A7-822A1E348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2AD870-A144-4E54-94DF-757C11A1E94A}"/>
              </a:ext>
            </a:extLst>
          </p:cNvPr>
          <p:cNvSpPr>
            <a:spLocks noGrp="1"/>
          </p:cNvSpPr>
          <p:nvPr>
            <p:ph type="dt" sz="half" idx="10"/>
          </p:nvPr>
        </p:nvSpPr>
        <p:spPr/>
        <p:txBody>
          <a:bodyPr/>
          <a:lstStyle/>
          <a:p>
            <a:fld id="{58829BBA-AAD9-4625-B910-ECB7B96082DB}" type="datetime1">
              <a:rPr lang="en-US" smtClean="0"/>
              <a:t>6/30/2023</a:t>
            </a:fld>
            <a:endParaRPr lang="en-US"/>
          </a:p>
        </p:txBody>
      </p:sp>
      <p:sp>
        <p:nvSpPr>
          <p:cNvPr id="5" name="Footer Placeholder 4">
            <a:extLst>
              <a:ext uri="{FF2B5EF4-FFF2-40B4-BE49-F238E27FC236}">
                <a16:creationId xmlns:a16="http://schemas.microsoft.com/office/drawing/2014/main" id="{1725885B-CFAB-468D-939D-295234D24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D06ED-C7D3-4F9B-8F68-40719400E0B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28515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E918-1792-4844-85C7-63518C180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43FA2B-5631-433E-B04F-5F0A429116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57AD47-8399-4BD0-A892-855A8A16A4B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8DE2BD-7434-4693-BFEB-54FF5E455C24}"/>
              </a:ext>
            </a:extLst>
          </p:cNvPr>
          <p:cNvSpPr>
            <a:spLocks noGrp="1"/>
          </p:cNvSpPr>
          <p:nvPr>
            <p:ph type="dt" sz="half" idx="10"/>
          </p:nvPr>
        </p:nvSpPr>
        <p:spPr/>
        <p:txBody>
          <a:bodyPr/>
          <a:lstStyle/>
          <a:p>
            <a:fld id="{9EF27477-B691-465D-AE31-645297B1AAC1}" type="datetime1">
              <a:rPr lang="en-US" smtClean="0"/>
              <a:t>6/30/2023</a:t>
            </a:fld>
            <a:endParaRPr lang="en-US"/>
          </a:p>
        </p:txBody>
      </p:sp>
      <p:sp>
        <p:nvSpPr>
          <p:cNvPr id="6" name="Footer Placeholder 5">
            <a:extLst>
              <a:ext uri="{FF2B5EF4-FFF2-40B4-BE49-F238E27FC236}">
                <a16:creationId xmlns:a16="http://schemas.microsoft.com/office/drawing/2014/main" id="{BCD780FA-67CC-4056-8386-C3FE186F9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0FFA0-DB6A-4C2C-8B22-E5955889C96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72079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F5F5-112B-4079-BFC4-754E7DCE4E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3CA595-416E-46C8-A054-8FB7C6BA73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5914BD-0FB8-4FF3-A662-B580EDF85F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2A5E7C-17F5-488B-B2F3-DA046E1A2C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DDDE23-73CC-4D71-9BFF-ABF4B4BFE2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780C66-BB2E-48E3-9066-375C4FDC6DBB}"/>
              </a:ext>
            </a:extLst>
          </p:cNvPr>
          <p:cNvSpPr>
            <a:spLocks noGrp="1"/>
          </p:cNvSpPr>
          <p:nvPr>
            <p:ph type="dt" sz="half" idx="10"/>
          </p:nvPr>
        </p:nvSpPr>
        <p:spPr/>
        <p:txBody>
          <a:bodyPr/>
          <a:lstStyle/>
          <a:p>
            <a:fld id="{9152E7DE-3D6A-40CB-A265-6801E7318149}" type="datetime1">
              <a:rPr lang="en-US" smtClean="0"/>
              <a:t>6/30/2023</a:t>
            </a:fld>
            <a:endParaRPr lang="en-US"/>
          </a:p>
        </p:txBody>
      </p:sp>
      <p:sp>
        <p:nvSpPr>
          <p:cNvPr id="8" name="Footer Placeholder 7">
            <a:extLst>
              <a:ext uri="{FF2B5EF4-FFF2-40B4-BE49-F238E27FC236}">
                <a16:creationId xmlns:a16="http://schemas.microsoft.com/office/drawing/2014/main" id="{7DD7F3A1-840B-4E52-AEC2-A5B3144B4F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B1F7EA-9815-484F-86E4-CC3E23A473B1}"/>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06479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3B9A-05E8-45AF-B94B-1038129E5E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A0BF4E-C4FE-445E-97A9-665374D9516B}"/>
              </a:ext>
            </a:extLst>
          </p:cNvPr>
          <p:cNvSpPr>
            <a:spLocks noGrp="1"/>
          </p:cNvSpPr>
          <p:nvPr>
            <p:ph type="dt" sz="half" idx="10"/>
          </p:nvPr>
        </p:nvSpPr>
        <p:spPr/>
        <p:txBody>
          <a:bodyPr/>
          <a:lstStyle/>
          <a:p>
            <a:fld id="{5467EB4A-7BEF-47DE-BF15-3A6740AA2BCB}" type="datetime1">
              <a:rPr lang="en-US" smtClean="0"/>
              <a:t>6/30/2023</a:t>
            </a:fld>
            <a:endParaRPr lang="en-US"/>
          </a:p>
        </p:txBody>
      </p:sp>
      <p:sp>
        <p:nvSpPr>
          <p:cNvPr id="4" name="Footer Placeholder 3">
            <a:extLst>
              <a:ext uri="{FF2B5EF4-FFF2-40B4-BE49-F238E27FC236}">
                <a16:creationId xmlns:a16="http://schemas.microsoft.com/office/drawing/2014/main" id="{A029FCC0-3A47-4B94-89F9-EC8340464B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2600C-C0DA-4D1D-9C07-6D1A3E39B18A}"/>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65829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B68FD-33F4-4CE3-8C9E-EF83C4F9061F}"/>
              </a:ext>
            </a:extLst>
          </p:cNvPr>
          <p:cNvSpPr>
            <a:spLocks noGrp="1"/>
          </p:cNvSpPr>
          <p:nvPr>
            <p:ph type="dt" sz="half" idx="10"/>
          </p:nvPr>
        </p:nvSpPr>
        <p:spPr/>
        <p:txBody>
          <a:bodyPr/>
          <a:lstStyle/>
          <a:p>
            <a:fld id="{C37AD671-D566-4C83-BE99-5D6BCD137A64}" type="datetime1">
              <a:rPr lang="en-US" smtClean="0"/>
              <a:t>6/30/2023</a:t>
            </a:fld>
            <a:endParaRPr lang="en-US"/>
          </a:p>
        </p:txBody>
      </p:sp>
      <p:sp>
        <p:nvSpPr>
          <p:cNvPr id="3" name="Footer Placeholder 2">
            <a:extLst>
              <a:ext uri="{FF2B5EF4-FFF2-40B4-BE49-F238E27FC236}">
                <a16:creationId xmlns:a16="http://schemas.microsoft.com/office/drawing/2014/main" id="{9A65721F-C0B8-4251-B370-EB0AD9B59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05A292-F788-4AD0-89C3-F8FEA479E12F}"/>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9672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FF617-DF3D-4061-A583-7D5208E8A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953D1B-D1BA-4234-8E2D-C1328B7FB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B62655-648D-4D81-B2F1-EE1B3F0D9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AD48BB-FB10-4AA7-A898-5620379F304A}"/>
              </a:ext>
            </a:extLst>
          </p:cNvPr>
          <p:cNvSpPr>
            <a:spLocks noGrp="1"/>
          </p:cNvSpPr>
          <p:nvPr>
            <p:ph type="dt" sz="half" idx="10"/>
          </p:nvPr>
        </p:nvSpPr>
        <p:spPr/>
        <p:txBody>
          <a:bodyPr/>
          <a:lstStyle/>
          <a:p>
            <a:fld id="{F90A7758-8FD1-4EAF-A3DD-3464968E8084}" type="datetime1">
              <a:rPr lang="en-US" smtClean="0"/>
              <a:t>6/30/2023</a:t>
            </a:fld>
            <a:endParaRPr lang="en-US"/>
          </a:p>
        </p:txBody>
      </p:sp>
      <p:sp>
        <p:nvSpPr>
          <p:cNvPr id="6" name="Footer Placeholder 5">
            <a:extLst>
              <a:ext uri="{FF2B5EF4-FFF2-40B4-BE49-F238E27FC236}">
                <a16:creationId xmlns:a16="http://schemas.microsoft.com/office/drawing/2014/main" id="{68D6D2C7-37E9-4248-A69B-28425B98A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29C6D0-3E90-46F3-8203-CB4BD13963C8}"/>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00819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3B00-D58E-4643-B370-991C70EB42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EA4B21-973D-4C91-896F-A9CD4EDE93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0AD51E-A4FA-4246-BD82-4A57EF9EC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9B0A01-5F67-4671-A837-FB928886C091}"/>
              </a:ext>
            </a:extLst>
          </p:cNvPr>
          <p:cNvSpPr>
            <a:spLocks noGrp="1"/>
          </p:cNvSpPr>
          <p:nvPr>
            <p:ph type="dt" sz="half" idx="10"/>
          </p:nvPr>
        </p:nvSpPr>
        <p:spPr/>
        <p:txBody>
          <a:bodyPr/>
          <a:lstStyle/>
          <a:p>
            <a:fld id="{7DBF85CA-4B92-44B9-86E7-161C21505D5C}" type="datetime1">
              <a:rPr lang="en-US" smtClean="0"/>
              <a:t>6/30/2023</a:t>
            </a:fld>
            <a:endParaRPr lang="en-US"/>
          </a:p>
        </p:txBody>
      </p:sp>
      <p:sp>
        <p:nvSpPr>
          <p:cNvPr id="6" name="Footer Placeholder 5">
            <a:extLst>
              <a:ext uri="{FF2B5EF4-FFF2-40B4-BE49-F238E27FC236}">
                <a16:creationId xmlns:a16="http://schemas.microsoft.com/office/drawing/2014/main" id="{97F9EB5F-3EAE-4DE0-9090-8001012DD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D6D8D4-C5CC-4D90-A9ED-BBFB655133E7}"/>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69187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E8537-46D4-4BD4-85C6-9AC4B3BDA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88066C-445A-40F8-8E05-72E7237A79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0F26C-E672-44BD-873C-7BF170AF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EEE81-D5F4-4454-A4C4-71209A65586C}" type="datetime1">
              <a:rPr lang="en-US" smtClean="0"/>
              <a:t>6/30/2023</a:t>
            </a:fld>
            <a:endParaRPr lang="en-US"/>
          </a:p>
        </p:txBody>
      </p:sp>
      <p:sp>
        <p:nvSpPr>
          <p:cNvPr id="5" name="Footer Placeholder 4">
            <a:extLst>
              <a:ext uri="{FF2B5EF4-FFF2-40B4-BE49-F238E27FC236}">
                <a16:creationId xmlns:a16="http://schemas.microsoft.com/office/drawing/2014/main" id="{FABCF46E-7D72-483B-9A0F-E8E8EE6C2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99B17F-9E76-4404-B169-9C6AF8A72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CD3DD-A75F-4B53-A9CC-CB53EF79276C}" type="slidenum">
              <a:rPr lang="en-US" smtClean="0"/>
              <a:t>‹#›</a:t>
            </a:fld>
            <a:endParaRPr lang="en-US"/>
          </a:p>
        </p:txBody>
      </p:sp>
    </p:spTree>
    <p:extLst>
      <p:ext uri="{BB962C8B-B14F-4D97-AF65-F5344CB8AC3E}">
        <p14:creationId xmlns:p14="http://schemas.microsoft.com/office/powerpoint/2010/main" val="102925054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IUHLkng2GcI?feature=oembed"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5" descr="Diagram&#10;&#10;Description automatically generated">
            <a:extLst>
              <a:ext uri="{FF2B5EF4-FFF2-40B4-BE49-F238E27FC236}">
                <a16:creationId xmlns:a16="http://schemas.microsoft.com/office/drawing/2014/main" id="{4CCCE7DA-C856-CEDD-9865-92D4DC0C4A7C}"/>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8" name="Picture 4" descr="Logo&#10;&#10;Description automatically generated">
            <a:extLst>
              <a:ext uri="{FF2B5EF4-FFF2-40B4-BE49-F238E27FC236}">
                <a16:creationId xmlns:a16="http://schemas.microsoft.com/office/drawing/2014/main" id="{B4103E01-60C3-F17A-D44F-4938FBAAFD13}"/>
              </a:ext>
            </a:extLst>
          </p:cNvPr>
          <p:cNvPicPr>
            <a:picLocks noChangeAspect="1"/>
          </p:cNvPicPr>
          <p:nvPr/>
        </p:nvPicPr>
        <p:blipFill>
          <a:blip r:embed="rId3"/>
          <a:stretch>
            <a:fillRect/>
          </a:stretch>
        </p:blipFill>
        <p:spPr>
          <a:xfrm>
            <a:off x="8828314" y="5295138"/>
            <a:ext cx="2743200" cy="992124"/>
          </a:xfrm>
          <a:prstGeom prst="rect">
            <a:avLst/>
          </a:prstGeom>
        </p:spPr>
      </p:pic>
      <p:sp>
        <p:nvSpPr>
          <p:cNvPr id="10" name="TextBox 9">
            <a:extLst>
              <a:ext uri="{FF2B5EF4-FFF2-40B4-BE49-F238E27FC236}">
                <a16:creationId xmlns:a16="http://schemas.microsoft.com/office/drawing/2014/main" id="{38F572A1-4F6C-2450-0C9F-EFBB50A37B12}"/>
              </a:ext>
            </a:extLst>
          </p:cNvPr>
          <p:cNvSpPr txBox="1"/>
          <p:nvPr/>
        </p:nvSpPr>
        <p:spPr>
          <a:xfrm>
            <a:off x="535506" y="418574"/>
            <a:ext cx="281940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Futura PT Book"/>
                <a:ea typeface="Source Sans Pro Light"/>
                <a:cs typeface="Calibri"/>
              </a:rPr>
              <a:t>Lesson 7.</a:t>
            </a:r>
            <a:r>
              <a:rPr lang="en-US" sz="3200" b="1" dirty="0">
                <a:latin typeface="Futura PT Book"/>
                <a:ea typeface="Source Sans Pro Light"/>
                <a:cs typeface="Calibri"/>
              </a:rPr>
              <a:t> Manipulation: </a:t>
            </a:r>
            <a:r>
              <a:rPr lang="en-US" sz="3200" b="1" dirty="0">
                <a:latin typeface="Futura FT Book"/>
                <a:ea typeface="+mn-lt"/>
                <a:cs typeface="+mn-lt"/>
              </a:rPr>
              <a:t>Bots, Trolls, Fake Experts and Fact-Checking</a:t>
            </a:r>
            <a:endParaRPr lang="en-US" sz="3200" b="1" dirty="0">
              <a:latin typeface="Futura FT Book"/>
              <a:ea typeface="Source Sans Pro Light"/>
              <a:cs typeface="Calibri"/>
            </a:endParaRPr>
          </a:p>
          <a:p>
            <a:r>
              <a:rPr lang="en-US" sz="2400" dirty="0">
                <a:latin typeface="Futura PT Book"/>
                <a:ea typeface="Source Sans Pro Light"/>
                <a:cs typeface="Calibri"/>
              </a:rPr>
              <a:t>Unit 4 Part B</a:t>
            </a:r>
          </a:p>
        </p:txBody>
      </p:sp>
    </p:spTree>
    <p:extLst>
      <p:ext uri="{BB962C8B-B14F-4D97-AF65-F5344CB8AC3E}">
        <p14:creationId xmlns:p14="http://schemas.microsoft.com/office/powerpoint/2010/main" val="211452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p:txBody>
          <a:bodyPr/>
          <a:lstStyle/>
          <a:p>
            <a:r>
              <a:rPr lang="en-US" dirty="0"/>
              <a:t>Quiz: Evaluate the Sources</a:t>
            </a:r>
          </a:p>
        </p:txBody>
      </p:sp>
      <p:pic>
        <p:nvPicPr>
          <p:cNvPr id="5" name="Picture 4" descr="Logo&#10;&#10;Description automatically generated">
            <a:extLst>
              <a:ext uri="{FF2B5EF4-FFF2-40B4-BE49-F238E27FC236}">
                <a16:creationId xmlns:a16="http://schemas.microsoft.com/office/drawing/2014/main" id="{92DDD8BC-9650-F62F-B113-C944BC347F56}"/>
              </a:ext>
            </a:extLst>
          </p:cNvPr>
          <p:cNvPicPr>
            <a:picLocks noChangeAspect="1"/>
          </p:cNvPicPr>
          <p:nvPr/>
        </p:nvPicPr>
        <p:blipFill>
          <a:blip r:embed="rId3"/>
          <a:stretch>
            <a:fillRect/>
          </a:stretch>
        </p:blipFill>
        <p:spPr>
          <a:xfrm>
            <a:off x="8262959" y="5184525"/>
            <a:ext cx="3345425" cy="1213349"/>
          </a:xfrm>
          <a:prstGeom prst="rect">
            <a:avLst/>
          </a:prstGeom>
        </p:spPr>
      </p:pic>
      <p:pic>
        <p:nvPicPr>
          <p:cNvPr id="4" name="Picture 5" descr="Qr code&#10;&#10;Description automatically generated">
            <a:extLst>
              <a:ext uri="{FF2B5EF4-FFF2-40B4-BE49-F238E27FC236}">
                <a16:creationId xmlns:a16="http://schemas.microsoft.com/office/drawing/2014/main" id="{76B51E93-8756-DD40-EFF8-73AA9F236FB4}"/>
              </a:ext>
            </a:extLst>
          </p:cNvPr>
          <p:cNvPicPr>
            <a:picLocks noChangeAspect="1"/>
          </p:cNvPicPr>
          <p:nvPr/>
        </p:nvPicPr>
        <p:blipFill>
          <a:blip r:embed="rId4"/>
          <a:stretch>
            <a:fillRect/>
          </a:stretch>
        </p:blipFill>
        <p:spPr>
          <a:xfrm>
            <a:off x="3949262" y="1597572"/>
            <a:ext cx="4070131" cy="4070131"/>
          </a:xfrm>
          <a:prstGeom prst="rect">
            <a:avLst/>
          </a:prstGeom>
        </p:spPr>
      </p:pic>
    </p:spTree>
    <p:extLst>
      <p:ext uri="{BB962C8B-B14F-4D97-AF65-F5344CB8AC3E}">
        <p14:creationId xmlns:p14="http://schemas.microsoft.com/office/powerpoint/2010/main" val="2144281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p:txBody>
          <a:bodyPr/>
          <a:lstStyle/>
          <a:p>
            <a:r>
              <a:rPr lang="en-US">
                <a:latin typeface="Futura PT Bold"/>
              </a:rPr>
              <a:t>Are they an expert?</a:t>
            </a:r>
          </a:p>
        </p:txBody>
      </p:sp>
      <p:pic>
        <p:nvPicPr>
          <p:cNvPr id="5" name="Picture 4" descr="Logo&#10;&#10;Description automatically generated">
            <a:extLst>
              <a:ext uri="{FF2B5EF4-FFF2-40B4-BE49-F238E27FC236}">
                <a16:creationId xmlns:a16="http://schemas.microsoft.com/office/drawing/2014/main" id="{07AE960C-B692-02A2-2B13-C77828ABF468}"/>
              </a:ext>
            </a:extLst>
          </p:cNvPr>
          <p:cNvPicPr>
            <a:picLocks noChangeAspect="1"/>
          </p:cNvPicPr>
          <p:nvPr/>
        </p:nvPicPr>
        <p:blipFill>
          <a:blip r:embed="rId2"/>
          <a:stretch>
            <a:fillRect/>
          </a:stretch>
        </p:blipFill>
        <p:spPr>
          <a:xfrm>
            <a:off x="8484185" y="5467203"/>
            <a:ext cx="3345425" cy="1213349"/>
          </a:xfrm>
          <a:prstGeom prst="rect">
            <a:avLst/>
          </a:prstGeom>
        </p:spPr>
      </p:pic>
      <p:sp>
        <p:nvSpPr>
          <p:cNvPr id="6" name="Content Placeholder 5">
            <a:extLst>
              <a:ext uri="{FF2B5EF4-FFF2-40B4-BE49-F238E27FC236}">
                <a16:creationId xmlns:a16="http://schemas.microsoft.com/office/drawing/2014/main" id="{435E90E8-1990-1388-71CD-DEABF769B469}"/>
              </a:ext>
            </a:extLst>
          </p:cNvPr>
          <p:cNvSpPr>
            <a:spLocks noGrp="1"/>
          </p:cNvSpPr>
          <p:nvPr>
            <p:ph idx="1"/>
          </p:nvPr>
        </p:nvSpPr>
        <p:spPr>
          <a:xfrm>
            <a:off x="789039" y="1727302"/>
            <a:ext cx="10515600" cy="4351338"/>
          </a:xfrm>
        </p:spPr>
        <p:txBody>
          <a:bodyPr vert="horz" lIns="91440" tIns="45720" rIns="91440" bIns="45720" rtlCol="0" anchor="t">
            <a:normAutofit/>
          </a:bodyPr>
          <a:lstStyle/>
          <a:p>
            <a:pPr marL="0" indent="0">
              <a:buNone/>
            </a:pPr>
            <a:r>
              <a:rPr lang="en-US">
                <a:latin typeface="Futura FT Book"/>
                <a:ea typeface="Source Sans Pro Light"/>
              </a:rPr>
              <a:t>Sometimes media outlets and social media users attribute unverified information to either fake exerts or people that are not qualified to be called experts. An example:</a:t>
            </a:r>
          </a:p>
          <a:p>
            <a:pPr marL="0" indent="0">
              <a:buNone/>
            </a:pPr>
            <a:endParaRPr lang="en-US">
              <a:latin typeface="Futura FT Book"/>
              <a:ea typeface="Source Sans Pro Light"/>
            </a:endParaRPr>
          </a:p>
          <a:p>
            <a:pPr marL="0" indent="0">
              <a:buNone/>
            </a:pPr>
            <a:r>
              <a:rPr lang="en-US" sz="2400" i="1">
                <a:latin typeface="Futura FT Book"/>
                <a:ea typeface="+mn-lt"/>
                <a:cs typeface="+mn-lt"/>
              </a:rPr>
              <a:t>A network of 500 accounts affiliated with China were removed from Facebook for promoting the claims of a fake biologist from Switzerland named Wilson Edwards. Edwards, who does not actually exist, was used to claim that the US was meddling in efforts to find the origins of Covid-19. His statements were then re-published on Chinese state media.</a:t>
            </a:r>
            <a:endParaRPr lang="en-US" sz="2400" i="1">
              <a:latin typeface="Futura FT Book"/>
            </a:endParaRPr>
          </a:p>
        </p:txBody>
      </p:sp>
    </p:spTree>
    <p:extLst>
      <p:ext uri="{BB962C8B-B14F-4D97-AF65-F5344CB8AC3E}">
        <p14:creationId xmlns:p14="http://schemas.microsoft.com/office/powerpoint/2010/main" val="562998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a:xfrm>
            <a:off x="838200" y="321582"/>
            <a:ext cx="10472057" cy="1325563"/>
          </a:xfrm>
        </p:spPr>
        <p:txBody>
          <a:bodyPr/>
          <a:lstStyle/>
          <a:p>
            <a:r>
              <a:rPr lang="en-US" dirty="0">
                <a:latin typeface="Futura PT Book"/>
              </a:rPr>
              <a:t>Tips to tell if someone is an expert on a particular topic</a:t>
            </a:r>
            <a:endParaRPr lang="en-US" dirty="0"/>
          </a:p>
        </p:txBody>
      </p:sp>
      <p:sp>
        <p:nvSpPr>
          <p:cNvPr id="3" name="Content Placeholder 2">
            <a:extLst>
              <a:ext uri="{FF2B5EF4-FFF2-40B4-BE49-F238E27FC236}">
                <a16:creationId xmlns:a16="http://schemas.microsoft.com/office/drawing/2014/main" id="{62E0444F-E840-9FA9-B338-4D71798C5883}"/>
              </a:ext>
            </a:extLst>
          </p:cNvPr>
          <p:cNvSpPr>
            <a:spLocks noGrp="1"/>
          </p:cNvSpPr>
          <p:nvPr>
            <p:ph idx="1"/>
          </p:nvPr>
        </p:nvSpPr>
        <p:spPr>
          <a:xfrm>
            <a:off x="843817" y="1708724"/>
            <a:ext cx="10665172" cy="4699680"/>
          </a:xfrm>
        </p:spPr>
        <p:txBody>
          <a:bodyPr vert="horz" lIns="91440" tIns="45720" rIns="91440" bIns="45720" rtlCol="0" anchor="t">
            <a:normAutofit/>
          </a:bodyPr>
          <a:lstStyle/>
          <a:p>
            <a:pPr marL="0" indent="0">
              <a:buNone/>
            </a:pPr>
            <a:r>
              <a:rPr lang="en-US" sz="3200" dirty="0">
                <a:latin typeface="Futura PT Book"/>
                <a:ea typeface="Source Sans Pro Light"/>
              </a:rPr>
              <a:t>- Can you find their resume? What is their experience?</a:t>
            </a:r>
            <a:endParaRPr lang="en-US" sz="3200" b="1" dirty="0">
              <a:latin typeface="Futura PT Book"/>
              <a:ea typeface="Source Sans Pro Light"/>
            </a:endParaRPr>
          </a:p>
          <a:p>
            <a:pPr marL="0" indent="0">
              <a:buNone/>
            </a:pPr>
            <a:r>
              <a:rPr lang="en-US" sz="3200" dirty="0">
                <a:latin typeface="Futura PT Book"/>
                <a:ea typeface="Source Sans Pro Light"/>
              </a:rPr>
              <a:t>- Have reputable outlets used them as a source before?</a:t>
            </a:r>
          </a:p>
          <a:p>
            <a:pPr marL="0" indent="0">
              <a:buNone/>
            </a:pPr>
            <a:r>
              <a:rPr lang="en-US" sz="3200" dirty="0">
                <a:latin typeface="Futura PT Book"/>
                <a:ea typeface="Source Sans Pro Light"/>
              </a:rPr>
              <a:t>- Look for academic books and articles they have written and if other researchers cite them. This information can be seen, for example, on scholar.google.com.</a:t>
            </a:r>
          </a:p>
          <a:p>
            <a:pPr marL="0" indent="0">
              <a:buNone/>
            </a:pPr>
            <a:r>
              <a:rPr lang="en-US" sz="3200" dirty="0">
                <a:latin typeface="Futura PT Book"/>
                <a:ea typeface="Source Sans Pro Light"/>
              </a:rPr>
              <a:t>- What is the reputation of the organization they represent? Are they well known or tied to a lot of scandals?</a:t>
            </a:r>
          </a:p>
          <a:p>
            <a:pPr marL="0" indent="0">
              <a:buNone/>
            </a:pPr>
            <a:endParaRPr lang="en-US" sz="3200" dirty="0">
              <a:latin typeface="Futura PT Book"/>
              <a:ea typeface="Source Sans Pro Light"/>
            </a:endParaRPr>
          </a:p>
          <a:p>
            <a:pPr marL="0" indent="0">
              <a:buNone/>
            </a:pPr>
            <a:endParaRPr lang="en-US" sz="3200">
              <a:latin typeface="Futura PT Book"/>
              <a:ea typeface="Source Sans Pro Light"/>
            </a:endParaRPr>
          </a:p>
        </p:txBody>
      </p:sp>
      <p:pic>
        <p:nvPicPr>
          <p:cNvPr id="5" name="Picture 4" descr="Logo&#10;&#10;Description automatically generated">
            <a:extLst>
              <a:ext uri="{FF2B5EF4-FFF2-40B4-BE49-F238E27FC236}">
                <a16:creationId xmlns:a16="http://schemas.microsoft.com/office/drawing/2014/main" id="{9423AF7F-D2D7-2383-9817-61B676341F06}"/>
              </a:ext>
            </a:extLst>
          </p:cNvPr>
          <p:cNvPicPr>
            <a:picLocks noChangeAspect="1"/>
          </p:cNvPicPr>
          <p:nvPr/>
        </p:nvPicPr>
        <p:blipFill>
          <a:blip r:embed="rId3"/>
          <a:stretch>
            <a:fillRect/>
          </a:stretch>
        </p:blipFill>
        <p:spPr>
          <a:xfrm>
            <a:off x="8981827" y="5673355"/>
            <a:ext cx="2856595" cy="1026443"/>
          </a:xfrm>
          <a:prstGeom prst="rect">
            <a:avLst/>
          </a:prstGeom>
        </p:spPr>
      </p:pic>
    </p:spTree>
    <p:extLst>
      <p:ext uri="{BB962C8B-B14F-4D97-AF65-F5344CB8AC3E}">
        <p14:creationId xmlns:p14="http://schemas.microsoft.com/office/powerpoint/2010/main" val="3182294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1F84-BEB9-9064-F2EB-7982F12951D9}"/>
              </a:ext>
            </a:extLst>
          </p:cNvPr>
          <p:cNvSpPr>
            <a:spLocks noGrp="1"/>
          </p:cNvSpPr>
          <p:nvPr>
            <p:ph type="title"/>
          </p:nvPr>
        </p:nvSpPr>
        <p:spPr>
          <a:xfrm>
            <a:off x="838200" y="365125"/>
            <a:ext cx="10515600" cy="993725"/>
          </a:xfrm>
        </p:spPr>
        <p:txBody>
          <a:bodyPr/>
          <a:lstStyle/>
          <a:p>
            <a:r>
              <a:rPr lang="en-US" dirty="0">
                <a:latin typeface="Futura PT Bold"/>
              </a:rPr>
              <a:t>Practice</a:t>
            </a:r>
          </a:p>
        </p:txBody>
      </p:sp>
      <p:sp>
        <p:nvSpPr>
          <p:cNvPr id="3" name="Content Placeholder 2">
            <a:extLst>
              <a:ext uri="{FF2B5EF4-FFF2-40B4-BE49-F238E27FC236}">
                <a16:creationId xmlns:a16="http://schemas.microsoft.com/office/drawing/2014/main" id="{4CCAD7B5-D674-5DE8-5493-EFDE2CC67772}"/>
              </a:ext>
            </a:extLst>
          </p:cNvPr>
          <p:cNvSpPr>
            <a:spLocks noGrp="1"/>
          </p:cNvSpPr>
          <p:nvPr>
            <p:ph idx="1"/>
          </p:nvPr>
        </p:nvSpPr>
        <p:spPr>
          <a:xfrm>
            <a:off x="838200" y="1358593"/>
            <a:ext cx="10515600" cy="4351338"/>
          </a:xfrm>
        </p:spPr>
        <p:txBody>
          <a:bodyPr vert="horz" lIns="91440" tIns="45720" rIns="91440" bIns="45720" rtlCol="0" anchor="t">
            <a:normAutofit lnSpcReduction="10000"/>
          </a:bodyPr>
          <a:lstStyle/>
          <a:p>
            <a:pPr marL="0" indent="0">
              <a:buNone/>
            </a:pPr>
            <a:r>
              <a:rPr lang="en-US" b="1" dirty="0">
                <a:latin typeface="Futura FT Book"/>
                <a:ea typeface="+mn-lt"/>
                <a:cs typeface="+mn-lt"/>
              </a:rPr>
              <a:t>Group 1</a:t>
            </a:r>
            <a:r>
              <a:rPr lang="en-US" dirty="0">
                <a:latin typeface="Futura FT Book"/>
                <a:ea typeface="+mn-lt"/>
                <a:cs typeface="+mn-lt"/>
              </a:rPr>
              <a:t>: Who is Paul A. Offit? What does he specialize in? Does it make sense to ask his opinion about vaccines?</a:t>
            </a:r>
          </a:p>
          <a:p>
            <a:pPr marL="0" indent="0">
              <a:buNone/>
            </a:pPr>
            <a:endParaRPr lang="en-US" dirty="0">
              <a:latin typeface="Futura FT Book"/>
              <a:ea typeface="+mn-lt"/>
              <a:cs typeface="+mn-lt"/>
            </a:endParaRPr>
          </a:p>
          <a:p>
            <a:pPr marL="0" indent="0">
              <a:buNone/>
            </a:pPr>
            <a:r>
              <a:rPr lang="en-US" b="1" dirty="0">
                <a:latin typeface="Futura FT Book"/>
                <a:ea typeface="+mn-lt"/>
                <a:cs typeface="+mn-lt"/>
              </a:rPr>
              <a:t>Group 2</a:t>
            </a:r>
            <a:r>
              <a:rPr lang="en-US" dirty="0">
                <a:latin typeface="Futura FT Book"/>
                <a:ea typeface="+mn-lt"/>
                <a:cs typeface="+mn-lt"/>
              </a:rPr>
              <a:t>: Who is Neil deGrasse Tyson? What is his education? If you were a journalist, would you pick him as an expert to ask about a monkeypox outbreak?</a:t>
            </a:r>
          </a:p>
          <a:p>
            <a:pPr marL="0" indent="0">
              <a:buNone/>
            </a:pPr>
            <a:endParaRPr lang="en-US" dirty="0">
              <a:latin typeface="Futura FT Book"/>
              <a:ea typeface="+mn-lt"/>
              <a:cs typeface="+mn-lt"/>
            </a:endParaRPr>
          </a:p>
          <a:p>
            <a:pPr marL="0" indent="0">
              <a:buNone/>
            </a:pPr>
            <a:r>
              <a:rPr lang="en-US" b="1" dirty="0">
                <a:latin typeface="Futura FT Book"/>
                <a:ea typeface="+mn-lt"/>
                <a:cs typeface="+mn-lt"/>
              </a:rPr>
              <a:t>Group 3</a:t>
            </a:r>
            <a:r>
              <a:rPr lang="en-US" dirty="0">
                <a:latin typeface="Futura FT Book"/>
                <a:ea typeface="+mn-lt"/>
                <a:cs typeface="+mn-lt"/>
              </a:rPr>
              <a:t>: Who is Katharine Hayhoe? Does she work in a well-known institution? Does It make sense to ask her opinion on climate change?</a:t>
            </a:r>
          </a:p>
          <a:p>
            <a:pPr marL="0" indent="0">
              <a:buNone/>
            </a:pPr>
            <a:endParaRPr lang="en-US" dirty="0">
              <a:latin typeface="Futura FT Book"/>
              <a:ea typeface="+mn-lt"/>
              <a:cs typeface="+mn-lt"/>
            </a:endParaRPr>
          </a:p>
        </p:txBody>
      </p:sp>
      <p:pic>
        <p:nvPicPr>
          <p:cNvPr id="5" name="Picture 4" descr="Logo&#10;&#10;Description automatically generated">
            <a:extLst>
              <a:ext uri="{FF2B5EF4-FFF2-40B4-BE49-F238E27FC236}">
                <a16:creationId xmlns:a16="http://schemas.microsoft.com/office/drawing/2014/main" id="{C8FCC03D-8078-B0B2-856F-252888A3E583}"/>
              </a:ext>
            </a:extLst>
          </p:cNvPr>
          <p:cNvPicPr>
            <a:picLocks noChangeAspect="1"/>
          </p:cNvPicPr>
          <p:nvPr/>
        </p:nvPicPr>
        <p:blipFill>
          <a:blip r:embed="rId3"/>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3216899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p:txBody>
          <a:bodyPr/>
          <a:lstStyle/>
          <a:p>
            <a:r>
              <a:rPr lang="en-US" dirty="0">
                <a:latin typeface="Futura PT Bold"/>
              </a:rPr>
              <a:t>Manipulation with sources. Case study.</a:t>
            </a:r>
          </a:p>
        </p:txBody>
      </p:sp>
      <p:pic>
        <p:nvPicPr>
          <p:cNvPr id="5" name="Picture 4" descr="Logo&#10;&#10;Description automatically generated">
            <a:extLst>
              <a:ext uri="{FF2B5EF4-FFF2-40B4-BE49-F238E27FC236}">
                <a16:creationId xmlns:a16="http://schemas.microsoft.com/office/drawing/2014/main" id="{07AE960C-B692-02A2-2B13-C77828ABF468}"/>
              </a:ext>
            </a:extLst>
          </p:cNvPr>
          <p:cNvPicPr>
            <a:picLocks noChangeAspect="1"/>
          </p:cNvPicPr>
          <p:nvPr/>
        </p:nvPicPr>
        <p:blipFill>
          <a:blip r:embed="rId3"/>
          <a:stretch>
            <a:fillRect/>
          </a:stretch>
        </p:blipFill>
        <p:spPr>
          <a:xfrm>
            <a:off x="8484185" y="5467203"/>
            <a:ext cx="3345425" cy="1213349"/>
          </a:xfrm>
          <a:prstGeom prst="rect">
            <a:avLst/>
          </a:prstGeom>
        </p:spPr>
      </p:pic>
      <p:pic>
        <p:nvPicPr>
          <p:cNvPr id="4" name="Picture 5" descr="Qr code&#10;&#10;Description automatically generated">
            <a:extLst>
              <a:ext uri="{FF2B5EF4-FFF2-40B4-BE49-F238E27FC236}">
                <a16:creationId xmlns:a16="http://schemas.microsoft.com/office/drawing/2014/main" id="{A6631CF9-B582-8289-E125-FBF667EED3DD}"/>
              </a:ext>
            </a:extLst>
          </p:cNvPr>
          <p:cNvPicPr>
            <a:picLocks noChangeAspect="1"/>
          </p:cNvPicPr>
          <p:nvPr/>
        </p:nvPicPr>
        <p:blipFill>
          <a:blip r:embed="rId4"/>
          <a:stretch>
            <a:fillRect/>
          </a:stretch>
        </p:blipFill>
        <p:spPr>
          <a:xfrm>
            <a:off x="4035525" y="1985760"/>
            <a:ext cx="3681943" cy="3681943"/>
          </a:xfrm>
          <a:prstGeom prst="rect">
            <a:avLst/>
          </a:prstGeom>
        </p:spPr>
      </p:pic>
    </p:spTree>
    <p:extLst>
      <p:ext uri="{BB962C8B-B14F-4D97-AF65-F5344CB8AC3E}">
        <p14:creationId xmlns:p14="http://schemas.microsoft.com/office/powerpoint/2010/main" val="496045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1F84-BEB9-9064-F2EB-7982F12951D9}"/>
              </a:ext>
            </a:extLst>
          </p:cNvPr>
          <p:cNvSpPr>
            <a:spLocks noGrp="1"/>
          </p:cNvSpPr>
          <p:nvPr>
            <p:ph type="title"/>
          </p:nvPr>
        </p:nvSpPr>
        <p:spPr/>
        <p:txBody>
          <a:bodyPr/>
          <a:lstStyle/>
          <a:p>
            <a:r>
              <a:rPr lang="en-US">
                <a:latin typeface="Futura PT Bold"/>
              </a:rPr>
              <a:t>Conclusion</a:t>
            </a:r>
          </a:p>
        </p:txBody>
      </p:sp>
      <p:sp>
        <p:nvSpPr>
          <p:cNvPr id="3" name="Content Placeholder 2">
            <a:extLst>
              <a:ext uri="{FF2B5EF4-FFF2-40B4-BE49-F238E27FC236}">
                <a16:creationId xmlns:a16="http://schemas.microsoft.com/office/drawing/2014/main" id="{4CCAD7B5-D674-5DE8-5493-EFDE2CC67772}"/>
              </a:ext>
            </a:extLst>
          </p:cNvPr>
          <p:cNvSpPr>
            <a:spLocks noGrp="1"/>
          </p:cNvSpPr>
          <p:nvPr>
            <p:ph idx="1"/>
          </p:nvPr>
        </p:nvSpPr>
        <p:spPr/>
        <p:txBody>
          <a:bodyPr vert="horz" lIns="91440" tIns="45720" rIns="91440" bIns="45720" rtlCol="0" anchor="t">
            <a:normAutofit/>
          </a:bodyPr>
          <a:lstStyle/>
          <a:p>
            <a:pPr marL="0" indent="0">
              <a:buNone/>
            </a:pPr>
            <a:r>
              <a:rPr lang="en-US" dirty="0">
                <a:latin typeface="Futura FT Book"/>
                <a:ea typeface="+mn-lt"/>
                <a:cs typeface="+mn-lt"/>
              </a:rPr>
              <a:t>Familiarize yourself with the fact-checking section of Very Verified. You will find information about some tools that might help you fact-check.</a:t>
            </a:r>
          </a:p>
          <a:p>
            <a:pPr marL="0" indent="0">
              <a:buNone/>
            </a:pPr>
            <a:endParaRPr lang="en-US" dirty="0">
              <a:latin typeface="Futura FT Book"/>
              <a:ea typeface="+mn-lt"/>
              <a:cs typeface="+mn-lt"/>
            </a:endParaRPr>
          </a:p>
        </p:txBody>
      </p:sp>
      <p:pic>
        <p:nvPicPr>
          <p:cNvPr id="5" name="Picture 4" descr="Logo&#10;&#10;Description automatically generated">
            <a:extLst>
              <a:ext uri="{FF2B5EF4-FFF2-40B4-BE49-F238E27FC236}">
                <a16:creationId xmlns:a16="http://schemas.microsoft.com/office/drawing/2014/main" id="{C8FCC03D-8078-B0B2-856F-252888A3E583}"/>
              </a:ext>
            </a:extLst>
          </p:cNvPr>
          <p:cNvPicPr>
            <a:picLocks noChangeAspect="1"/>
          </p:cNvPicPr>
          <p:nvPr/>
        </p:nvPicPr>
        <p:blipFill>
          <a:blip r:embed="rId3"/>
          <a:stretch>
            <a:fillRect/>
          </a:stretch>
        </p:blipFill>
        <p:spPr>
          <a:xfrm>
            <a:off x="8262959" y="5184525"/>
            <a:ext cx="3345425" cy="1213349"/>
          </a:xfrm>
          <a:prstGeom prst="rect">
            <a:avLst/>
          </a:prstGeom>
        </p:spPr>
      </p:pic>
      <p:pic>
        <p:nvPicPr>
          <p:cNvPr id="6" name="Picture 5" descr="Qr code&#10;&#10;Description automatically generated">
            <a:extLst>
              <a:ext uri="{FF2B5EF4-FFF2-40B4-BE49-F238E27FC236}">
                <a16:creationId xmlns:a16="http://schemas.microsoft.com/office/drawing/2014/main" id="{B5536E5E-6AFD-2B69-995D-CAD65C3B0712}"/>
              </a:ext>
            </a:extLst>
          </p:cNvPr>
          <p:cNvPicPr>
            <a:picLocks noChangeAspect="1"/>
          </p:cNvPicPr>
          <p:nvPr/>
        </p:nvPicPr>
        <p:blipFill>
          <a:blip r:embed="rId4"/>
          <a:stretch>
            <a:fillRect/>
          </a:stretch>
        </p:blipFill>
        <p:spPr>
          <a:xfrm>
            <a:off x="4754393" y="3107194"/>
            <a:ext cx="2675528" cy="2675528"/>
          </a:xfrm>
          <a:prstGeom prst="rect">
            <a:avLst/>
          </a:prstGeom>
        </p:spPr>
      </p:pic>
    </p:spTree>
    <p:extLst>
      <p:ext uri="{BB962C8B-B14F-4D97-AF65-F5344CB8AC3E}">
        <p14:creationId xmlns:p14="http://schemas.microsoft.com/office/powerpoint/2010/main" val="1717197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quare with a white letter f in it&#10;&#10;Description automatically generated with low confidence">
            <a:extLst>
              <a:ext uri="{FF2B5EF4-FFF2-40B4-BE49-F238E27FC236}">
                <a16:creationId xmlns:a16="http://schemas.microsoft.com/office/drawing/2014/main" id="{B7B43C50-CFE9-DF9D-26A8-5ECAF80D7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91224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5">
            <a:extLst>
              <a:ext uri="{FF2B5EF4-FFF2-40B4-BE49-F238E27FC236}">
                <a16:creationId xmlns:a16="http://schemas.microsoft.com/office/drawing/2014/main" id="{723A0955-3431-47EB-8637-A3CF0BE3A266}"/>
              </a:ext>
            </a:extLst>
          </p:cNvPr>
          <p:cNvPicPr>
            <a:picLocks noChangeAspect="1"/>
          </p:cNvPicPr>
          <p:nvPr/>
        </p:nvPicPr>
        <p:blipFill>
          <a:blip r:embed="rId2"/>
          <a:stretch>
            <a:fillRect/>
          </a:stretch>
        </p:blipFill>
        <p:spPr>
          <a:xfrm>
            <a:off x="2760190" y="2062764"/>
            <a:ext cx="6671620" cy="2732471"/>
          </a:xfrm>
          <a:prstGeom prst="rect">
            <a:avLst/>
          </a:prstGeom>
        </p:spPr>
      </p:pic>
    </p:spTree>
    <p:extLst>
      <p:ext uri="{BB962C8B-B14F-4D97-AF65-F5344CB8AC3E}">
        <p14:creationId xmlns:p14="http://schemas.microsoft.com/office/powerpoint/2010/main" val="2269129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a:xfrm>
            <a:off x="838200" y="321582"/>
            <a:ext cx="10472057" cy="1325563"/>
          </a:xfrm>
        </p:spPr>
        <p:txBody>
          <a:bodyPr/>
          <a:lstStyle/>
          <a:p>
            <a:r>
              <a:rPr lang="en-US">
                <a:latin typeface="Futura PT Book"/>
              </a:rPr>
              <a:t>Introduction</a:t>
            </a:r>
            <a:endParaRPr lang="en-US"/>
          </a:p>
        </p:txBody>
      </p:sp>
      <p:sp>
        <p:nvSpPr>
          <p:cNvPr id="3" name="Content Placeholder 2">
            <a:extLst>
              <a:ext uri="{FF2B5EF4-FFF2-40B4-BE49-F238E27FC236}">
                <a16:creationId xmlns:a16="http://schemas.microsoft.com/office/drawing/2014/main" id="{62E0444F-E840-9FA9-B338-4D71798C5883}"/>
              </a:ext>
            </a:extLst>
          </p:cNvPr>
          <p:cNvSpPr>
            <a:spLocks noGrp="1"/>
          </p:cNvSpPr>
          <p:nvPr>
            <p:ph idx="1"/>
          </p:nvPr>
        </p:nvSpPr>
        <p:spPr>
          <a:xfrm>
            <a:off x="831527" y="1085396"/>
            <a:ext cx="9888795" cy="4699680"/>
          </a:xfrm>
        </p:spPr>
        <p:txBody>
          <a:bodyPr vert="horz" lIns="91440" tIns="45720" rIns="91440" bIns="45720" rtlCol="0" anchor="t">
            <a:normAutofit/>
          </a:bodyPr>
          <a:lstStyle/>
          <a:p>
            <a:pPr marL="0" indent="0">
              <a:buNone/>
            </a:pPr>
            <a:endParaRPr lang="en-US" sz="3200">
              <a:latin typeface="Futura PT Book"/>
              <a:ea typeface="Source Sans Pro Light"/>
            </a:endParaRPr>
          </a:p>
          <a:p>
            <a:pPr marL="0" indent="0">
              <a:buNone/>
            </a:pPr>
            <a:endParaRPr lang="en-US" sz="3200">
              <a:latin typeface="Futura PT Book"/>
              <a:ea typeface="Source Sans Pro Light"/>
            </a:endParaRPr>
          </a:p>
          <a:p>
            <a:pPr marL="0" indent="0">
              <a:buNone/>
            </a:pPr>
            <a:r>
              <a:rPr lang="en-US" sz="3200">
                <a:latin typeface="Futura PT Book"/>
                <a:ea typeface="Source Sans Pro Light"/>
              </a:rPr>
              <a:t>In this lesson, we will keep talking about manipulation in the media. Not all social media users are who they pretend to be – there are trolls and bots. </a:t>
            </a:r>
            <a:r>
              <a:rPr lang="en-US" sz="3200" b="1">
                <a:latin typeface="Futura PT Book"/>
                <a:ea typeface="Source Sans Pro Light"/>
              </a:rPr>
              <a:t>Do you know who they are?</a:t>
            </a:r>
          </a:p>
          <a:p>
            <a:pPr marL="0" indent="0">
              <a:buNone/>
            </a:pPr>
            <a:endParaRPr lang="en-US" sz="3200">
              <a:latin typeface="Futura PT Book"/>
              <a:ea typeface="Source Sans Pro Light"/>
            </a:endParaRPr>
          </a:p>
        </p:txBody>
      </p:sp>
      <p:pic>
        <p:nvPicPr>
          <p:cNvPr id="5" name="Picture 4" descr="Logo&#10;&#10;Description automatically generated">
            <a:extLst>
              <a:ext uri="{FF2B5EF4-FFF2-40B4-BE49-F238E27FC236}">
                <a16:creationId xmlns:a16="http://schemas.microsoft.com/office/drawing/2014/main" id="{9423AF7F-D2D7-2383-9817-61B676341F06}"/>
              </a:ext>
            </a:extLst>
          </p:cNvPr>
          <p:cNvPicPr>
            <a:picLocks noChangeAspect="1"/>
          </p:cNvPicPr>
          <p:nvPr/>
        </p:nvPicPr>
        <p:blipFill>
          <a:blip r:embed="rId3"/>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4177977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5" name="Online Media 4" title="Bots and Trolls ENG">
            <a:hlinkClick r:id="" action="ppaction://media"/>
            <a:extLst>
              <a:ext uri="{FF2B5EF4-FFF2-40B4-BE49-F238E27FC236}">
                <a16:creationId xmlns:a16="http://schemas.microsoft.com/office/drawing/2014/main" id="{C49086C1-80F7-1BE5-ECCF-1012A4EFB040}"/>
              </a:ext>
            </a:extLst>
          </p:cNvPr>
          <p:cNvPicPr>
            <a:picLocks noGrp="1" noRot="1" noChangeAspect="1"/>
          </p:cNvPicPr>
          <p:nvPr>
            <p:ph idx="1"/>
            <a:videoFile r:link="rId1"/>
          </p:nvPr>
        </p:nvPicPr>
        <p:blipFill>
          <a:blip r:embed="rId4"/>
          <a:stretch>
            <a:fillRect/>
          </a:stretch>
        </p:blipFill>
        <p:spPr>
          <a:xfrm>
            <a:off x="479323" y="209729"/>
            <a:ext cx="11270225" cy="6501580"/>
          </a:xfrm>
        </p:spPr>
      </p:pic>
    </p:spTree>
    <p:extLst>
      <p:ext uri="{BB962C8B-B14F-4D97-AF65-F5344CB8AC3E}">
        <p14:creationId xmlns:p14="http://schemas.microsoft.com/office/powerpoint/2010/main" val="347900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8408-B5DA-8D6B-C38F-57C1D4667BFE}"/>
              </a:ext>
            </a:extLst>
          </p:cNvPr>
          <p:cNvSpPr>
            <a:spLocks noGrp="1"/>
          </p:cNvSpPr>
          <p:nvPr>
            <p:ph type="title"/>
          </p:nvPr>
        </p:nvSpPr>
        <p:spPr/>
        <p:txBody>
          <a:bodyPr/>
          <a:lstStyle/>
          <a:p>
            <a:r>
              <a:rPr lang="en-US"/>
              <a:t>Fake photo challenge: can you tell if these people are real?</a:t>
            </a:r>
          </a:p>
        </p:txBody>
      </p:sp>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a:latin typeface="Futura PT Book"/>
              <a:ea typeface="Source Sans Pro Light"/>
            </a:endParaRPr>
          </a:p>
          <a:p>
            <a:pPr marL="0" indent="0">
              <a:buNone/>
            </a:pPr>
            <a:endParaRPr lang="en-US">
              <a:latin typeface="Futura PT Book"/>
              <a:ea typeface="Source Sans Pro Light"/>
            </a:endParaRPr>
          </a:p>
          <a:p>
            <a:pPr marL="0" indent="0">
              <a:buNone/>
            </a:pPr>
            <a:endParaRPr lang="en-US">
              <a:latin typeface="Futura PT Book"/>
              <a:ea typeface="Source Sans Pro Light"/>
            </a:endParaRPr>
          </a:p>
        </p:txBody>
      </p:sp>
      <p:pic>
        <p:nvPicPr>
          <p:cNvPr id="6" name="Picture 5" descr="Logo&#10;&#10;Description automatically generated">
            <a:extLst>
              <a:ext uri="{FF2B5EF4-FFF2-40B4-BE49-F238E27FC236}">
                <a16:creationId xmlns:a16="http://schemas.microsoft.com/office/drawing/2014/main" id="{A5F041F3-6373-772E-EA80-A29FCEB9F366}"/>
              </a:ext>
            </a:extLst>
          </p:cNvPr>
          <p:cNvPicPr>
            <a:picLocks noChangeAspect="1"/>
          </p:cNvPicPr>
          <p:nvPr/>
        </p:nvPicPr>
        <p:blipFill>
          <a:blip r:embed="rId3"/>
          <a:stretch>
            <a:fillRect/>
          </a:stretch>
        </p:blipFill>
        <p:spPr>
          <a:xfrm>
            <a:off x="8262959" y="5184525"/>
            <a:ext cx="3345425" cy="1213349"/>
          </a:xfrm>
          <a:prstGeom prst="rect">
            <a:avLst/>
          </a:prstGeom>
        </p:spPr>
      </p:pic>
      <p:pic>
        <p:nvPicPr>
          <p:cNvPr id="7" name="Picture 7" descr="Qr code&#10;&#10;Description automatically generated">
            <a:extLst>
              <a:ext uri="{FF2B5EF4-FFF2-40B4-BE49-F238E27FC236}">
                <a16:creationId xmlns:a16="http://schemas.microsoft.com/office/drawing/2014/main" id="{2ECE3C53-1FD8-6434-B20B-3706EA4AEBE1}"/>
              </a:ext>
            </a:extLst>
          </p:cNvPr>
          <p:cNvPicPr>
            <a:picLocks noChangeAspect="1"/>
          </p:cNvPicPr>
          <p:nvPr/>
        </p:nvPicPr>
        <p:blipFill>
          <a:blip r:embed="rId4"/>
          <a:stretch>
            <a:fillRect/>
          </a:stretch>
        </p:blipFill>
        <p:spPr>
          <a:xfrm>
            <a:off x="926690" y="2303207"/>
            <a:ext cx="3640393" cy="3640393"/>
          </a:xfrm>
          <a:prstGeom prst="rect">
            <a:avLst/>
          </a:prstGeom>
        </p:spPr>
      </p:pic>
      <p:sp>
        <p:nvSpPr>
          <p:cNvPr id="9" name="Content Placeholder 2">
            <a:extLst>
              <a:ext uri="{FF2B5EF4-FFF2-40B4-BE49-F238E27FC236}">
                <a16:creationId xmlns:a16="http://schemas.microsoft.com/office/drawing/2014/main" id="{B2A42E38-849F-764E-7318-4B4C00D5ABF6}"/>
              </a:ext>
            </a:extLst>
          </p:cNvPr>
          <p:cNvSpPr txBox="1">
            <a:spLocks/>
          </p:cNvSpPr>
          <p:nvPr/>
        </p:nvSpPr>
        <p:spPr>
          <a:xfrm>
            <a:off x="5145430" y="2302137"/>
            <a:ext cx="6091086" cy="15533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latin typeface="Futura PT Book"/>
                <a:ea typeface="Source Sans Pro Light"/>
              </a:rPr>
              <a:t>Try playing three rounds. Can you guess which of the two images are real?</a:t>
            </a:r>
            <a:endParaRPr lang="en-US" sz="3200" b="1">
              <a:latin typeface="Futura PT Book"/>
              <a:ea typeface="Source Sans Pro Light"/>
            </a:endParaRPr>
          </a:p>
        </p:txBody>
      </p:sp>
    </p:spTree>
    <p:extLst>
      <p:ext uri="{BB962C8B-B14F-4D97-AF65-F5344CB8AC3E}">
        <p14:creationId xmlns:p14="http://schemas.microsoft.com/office/powerpoint/2010/main" val="1165277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CF6B79-5473-04C1-572B-94BBAF771E1B}"/>
              </a:ext>
            </a:extLst>
          </p:cNvPr>
          <p:cNvSpPr>
            <a:spLocks noGrp="1"/>
          </p:cNvSpPr>
          <p:nvPr>
            <p:ph idx="1"/>
          </p:nvPr>
        </p:nvSpPr>
        <p:spPr>
          <a:xfrm>
            <a:off x="936523" y="2108302"/>
            <a:ext cx="10515600" cy="4351338"/>
          </a:xfrm>
        </p:spPr>
        <p:txBody>
          <a:bodyPr vert="horz" lIns="91440" tIns="45720" rIns="91440" bIns="45720" rtlCol="0" anchor="t">
            <a:normAutofit/>
          </a:bodyPr>
          <a:lstStyle/>
          <a:p>
            <a:pPr marL="0" indent="0">
              <a:buNone/>
            </a:pPr>
            <a:r>
              <a:rPr lang="en-US" sz="3200" dirty="0">
                <a:latin typeface="Futura FT Book"/>
                <a:ea typeface="Source Sans Pro Light"/>
              </a:rPr>
              <a:t>Water splotches</a:t>
            </a:r>
          </a:p>
          <a:p>
            <a:pPr marL="0" indent="0">
              <a:buNone/>
            </a:pPr>
            <a:endParaRPr lang="en-US">
              <a:ea typeface="Source Sans Pro Light"/>
            </a:endParaRPr>
          </a:p>
          <a:p>
            <a:pPr marL="0" indent="0">
              <a:buNone/>
            </a:pPr>
            <a:endParaRPr lang="en-US">
              <a:ea typeface="Source Sans Pro Light"/>
            </a:endParaRPr>
          </a:p>
        </p:txBody>
      </p:sp>
      <p:sp>
        <p:nvSpPr>
          <p:cNvPr id="6" name="Title 1">
            <a:extLst>
              <a:ext uri="{FF2B5EF4-FFF2-40B4-BE49-F238E27FC236}">
                <a16:creationId xmlns:a16="http://schemas.microsoft.com/office/drawing/2014/main" id="{9DC5F716-22EA-5B76-DE97-87684D90FCC2}"/>
              </a:ext>
            </a:extLst>
          </p:cNvPr>
          <p:cNvSpPr>
            <a:spLocks noGrp="1"/>
          </p:cNvSpPr>
          <p:nvPr>
            <p:ph type="title"/>
          </p:nvPr>
        </p:nvSpPr>
        <p:spPr>
          <a:xfrm>
            <a:off x="838200" y="389003"/>
            <a:ext cx="10515600" cy="1325563"/>
          </a:xfrm>
        </p:spPr>
        <p:txBody>
          <a:bodyPr>
            <a:normAutofit fontScale="90000"/>
          </a:bodyPr>
          <a:lstStyle/>
          <a:p>
            <a:r>
              <a:rPr lang="en-US">
                <a:latin typeface="Futura PT Bold"/>
              </a:rPr>
              <a:t>What are the signs that an image is automatically generated? </a:t>
            </a:r>
            <a:r>
              <a:rPr lang="en-US" sz="2700">
                <a:latin typeface="Futura PT Bold"/>
              </a:rPr>
              <a:t>(source: </a:t>
            </a:r>
            <a:r>
              <a:rPr lang="en-US" sz="2700">
                <a:ea typeface="+mj-lt"/>
                <a:cs typeface="+mj-lt"/>
              </a:rPr>
              <a:t>whichfaceisreal.com)</a:t>
            </a:r>
          </a:p>
        </p:txBody>
      </p:sp>
      <p:pic>
        <p:nvPicPr>
          <p:cNvPr id="7" name="Picture 7">
            <a:extLst>
              <a:ext uri="{FF2B5EF4-FFF2-40B4-BE49-F238E27FC236}">
                <a16:creationId xmlns:a16="http://schemas.microsoft.com/office/drawing/2014/main" id="{941615A7-AC3C-B232-935A-7447F07E9C46}"/>
              </a:ext>
            </a:extLst>
          </p:cNvPr>
          <p:cNvPicPr>
            <a:picLocks noChangeAspect="1"/>
          </p:cNvPicPr>
          <p:nvPr/>
        </p:nvPicPr>
        <p:blipFill>
          <a:blip r:embed="rId3"/>
          <a:stretch>
            <a:fillRect/>
          </a:stretch>
        </p:blipFill>
        <p:spPr>
          <a:xfrm>
            <a:off x="1700980" y="2863364"/>
            <a:ext cx="9293941" cy="2987108"/>
          </a:xfrm>
          <a:prstGeom prst="rect">
            <a:avLst/>
          </a:prstGeom>
        </p:spPr>
      </p:pic>
    </p:spTree>
    <p:extLst>
      <p:ext uri="{BB962C8B-B14F-4D97-AF65-F5344CB8AC3E}">
        <p14:creationId xmlns:p14="http://schemas.microsoft.com/office/powerpoint/2010/main" val="2126611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0444F-E840-9FA9-B338-4D71798C5883}"/>
              </a:ext>
            </a:extLst>
          </p:cNvPr>
          <p:cNvSpPr>
            <a:spLocks noGrp="1"/>
          </p:cNvSpPr>
          <p:nvPr>
            <p:ph idx="1"/>
          </p:nvPr>
        </p:nvSpPr>
        <p:spPr>
          <a:xfrm>
            <a:off x="838200" y="970921"/>
            <a:ext cx="10515600" cy="4351338"/>
          </a:xfrm>
        </p:spPr>
        <p:txBody>
          <a:bodyPr vert="horz" lIns="91440" tIns="45720" rIns="91440" bIns="45720" rtlCol="0" anchor="t">
            <a:normAutofit/>
          </a:bodyPr>
          <a:lstStyle/>
          <a:p>
            <a:pPr marL="0" indent="0">
              <a:buNone/>
            </a:pPr>
            <a:r>
              <a:rPr lang="en-US">
                <a:latin typeface="Futura PT Book"/>
                <a:ea typeface="Source Sans Pro Light"/>
              </a:rPr>
              <a:t>Background problems</a:t>
            </a:r>
          </a:p>
          <a:p>
            <a:pPr marL="0" indent="0">
              <a:buNone/>
            </a:pPr>
            <a:endParaRPr lang="en-US">
              <a:latin typeface="Futura PT Book"/>
              <a:ea typeface="Source Sans Pro Light"/>
            </a:endParaRPr>
          </a:p>
          <a:p>
            <a:pPr marL="0" indent="0">
              <a:buNone/>
            </a:pPr>
            <a:endParaRPr lang="en-US">
              <a:latin typeface="Futura PT Book"/>
              <a:ea typeface="Source Sans Pro Light"/>
            </a:endParaRPr>
          </a:p>
        </p:txBody>
      </p:sp>
      <p:pic>
        <p:nvPicPr>
          <p:cNvPr id="7" name="Picture 7">
            <a:extLst>
              <a:ext uri="{FF2B5EF4-FFF2-40B4-BE49-F238E27FC236}">
                <a16:creationId xmlns:a16="http://schemas.microsoft.com/office/drawing/2014/main" id="{6B79FA3F-C9BE-B1F4-EBE7-CBC158B6C58A}"/>
              </a:ext>
            </a:extLst>
          </p:cNvPr>
          <p:cNvPicPr>
            <a:picLocks noChangeAspect="1"/>
          </p:cNvPicPr>
          <p:nvPr/>
        </p:nvPicPr>
        <p:blipFill>
          <a:blip r:embed="rId2"/>
          <a:stretch>
            <a:fillRect/>
          </a:stretch>
        </p:blipFill>
        <p:spPr>
          <a:xfrm>
            <a:off x="840658" y="1950595"/>
            <a:ext cx="11014586" cy="3559036"/>
          </a:xfrm>
          <a:prstGeom prst="rect">
            <a:avLst/>
          </a:prstGeom>
        </p:spPr>
      </p:pic>
    </p:spTree>
    <p:extLst>
      <p:ext uri="{BB962C8B-B14F-4D97-AF65-F5344CB8AC3E}">
        <p14:creationId xmlns:p14="http://schemas.microsoft.com/office/powerpoint/2010/main" val="2541338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0444F-E840-9FA9-B338-4D71798C5883}"/>
              </a:ext>
            </a:extLst>
          </p:cNvPr>
          <p:cNvSpPr>
            <a:spLocks noGrp="1"/>
          </p:cNvSpPr>
          <p:nvPr>
            <p:ph idx="1"/>
          </p:nvPr>
        </p:nvSpPr>
        <p:spPr>
          <a:xfrm>
            <a:off x="506361" y="393276"/>
            <a:ext cx="10515600" cy="4351338"/>
          </a:xfrm>
        </p:spPr>
        <p:txBody>
          <a:bodyPr vert="horz" lIns="91440" tIns="45720" rIns="91440" bIns="45720" rtlCol="0" anchor="t">
            <a:normAutofit/>
          </a:bodyPr>
          <a:lstStyle/>
          <a:p>
            <a:pPr marL="0" indent="0">
              <a:buNone/>
            </a:pPr>
            <a:r>
              <a:rPr lang="en-US">
                <a:latin typeface="Futura PT Book"/>
                <a:ea typeface="Source Sans Pro Light"/>
              </a:rPr>
              <a:t>Asymmetric eyeglasses and other asymmetries</a:t>
            </a:r>
          </a:p>
          <a:p>
            <a:pPr marL="0" indent="0">
              <a:buNone/>
            </a:pPr>
            <a:endParaRPr lang="en-US">
              <a:latin typeface="Futura PT Book"/>
              <a:ea typeface="Source Sans Pro Light"/>
            </a:endParaRPr>
          </a:p>
          <a:p>
            <a:pPr marL="0" indent="0">
              <a:buNone/>
            </a:pPr>
            <a:endParaRPr lang="en-US">
              <a:latin typeface="Futura PT Book"/>
              <a:ea typeface="Source Sans Pro Light"/>
            </a:endParaRPr>
          </a:p>
        </p:txBody>
      </p:sp>
      <p:pic>
        <p:nvPicPr>
          <p:cNvPr id="2" name="Picture 3">
            <a:extLst>
              <a:ext uri="{FF2B5EF4-FFF2-40B4-BE49-F238E27FC236}">
                <a16:creationId xmlns:a16="http://schemas.microsoft.com/office/drawing/2014/main" id="{5E7E05AE-0D27-3BAF-828E-289BE61528BA}"/>
              </a:ext>
            </a:extLst>
          </p:cNvPr>
          <p:cNvPicPr>
            <a:picLocks noChangeAspect="1"/>
          </p:cNvPicPr>
          <p:nvPr/>
        </p:nvPicPr>
        <p:blipFill>
          <a:blip r:embed="rId2"/>
          <a:stretch>
            <a:fillRect/>
          </a:stretch>
        </p:blipFill>
        <p:spPr>
          <a:xfrm>
            <a:off x="1860755" y="1174708"/>
            <a:ext cx="8200102" cy="2640453"/>
          </a:xfrm>
          <a:prstGeom prst="rect">
            <a:avLst/>
          </a:prstGeom>
        </p:spPr>
      </p:pic>
      <p:pic>
        <p:nvPicPr>
          <p:cNvPr id="4" name="Picture 5" descr="A picture containing person, person, posing, smiling&#10;&#10;Description automatically generated">
            <a:extLst>
              <a:ext uri="{FF2B5EF4-FFF2-40B4-BE49-F238E27FC236}">
                <a16:creationId xmlns:a16="http://schemas.microsoft.com/office/drawing/2014/main" id="{D9C7FCC4-48B2-07ED-E6A8-180FE0BE778E}"/>
              </a:ext>
            </a:extLst>
          </p:cNvPr>
          <p:cNvPicPr>
            <a:picLocks noChangeAspect="1"/>
          </p:cNvPicPr>
          <p:nvPr/>
        </p:nvPicPr>
        <p:blipFill>
          <a:blip r:embed="rId3"/>
          <a:stretch>
            <a:fillRect/>
          </a:stretch>
        </p:blipFill>
        <p:spPr>
          <a:xfrm>
            <a:off x="1860755" y="3859403"/>
            <a:ext cx="8212393" cy="2617355"/>
          </a:xfrm>
          <a:prstGeom prst="rect">
            <a:avLst/>
          </a:prstGeom>
        </p:spPr>
      </p:pic>
    </p:spTree>
    <p:extLst>
      <p:ext uri="{BB962C8B-B14F-4D97-AF65-F5344CB8AC3E}">
        <p14:creationId xmlns:p14="http://schemas.microsoft.com/office/powerpoint/2010/main" val="2085989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0444F-E840-9FA9-B338-4D71798C5883}"/>
              </a:ext>
            </a:extLst>
          </p:cNvPr>
          <p:cNvSpPr>
            <a:spLocks noGrp="1"/>
          </p:cNvSpPr>
          <p:nvPr>
            <p:ph idx="1"/>
          </p:nvPr>
        </p:nvSpPr>
        <p:spPr>
          <a:xfrm>
            <a:off x="838200" y="970921"/>
            <a:ext cx="10515600" cy="4351338"/>
          </a:xfrm>
        </p:spPr>
        <p:txBody>
          <a:bodyPr vert="horz" lIns="91440" tIns="45720" rIns="91440" bIns="45720" rtlCol="0" anchor="t">
            <a:normAutofit/>
          </a:bodyPr>
          <a:lstStyle/>
          <a:p>
            <a:pPr marL="0" indent="0">
              <a:buNone/>
            </a:pPr>
            <a:r>
              <a:rPr lang="en-US">
                <a:latin typeface="Futura PT Book"/>
                <a:ea typeface="Source Sans Pro Light"/>
              </a:rPr>
              <a:t>Errors and smudges in how hair are depicted</a:t>
            </a:r>
          </a:p>
          <a:p>
            <a:pPr marL="0" indent="0">
              <a:buNone/>
            </a:pPr>
            <a:endParaRPr lang="en-US">
              <a:latin typeface="Futura PT Book"/>
              <a:ea typeface="Source Sans Pro Light"/>
            </a:endParaRPr>
          </a:p>
          <a:p>
            <a:pPr marL="0" indent="0">
              <a:buNone/>
            </a:pPr>
            <a:endParaRPr lang="en-US">
              <a:latin typeface="Futura PT Book"/>
              <a:ea typeface="Source Sans Pro Light"/>
            </a:endParaRPr>
          </a:p>
        </p:txBody>
      </p:sp>
      <p:pic>
        <p:nvPicPr>
          <p:cNvPr id="2" name="Picture 3">
            <a:extLst>
              <a:ext uri="{FF2B5EF4-FFF2-40B4-BE49-F238E27FC236}">
                <a16:creationId xmlns:a16="http://schemas.microsoft.com/office/drawing/2014/main" id="{6F9A2124-0BE4-E747-E3C3-E551505BEE29}"/>
              </a:ext>
            </a:extLst>
          </p:cNvPr>
          <p:cNvPicPr>
            <a:picLocks noChangeAspect="1"/>
          </p:cNvPicPr>
          <p:nvPr/>
        </p:nvPicPr>
        <p:blipFill>
          <a:blip r:embed="rId2"/>
          <a:stretch>
            <a:fillRect/>
          </a:stretch>
        </p:blipFill>
        <p:spPr>
          <a:xfrm>
            <a:off x="299884" y="1814212"/>
            <a:ext cx="11579941" cy="3733476"/>
          </a:xfrm>
          <a:prstGeom prst="rect">
            <a:avLst/>
          </a:prstGeom>
        </p:spPr>
      </p:pic>
    </p:spTree>
    <p:extLst>
      <p:ext uri="{BB962C8B-B14F-4D97-AF65-F5344CB8AC3E}">
        <p14:creationId xmlns:p14="http://schemas.microsoft.com/office/powerpoint/2010/main" val="3203160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0444F-E840-9FA9-B338-4D71798C5883}"/>
              </a:ext>
            </a:extLst>
          </p:cNvPr>
          <p:cNvSpPr>
            <a:spLocks noGrp="1"/>
          </p:cNvSpPr>
          <p:nvPr>
            <p:ph idx="1"/>
          </p:nvPr>
        </p:nvSpPr>
        <p:spPr>
          <a:xfrm>
            <a:off x="680050" y="885148"/>
            <a:ext cx="10817524" cy="5909049"/>
          </a:xfrm>
        </p:spPr>
        <p:txBody>
          <a:bodyPr vert="horz" lIns="91440" tIns="45720" rIns="91440" bIns="45720" rtlCol="0" anchor="t">
            <a:normAutofit/>
          </a:bodyPr>
          <a:lstStyle/>
          <a:p>
            <a:pPr marL="0" indent="0">
              <a:buNone/>
            </a:pPr>
            <a:r>
              <a:rPr lang="en-US" dirty="0">
                <a:latin typeface="Futura FT Book"/>
                <a:ea typeface="+mn-lt"/>
                <a:cs typeface="+mn-lt"/>
              </a:rPr>
              <a:t>Besides images, there is other information that is just as important to verify. There are people who do it professionally – fact-checkers.</a:t>
            </a:r>
            <a:r>
              <a:rPr lang="lv-LV" dirty="0">
                <a:latin typeface="Futura FT Book"/>
                <a:ea typeface="+mn-lt"/>
                <a:cs typeface="+mn-lt"/>
              </a:rPr>
              <a:t> </a:t>
            </a:r>
            <a:r>
              <a:rPr lang="en-US" dirty="0">
                <a:latin typeface="Futura FT Book"/>
                <a:ea typeface="+mn-lt"/>
                <a:cs typeface="+mn-lt"/>
              </a:rPr>
              <a:t>They are journalists who answer questions like this: </a:t>
            </a:r>
          </a:p>
          <a:p>
            <a:pPr>
              <a:buFont typeface="Arial"/>
              <a:buChar char="•"/>
            </a:pPr>
            <a:r>
              <a:rPr lang="en-US" dirty="0">
                <a:latin typeface="Futura FT Book"/>
                <a:ea typeface="+mn-lt"/>
                <a:cs typeface="+mn-lt"/>
              </a:rPr>
              <a:t>Who made the claim? Do they have the expertise and information to know that? </a:t>
            </a:r>
          </a:p>
          <a:p>
            <a:pPr>
              <a:buFont typeface="Arial"/>
              <a:buChar char="•"/>
            </a:pPr>
            <a:r>
              <a:rPr lang="en-US" dirty="0">
                <a:latin typeface="Futura FT Book"/>
                <a:ea typeface="+mn-lt"/>
                <a:cs typeface="+mn-lt"/>
              </a:rPr>
              <a:t>What evidence and sources did they provide to back up their claim? Does the source actually say what they claim it does?  </a:t>
            </a:r>
          </a:p>
          <a:p>
            <a:pPr>
              <a:buFont typeface="Arial"/>
              <a:buChar char="•"/>
            </a:pPr>
            <a:r>
              <a:rPr lang="en-US" dirty="0">
                <a:latin typeface="Futura FT Book"/>
                <a:ea typeface="+mn-lt"/>
                <a:cs typeface="+mn-lt"/>
              </a:rPr>
              <a:t>What are other sources saying?</a:t>
            </a:r>
          </a:p>
        </p:txBody>
      </p:sp>
      <p:pic>
        <p:nvPicPr>
          <p:cNvPr id="5" name="Picture 4" descr="Logo&#10;&#10;Description automatically generated">
            <a:extLst>
              <a:ext uri="{FF2B5EF4-FFF2-40B4-BE49-F238E27FC236}">
                <a16:creationId xmlns:a16="http://schemas.microsoft.com/office/drawing/2014/main" id="{92DDD8BC-9650-F62F-B113-C944BC347F56}"/>
              </a:ext>
            </a:extLst>
          </p:cNvPr>
          <p:cNvPicPr>
            <a:picLocks noChangeAspect="1"/>
          </p:cNvPicPr>
          <p:nvPr/>
        </p:nvPicPr>
        <p:blipFill>
          <a:blip r:embed="rId2"/>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3136810047"/>
      </p:ext>
    </p:extLst>
  </p:cSld>
  <p:clrMapOvr>
    <a:masterClrMapping/>
  </p:clrMapOvr>
</p:sld>
</file>

<file path=ppt/theme/theme1.xml><?xml version="1.0" encoding="utf-8"?>
<a:theme xmlns:a="http://schemas.openxmlformats.org/drawingml/2006/main" name="4_Office Theme">
  <a:themeElements>
    <a:clrScheme name="IREX">
      <a:dk1>
        <a:sysClr val="windowText" lastClr="000000"/>
      </a:dk1>
      <a:lt1>
        <a:sysClr val="window" lastClr="FFFFFF"/>
      </a:lt1>
      <a:dk2>
        <a:srgbClr val="44546A"/>
      </a:dk2>
      <a:lt2>
        <a:srgbClr val="E7E6E6"/>
      </a:lt2>
      <a:accent1>
        <a:srgbClr val="098B8E"/>
      </a:accent1>
      <a:accent2>
        <a:srgbClr val="0A5254"/>
      </a:accent2>
      <a:accent3>
        <a:srgbClr val="D76427"/>
      </a:accent3>
      <a:accent4>
        <a:srgbClr val="25BDC1"/>
      </a:accent4>
      <a:accent5>
        <a:srgbClr val="098B8E"/>
      </a:accent5>
      <a:accent6>
        <a:srgbClr val="99B83C"/>
      </a:accent6>
      <a:hlink>
        <a:srgbClr val="0563C1"/>
      </a:hlink>
      <a:folHlink>
        <a:srgbClr val="954F72"/>
      </a:folHlink>
    </a:clrScheme>
    <a:fontScheme name="Custom 2">
      <a:majorFont>
        <a:latin typeface="Museo Sans Cyrl 900"/>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FAB63E5A833F4CBA145286B4E7934D" ma:contentTypeVersion="17" ma:contentTypeDescription="Create a new document." ma:contentTypeScope="" ma:versionID="3b27e4761ef888a5f18f160b0f5400d0">
  <xsd:schema xmlns:xsd="http://www.w3.org/2001/XMLSchema" xmlns:xs="http://www.w3.org/2001/XMLSchema" xmlns:p="http://schemas.microsoft.com/office/2006/metadata/properties" xmlns:ns2="e49c4de8-714a-4d9a-88a7-b286d1a87f85" xmlns:ns3="ce8b8449-7073-4f43-8a1a-984ca5569f20" targetNamespace="http://schemas.microsoft.com/office/2006/metadata/properties" ma:root="true" ma:fieldsID="8992a1ff4793e1d6ede9271de0f79757" ns2:_="" ns3:_="">
    <xsd:import namespace="e49c4de8-714a-4d9a-88a7-b286d1a87f85"/>
    <xsd:import namespace="ce8b8449-7073-4f43-8a1a-984ca5569f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c4de8-714a-4d9a-88a7-b286d1a87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952b0e-87b1-4651-bd97-4ae9bbb31ca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8b8449-7073-4f43-8a1a-984ca5569f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a77cbba-f6d6-4c84-9d71-813b9b40d7fe}" ma:internalName="TaxCatchAll" ma:showField="CatchAllData" ma:web="ce8b8449-7073-4f43-8a1a-984ca5569f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49c4de8-714a-4d9a-88a7-b286d1a87f85">
      <Terms xmlns="http://schemas.microsoft.com/office/infopath/2007/PartnerControls"/>
    </lcf76f155ced4ddcb4097134ff3c332f>
    <TaxCatchAll xmlns="ce8b8449-7073-4f43-8a1a-984ca5569f20" xsi:nil="true"/>
  </documentManagement>
</p:properties>
</file>

<file path=customXml/itemProps1.xml><?xml version="1.0" encoding="utf-8"?>
<ds:datastoreItem xmlns:ds="http://schemas.openxmlformats.org/officeDocument/2006/customXml" ds:itemID="{DC19064D-5565-4BA2-A219-87EE78933926}">
  <ds:schemaRefs>
    <ds:schemaRef ds:uri="ce8b8449-7073-4f43-8a1a-984ca5569f20"/>
    <ds:schemaRef ds:uri="e49c4de8-714a-4d9a-88a7-b286d1a87f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86046A6-6945-409A-9FA2-335910BC9E78}">
  <ds:schemaRefs>
    <ds:schemaRef ds:uri="http://schemas.microsoft.com/sharepoint/v3/contenttype/forms"/>
  </ds:schemaRefs>
</ds:datastoreItem>
</file>

<file path=customXml/itemProps3.xml><?xml version="1.0" encoding="utf-8"?>
<ds:datastoreItem xmlns:ds="http://schemas.openxmlformats.org/officeDocument/2006/customXml" ds:itemID="{E4EBDFC1-4634-4FE5-B004-51E18EA68B70}">
  <ds:schemaRefs>
    <ds:schemaRef ds:uri="ce8b8449-7073-4f43-8a1a-984ca5569f20"/>
    <ds:schemaRef ds:uri="e49c4de8-714a-4d9a-88a7-b286d1a87f8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1028</Words>
  <Application>Microsoft Office PowerPoint</Application>
  <PresentationFormat>Widescreen</PresentationFormat>
  <Paragraphs>66</Paragraphs>
  <Slides>17</Slides>
  <Notes>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Futura FT Book</vt:lpstr>
      <vt:lpstr>Futura PT Bold</vt:lpstr>
      <vt:lpstr>Futura PT Book</vt:lpstr>
      <vt:lpstr>Museo Sans Cyrl 900</vt:lpstr>
      <vt:lpstr>Source Sans Pro Light</vt:lpstr>
      <vt:lpstr>Times New Roman</vt:lpstr>
      <vt:lpstr>4_Office Theme</vt:lpstr>
      <vt:lpstr>PowerPoint Presentation</vt:lpstr>
      <vt:lpstr>Introduction</vt:lpstr>
      <vt:lpstr>PowerPoint Presentation</vt:lpstr>
      <vt:lpstr>Fake photo challenge: can you tell if these people are real?</vt:lpstr>
      <vt:lpstr>What are the signs that an image is automatically generated? (source: whichfaceisreal.com)</vt:lpstr>
      <vt:lpstr>PowerPoint Presentation</vt:lpstr>
      <vt:lpstr>PowerPoint Presentation</vt:lpstr>
      <vt:lpstr>PowerPoint Presentation</vt:lpstr>
      <vt:lpstr>PowerPoint Presentation</vt:lpstr>
      <vt:lpstr>Quiz: Evaluate the Sources</vt:lpstr>
      <vt:lpstr>Are they an expert?</vt:lpstr>
      <vt:lpstr>Tips to tell if someone is an expert on a particular topic</vt:lpstr>
      <vt:lpstr>Practice</vt:lpstr>
      <vt:lpstr>Manipulation with sources. Case study.</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Sabine Berzina</cp:lastModifiedBy>
  <cp:revision>168</cp:revision>
  <dcterms:created xsi:type="dcterms:W3CDTF">2022-06-27T09:53:20Z</dcterms:created>
  <dcterms:modified xsi:type="dcterms:W3CDTF">2023-06-30T09:27:30Z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0x01010065FAB63E5A833F4CBA145286B4E7934D</vt:lpwstr>
  </property>
  <property fmtid="{D5CDD505-2E9C-101B-9397-08002B2CF9AE}" pid="3" name="MediaServiceImageTags">
    <vt:lpwstr/>
  </property>
</Properties>
</file>