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1"/>
  </p:notesMasterIdLst>
  <p:sldIdLst>
    <p:sldId id="267" r:id="rId5"/>
    <p:sldId id="264" r:id="rId6"/>
    <p:sldId id="265" r:id="rId7"/>
    <p:sldId id="263" r:id="rId8"/>
    <p:sldId id="262" r:id="rId9"/>
    <p:sldId id="261" r:id="rId10"/>
    <p:sldId id="269" r:id="rId11"/>
    <p:sldId id="270" r:id="rId12"/>
    <p:sldId id="271" r:id="rId13"/>
    <p:sldId id="268" r:id="rId14"/>
    <p:sldId id="272" r:id="rId15"/>
    <p:sldId id="273" r:id="rId16"/>
    <p:sldId id="260" r:id="rId17"/>
    <p:sldId id="258" r:id="rId18"/>
    <p:sldId id="274"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DE7DB-6BB2-4E33-9B0B-B193D60B9DF8}" v="1" dt="2023-06-30T09:23:47.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03" autoAdjust="0"/>
  </p:normalViewPr>
  <p:slideViewPr>
    <p:cSldViewPr snapToGrid="0">
      <p:cViewPr varScale="1">
        <p:scale>
          <a:sx n="52" d="100"/>
          <a:sy n="52" d="100"/>
        </p:scale>
        <p:origin x="12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255DE7DB-6BB2-4E33-9B0B-B193D60B9DF8}"/>
    <pc:docChg chg="addSld modSld">
      <pc:chgData name="Sabine Berzina" userId="1466796a-f43a-429c-85bf-4ebf8b660949" providerId="ADAL" clId="{255DE7DB-6BB2-4E33-9B0B-B193D60B9DF8}" dt="2023-06-30T09:23:51.872" v="5" actId="962"/>
      <pc:docMkLst>
        <pc:docMk/>
      </pc:docMkLst>
      <pc:sldChg chg="modNotesTx">
        <pc:chgData name="Sabine Berzina" userId="1466796a-f43a-429c-85bf-4ebf8b660949" providerId="ADAL" clId="{255DE7DB-6BB2-4E33-9B0B-B193D60B9DF8}" dt="2023-06-30T09:23:24.212" v="0" actId="20577"/>
        <pc:sldMkLst>
          <pc:docMk/>
          <pc:sldMk cId="3613353192" sldId="272"/>
        </pc:sldMkLst>
      </pc:sldChg>
      <pc:sldChg chg="modNotesTx">
        <pc:chgData name="Sabine Berzina" userId="1466796a-f43a-429c-85bf-4ebf8b660949" providerId="ADAL" clId="{255DE7DB-6BB2-4E33-9B0B-B193D60B9DF8}" dt="2023-06-30T09:23:26.472" v="1" actId="20577"/>
        <pc:sldMkLst>
          <pc:docMk/>
          <pc:sldMk cId="358409941" sldId="273"/>
        </pc:sldMkLst>
      </pc:sldChg>
      <pc:sldChg chg="addSp modSp new mod">
        <pc:chgData name="Sabine Berzina" userId="1466796a-f43a-429c-85bf-4ebf8b660949" providerId="ADAL" clId="{255DE7DB-6BB2-4E33-9B0B-B193D60B9DF8}" dt="2023-06-30T09:23:51.872" v="5" actId="962"/>
        <pc:sldMkLst>
          <pc:docMk/>
          <pc:sldMk cId="736738688" sldId="274"/>
        </pc:sldMkLst>
        <pc:picChg chg="add mod">
          <ac:chgData name="Sabine Berzina" userId="1466796a-f43a-429c-85bf-4ebf8b660949" providerId="ADAL" clId="{255DE7DB-6BB2-4E33-9B0B-B193D60B9DF8}" dt="2023-06-30T09:23:51.872" v="5" actId="962"/>
          <ac:picMkLst>
            <pc:docMk/>
            <pc:sldMk cId="736738688" sldId="274"/>
            <ac:picMk id="3" creationId="{B8183683-E01A-6CFE-E360-4FAD969F6869}"/>
          </ac:picMkLst>
        </pc:picChg>
      </pc:sldChg>
    </pc:docChg>
  </pc:docChgLst>
  <pc:docChgLst>
    <pc:chgData name="Sabine Berzina" userId="1466796a-f43a-429c-85bf-4ebf8b660949" providerId="ADAL" clId="{F0ECBCAC-5216-46CD-85EA-097453C785D9}"/>
    <pc:docChg chg="modSld">
      <pc:chgData name="Sabine Berzina" userId="1466796a-f43a-429c-85bf-4ebf8b660949" providerId="ADAL" clId="{F0ECBCAC-5216-46CD-85EA-097453C785D9}" dt="2023-02-03T12:41:37.377" v="140"/>
      <pc:docMkLst>
        <pc:docMk/>
      </pc:docMkLst>
      <pc:sldChg chg="delCm">
        <pc:chgData name="Sabine Berzina" userId="1466796a-f43a-429c-85bf-4ebf8b660949" providerId="ADAL" clId="{F0ECBCAC-5216-46CD-85EA-097453C785D9}" dt="2023-02-03T12:41:37.377" v="140"/>
        <pc:sldMkLst>
          <pc:docMk/>
          <pc:sldMk cId="1628779898" sldId="260"/>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F0ECBCAC-5216-46CD-85EA-097453C785D9}" dt="2023-02-03T12:41:37.377" v="140"/>
              <pc2:cmMkLst xmlns:pc2="http://schemas.microsoft.com/office/powerpoint/2019/9/main/command">
                <pc:docMk/>
                <pc:sldMk cId="1628779898" sldId="260"/>
                <pc2:cmMk id="{6D708027-64AB-44B3-B2B0-33912C934069}"/>
              </pc2:cmMkLst>
            </pc226:cmChg>
          </p:ext>
        </pc:extLst>
      </pc:sldChg>
      <pc:sldChg chg="modNotesTx">
        <pc:chgData name="Sabine Berzina" userId="1466796a-f43a-429c-85bf-4ebf8b660949" providerId="ADAL" clId="{F0ECBCAC-5216-46CD-85EA-097453C785D9}" dt="2023-02-03T12:39:40.304" v="119"/>
        <pc:sldMkLst>
          <pc:docMk/>
          <pc:sldMk cId="4119334644" sldId="262"/>
        </pc:sldMkLst>
      </pc:sldChg>
      <pc:sldChg chg="modNotesTx">
        <pc:chgData name="Sabine Berzina" userId="1466796a-f43a-429c-85bf-4ebf8b660949" providerId="ADAL" clId="{F0ECBCAC-5216-46CD-85EA-097453C785D9}" dt="2023-02-03T12:36:55.125" v="1" actId="20577"/>
        <pc:sldMkLst>
          <pc:docMk/>
          <pc:sldMk cId="689120030" sldId="264"/>
        </pc:sldMkLst>
      </pc:sldChg>
      <pc:sldChg chg="modNotesTx">
        <pc:chgData name="Sabine Berzina" userId="1466796a-f43a-429c-85bf-4ebf8b660949" providerId="ADAL" clId="{F0ECBCAC-5216-46CD-85EA-097453C785D9}" dt="2023-02-03T12:39:13.083" v="117" actId="20577"/>
        <pc:sldMkLst>
          <pc:docMk/>
          <pc:sldMk cId="2514580711" sldId="265"/>
        </pc:sldMkLst>
      </pc:sldChg>
      <pc:sldChg chg="modNotesTx">
        <pc:chgData name="Sabine Berzina" userId="1466796a-f43a-429c-85bf-4ebf8b660949" providerId="ADAL" clId="{F0ECBCAC-5216-46CD-85EA-097453C785D9}" dt="2023-02-03T12:40:53.256" v="137" actId="20577"/>
        <pc:sldMkLst>
          <pc:docMk/>
          <pc:sldMk cId="2378979604" sldId="269"/>
        </pc:sldMkLst>
      </pc:sldChg>
      <pc:sldChg chg="modNotesTx">
        <pc:chgData name="Sabine Berzina" userId="1466796a-f43a-429c-85bf-4ebf8b660949" providerId="ADAL" clId="{F0ECBCAC-5216-46CD-85EA-097453C785D9}" dt="2023-02-03T12:41:09.349" v="138"/>
        <pc:sldMkLst>
          <pc:docMk/>
          <pc:sldMk cId="2156678328" sldId="270"/>
        </pc:sldMkLst>
      </pc:sldChg>
      <pc:sldChg chg="modNotesTx">
        <pc:chgData name="Sabine Berzina" userId="1466796a-f43a-429c-85bf-4ebf8b660949" providerId="ADAL" clId="{F0ECBCAC-5216-46CD-85EA-097453C785D9}" dt="2023-02-03T12:41:21.849" v="139"/>
        <pc:sldMkLst>
          <pc:docMk/>
          <pc:sldMk cId="784106254" sldId="271"/>
        </pc:sldMkLst>
      </pc:sldChg>
    </pc:docChg>
  </pc:docChgLst>
  <pc:docChgLst>
    <pc:chgData name="Sabine Berzina" userId="1466796a-f43a-429c-85bf-4ebf8b660949" providerId="ADAL" clId="{B3518282-E645-49EE-AB6F-A57B97F4956D}"/>
    <pc:docChg chg="modSld">
      <pc:chgData name="Sabine Berzina" userId="1466796a-f43a-429c-85bf-4ebf8b660949" providerId="ADAL" clId="{B3518282-E645-49EE-AB6F-A57B97F4956D}" dt="2023-02-08T11:44:42.027" v="1"/>
      <pc:docMkLst>
        <pc:docMk/>
      </pc:docMkLst>
      <pc:sldChg chg="modAnim">
        <pc:chgData name="Sabine Berzina" userId="1466796a-f43a-429c-85bf-4ebf8b660949" providerId="ADAL" clId="{B3518282-E645-49EE-AB6F-A57B97F4956D}" dt="2023-02-08T11:44:42.027" v="1"/>
        <pc:sldMkLst>
          <pc:docMk/>
          <pc:sldMk cId="1628779898" sldId="260"/>
        </pc:sldMkLst>
      </pc:sldChg>
      <pc:sldChg chg="modAnim">
        <pc:chgData name="Sabine Berzina" userId="1466796a-f43a-429c-85bf-4ebf8b660949" providerId="ADAL" clId="{B3518282-E645-49EE-AB6F-A57B97F4956D}" dt="2023-02-08T11:44:30.669" v="0"/>
        <pc:sldMkLst>
          <pc:docMk/>
          <pc:sldMk cId="4119334644"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856CA-7920-4EEA-B12F-E2FC0296C8FB}" type="datetimeFigureOut">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CDF17-61F5-4B59-8B29-9599787E74DA}" type="slidenum">
              <a:t>‹#›</a:t>
            </a:fld>
            <a:endParaRPr lang="en-US"/>
          </a:p>
        </p:txBody>
      </p:sp>
    </p:spTree>
    <p:extLst>
      <p:ext uri="{BB962C8B-B14F-4D97-AF65-F5344CB8AC3E}">
        <p14:creationId xmlns:p14="http://schemas.microsoft.com/office/powerpoint/2010/main" val="83369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aAiskxviTd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2UEAfB_L1z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st.veryverified.eu/wp-content/uploads/2022/07/4.10-2.p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226991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12</a:t>
            </a:fld>
            <a:endParaRPr lang="en-US"/>
          </a:p>
        </p:txBody>
      </p:sp>
    </p:spTree>
    <p:extLst>
      <p:ext uri="{BB962C8B-B14F-4D97-AF65-F5344CB8AC3E}">
        <p14:creationId xmlns:p14="http://schemas.microsoft.com/office/powerpoint/2010/main" val="170596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Deepfakes and </a:t>
            </a:r>
            <a:r>
              <a:rPr lang="en-US" err="1">
                <a:cs typeface="Calibri"/>
              </a:rPr>
              <a:t>Cheapfakes</a:t>
            </a:r>
            <a:r>
              <a:rPr lang="en-US">
                <a:cs typeface="Calibri"/>
              </a:rPr>
              <a:t> </a:t>
            </a:r>
            <a:r>
              <a:rPr lang="en-US">
                <a:hlinkClick r:id="rId3"/>
              </a:rPr>
              <a:t>https://youtu.be/aAiskxviTds</a:t>
            </a:r>
            <a:endParaRPr lang="en-US"/>
          </a:p>
        </p:txBody>
      </p:sp>
      <p:sp>
        <p:nvSpPr>
          <p:cNvPr id="4" name="Slide Number Placeholder 3"/>
          <p:cNvSpPr>
            <a:spLocks noGrp="1"/>
          </p:cNvSpPr>
          <p:nvPr>
            <p:ph type="sldNum" sz="quarter" idx="5"/>
          </p:nvPr>
        </p:nvSpPr>
        <p:spPr/>
        <p:txBody>
          <a:bodyPr/>
          <a:lstStyle/>
          <a:p>
            <a:fld id="{0CBCDF17-61F5-4B59-8B29-9599787E74DA}" type="slidenum">
              <a:rPr lang="en-US"/>
              <a:t>13</a:t>
            </a:fld>
            <a:endParaRPr lang="en-US"/>
          </a:p>
        </p:txBody>
      </p:sp>
    </p:spTree>
    <p:extLst>
      <p:ext uri="{BB962C8B-B14F-4D97-AF65-F5344CB8AC3E}">
        <p14:creationId xmlns:p14="http://schemas.microsoft.com/office/powerpoint/2010/main" val="3520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Misinformation is untrue, but the person spreading it meant no harm</a:t>
            </a:r>
            <a:r>
              <a:rPr lang="lv-LV" dirty="0">
                <a:cs typeface="Calibri"/>
              </a:rPr>
              <a:t> and did not know it is not true</a:t>
            </a:r>
            <a:r>
              <a:rPr lang="en-US" dirty="0">
                <a:cs typeface="Calibri"/>
              </a:rPr>
              <a:t>. For example, people sometimes spread untrue rumors about each other but they don't always do it wishing that they would harm someone. They often do it just because they think it is fun, although wrong</a:t>
            </a:r>
            <a:r>
              <a:rPr lang="lv-LV" dirty="0">
                <a:cs typeface="Calibri"/>
              </a:rPr>
              <a:t>, without realising the information itself is false. </a:t>
            </a:r>
          </a:p>
          <a:p>
            <a:endParaRPr lang="lv-LV" dirty="0">
              <a:cs typeface="Calibri"/>
            </a:endParaRPr>
          </a:p>
          <a:p>
            <a:r>
              <a:rPr lang="en-US" dirty="0">
                <a:cs typeface="Calibri"/>
              </a:rPr>
              <a:t>Disinformation is false information that is spread with the knowledge that it's misleading. It includes both a country or a political party purposefully spreading false information that will get people angry, as well as individuals who purposefully spread false information to gain </a:t>
            </a:r>
            <a:r>
              <a:rPr lang="en-US" dirty="0" err="1">
                <a:cs typeface="Calibri"/>
              </a:rPr>
              <a:t>popularit</a:t>
            </a:r>
            <a:r>
              <a:rPr lang="lv-LV" dirty="0">
                <a:cs typeface="Calibri"/>
              </a:rPr>
              <a:t>y online.</a:t>
            </a:r>
          </a:p>
          <a:p>
            <a:endParaRPr lang="lv-LV" dirty="0">
              <a:cs typeface="Calibri"/>
            </a:endParaRPr>
          </a:p>
          <a:p>
            <a:r>
              <a:rPr lang="en-US" dirty="0" err="1">
                <a:cs typeface="Calibri"/>
              </a:rPr>
              <a:t>Malinformation</a:t>
            </a:r>
            <a:r>
              <a:rPr lang="en-US" dirty="0">
                <a:cs typeface="Calibri"/>
              </a:rPr>
              <a:t> might be true, but it's done to harm someone's reputation (by, for example, spreading intimate photos).</a:t>
            </a: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4</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Headlines and Manipulated Visuals </a:t>
            </a:r>
            <a:r>
              <a:rPr lang="en-US" dirty="0">
                <a:hlinkClick r:id="rId3"/>
              </a:rPr>
              <a:t>https://youtu.be/2UEAfB_L1zU</a:t>
            </a:r>
            <a:endParaRPr lang="en-US" dirty="0"/>
          </a:p>
          <a:p>
            <a:endParaRPr lang="lv-LV" dirty="0">
              <a:cs typeface="Calibri"/>
            </a:endParaRPr>
          </a:p>
          <a:p>
            <a:pPr marL="0" marR="0"/>
            <a:r>
              <a:rPr lang="en-US" sz="1800" dirty="0">
                <a:effectLst/>
                <a:latin typeface="Calibri" panose="020F0502020204030204" pitchFamily="34" charset="0"/>
                <a:ea typeface="Times New Roman" panose="02020603050405020304" pitchFamily="18" charset="0"/>
                <a:cs typeface="Segoe UI" panose="020B0502040204020203" pitchFamily="34" charset="0"/>
              </a:rPr>
              <a:t>If needed, before watching the video you can name the most important questions addressed in the video:</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r>
              <a:rPr lang="en-US" sz="1800" dirty="0">
                <a:effectLst/>
                <a:latin typeface="Calibri" panose="020F0502020204030204" pitchFamily="34" charset="0"/>
                <a:ea typeface="Times New Roman" panose="02020603050405020304" pitchFamily="18" charset="0"/>
                <a:cs typeface="Segoe UI" panose="020B0502040204020203" pitchFamily="34" charset="0"/>
              </a:rPr>
              <a:t>What is the main objective of headlines?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r>
              <a:rPr lang="en-US" sz="1800" dirty="0">
                <a:effectLst/>
                <a:latin typeface="Calibri" panose="020F0502020204030204" pitchFamily="34" charset="0"/>
                <a:ea typeface="Times New Roman" panose="02020603050405020304" pitchFamily="18" charset="0"/>
                <a:cs typeface="Segoe UI" panose="020B0502040204020203" pitchFamily="34" charset="0"/>
              </a:rPr>
              <a:t>What are the main risks created by using misleading headlines?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mj-lt"/>
              <a:buAutoNum type="arabicPeriod"/>
            </a:pPr>
            <a:r>
              <a:rPr lang="en-US" sz="1800" dirty="0">
                <a:effectLst/>
                <a:latin typeface="Calibri" panose="020F0502020204030204" pitchFamily="34" charset="0"/>
                <a:ea typeface="Times New Roman" panose="02020603050405020304" pitchFamily="18" charset="0"/>
                <a:cs typeface="Segoe UI" panose="020B0502040204020203" pitchFamily="34" charset="0"/>
              </a:rPr>
              <a:t>Why is it important for the media outlet for the headline to be able to attract attention?</a:t>
            </a:r>
            <a:endParaRPr lang="en-US" sz="1800" dirty="0">
              <a:effectLst/>
              <a:latin typeface="Times New Roman" panose="02020603050405020304" pitchFamily="18" charset="0"/>
              <a:ea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5</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on </a:t>
            </a:r>
            <a:r>
              <a:rPr lang="lv-LV" dirty="0"/>
              <a:t>this slide</a:t>
            </a:r>
            <a:r>
              <a:rPr lang="en-US" dirty="0"/>
              <a:t> they can see an image of a man in a bumble bee costume that is often used to claim that it is the ex-president of Estonia Toomas Hendrik Ilves as if to show that Estonia is now a part of the "demoralized West".</a:t>
            </a:r>
          </a:p>
        </p:txBody>
      </p:sp>
      <p:sp>
        <p:nvSpPr>
          <p:cNvPr id="4" name="Slide Number Placeholder 3"/>
          <p:cNvSpPr>
            <a:spLocks noGrp="1"/>
          </p:cNvSpPr>
          <p:nvPr>
            <p:ph type="sldNum" sz="quarter" idx="5"/>
          </p:nvPr>
        </p:nvSpPr>
        <p:spPr/>
        <p:txBody>
          <a:bodyPr/>
          <a:lstStyle/>
          <a:p>
            <a:fld id="{0CBCDF17-61F5-4B59-8B29-9599787E74DA}" type="slidenum">
              <a:rPr lang="en-US" smtClean="0"/>
              <a:t>7</a:t>
            </a:fld>
            <a:endParaRPr lang="en-US"/>
          </a:p>
        </p:txBody>
      </p:sp>
    </p:spTree>
    <p:extLst>
      <p:ext uri="{BB962C8B-B14F-4D97-AF65-F5344CB8AC3E}">
        <p14:creationId xmlns:p14="http://schemas.microsoft.com/office/powerpoint/2010/main" val="357866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slide 8 they can see an image of a bridge in with a crack. On the left, the background has been edited to depict Riga, although the bridge is actually in Brazil.</a:t>
            </a:r>
          </a:p>
        </p:txBody>
      </p:sp>
      <p:sp>
        <p:nvSpPr>
          <p:cNvPr id="4" name="Slide Number Placeholder 3"/>
          <p:cNvSpPr>
            <a:spLocks noGrp="1"/>
          </p:cNvSpPr>
          <p:nvPr>
            <p:ph type="sldNum" sz="quarter" idx="5"/>
          </p:nvPr>
        </p:nvSpPr>
        <p:spPr/>
        <p:txBody>
          <a:bodyPr/>
          <a:lstStyle/>
          <a:p>
            <a:fld id="{0CBCDF17-61F5-4B59-8B29-9599787E74DA}" type="slidenum">
              <a:rPr lang="en-US" smtClean="0"/>
              <a:t>8</a:t>
            </a:fld>
            <a:endParaRPr lang="en-US"/>
          </a:p>
        </p:txBody>
      </p:sp>
    </p:spTree>
    <p:extLst>
      <p:ext uri="{BB962C8B-B14F-4D97-AF65-F5344CB8AC3E}">
        <p14:creationId xmlns:p14="http://schemas.microsoft.com/office/powerpoint/2010/main" val="59166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9th slide, there's an example that supposedly shows the impact of deforestation, although both images are cropped from the same photo.</a:t>
            </a:r>
          </a:p>
        </p:txBody>
      </p:sp>
      <p:sp>
        <p:nvSpPr>
          <p:cNvPr id="4" name="Slide Number Placeholder 3"/>
          <p:cNvSpPr>
            <a:spLocks noGrp="1"/>
          </p:cNvSpPr>
          <p:nvPr>
            <p:ph type="sldNum" sz="quarter" idx="5"/>
          </p:nvPr>
        </p:nvSpPr>
        <p:spPr/>
        <p:txBody>
          <a:bodyPr/>
          <a:lstStyle/>
          <a:p>
            <a:fld id="{0CBCDF17-61F5-4B59-8B29-9599787E74DA}" type="slidenum">
              <a:rPr lang="en-US" smtClean="0"/>
              <a:t>9</a:t>
            </a:fld>
            <a:endParaRPr lang="en-US"/>
          </a:p>
        </p:txBody>
      </p:sp>
    </p:spTree>
    <p:extLst>
      <p:ext uri="{BB962C8B-B14F-4D97-AF65-F5344CB8AC3E}">
        <p14:creationId xmlns:p14="http://schemas.microsoft.com/office/powerpoint/2010/main" val="278632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https://test.veryverified.eu/wp-content/uploads/2022/07/4.10-2.png</a:t>
            </a:r>
            <a:endParaRPr lang="en-US"/>
          </a:p>
        </p:txBody>
      </p:sp>
      <p:sp>
        <p:nvSpPr>
          <p:cNvPr id="4" name="Slide Number Placeholder 3"/>
          <p:cNvSpPr>
            <a:spLocks noGrp="1"/>
          </p:cNvSpPr>
          <p:nvPr>
            <p:ph type="sldNum" sz="quarter" idx="5"/>
          </p:nvPr>
        </p:nvSpPr>
        <p:spPr/>
        <p:txBody>
          <a:bodyPr/>
          <a:lstStyle/>
          <a:p>
            <a:fld id="{D2A3E25C-14BA-461B-9D1A-EB5CE2559D82}" type="slidenum">
              <a:rPr lang="en-US"/>
              <a:t>10</a:t>
            </a:fld>
            <a:endParaRPr lang="en-US"/>
          </a:p>
        </p:txBody>
      </p:sp>
    </p:spTree>
    <p:extLst>
      <p:ext uri="{BB962C8B-B14F-4D97-AF65-F5344CB8AC3E}">
        <p14:creationId xmlns:p14="http://schemas.microsoft.com/office/powerpoint/2010/main" val="342763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11</a:t>
            </a:fld>
            <a:endParaRPr lang="en-US"/>
          </a:p>
        </p:txBody>
      </p:sp>
    </p:spTree>
    <p:extLst>
      <p:ext uri="{BB962C8B-B14F-4D97-AF65-F5344CB8AC3E}">
        <p14:creationId xmlns:p14="http://schemas.microsoft.com/office/powerpoint/2010/main" val="42344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6/30/2023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6/30/2023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6/30/2023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6/30/2023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6/30/2023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6/30/2023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6/30/2023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6/30/2023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6/30/2023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6/30/2023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6/30/2023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6/30/2023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aAiskxviTds?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2UEAfB_L1zU?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um.com/dfrlab/misleading-homophobic-memes-target-former-estonian-president-b8df0101e9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um.com/dfrlab/misleading-homophobic-memes-target-former-estonian-president-b8df0101e9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actcheck.afp.com/these-two-pictures-do-not-show-same-rainforest-ten-years-ap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2" descr="Graphical user interface&#10;&#10;Description automatically generated">
            <a:extLst>
              <a:ext uri="{FF2B5EF4-FFF2-40B4-BE49-F238E27FC236}">
                <a16:creationId xmlns:a16="http://schemas.microsoft.com/office/drawing/2014/main" id="{41B5A894-0E1F-94A0-579D-46346256105D}"/>
              </a:ext>
            </a:extLst>
          </p:cNvPr>
          <p:cNvPicPr>
            <a:picLocks noChangeAspect="1"/>
          </p:cNvPicPr>
          <p:nvPr/>
        </p:nvPicPr>
        <p:blipFill rotWithShape="1">
          <a:blip r:embed="rId2"/>
          <a:srcRect b="19"/>
          <a:stretch/>
        </p:blipFill>
        <p:spPr>
          <a:xfrm>
            <a:off x="20" y="1282"/>
            <a:ext cx="12191980" cy="6856718"/>
          </a:xfrm>
          <a:prstGeom prst="rect">
            <a:avLst/>
          </a:prstGeom>
        </p:spPr>
      </p:pic>
      <p:pic>
        <p:nvPicPr>
          <p:cNvPr id="14" name="Picture 4" descr="Logo&#10;&#10;Description automatically generated">
            <a:extLst>
              <a:ext uri="{FF2B5EF4-FFF2-40B4-BE49-F238E27FC236}">
                <a16:creationId xmlns:a16="http://schemas.microsoft.com/office/drawing/2014/main" id="{1364D106-5184-007C-60EB-195DF195C632}"/>
              </a:ext>
            </a:extLst>
          </p:cNvPr>
          <p:cNvPicPr>
            <a:picLocks noChangeAspect="1"/>
          </p:cNvPicPr>
          <p:nvPr/>
        </p:nvPicPr>
        <p:blipFill>
          <a:blip r:embed="rId3"/>
          <a:stretch>
            <a:fillRect/>
          </a:stretch>
        </p:blipFill>
        <p:spPr>
          <a:xfrm>
            <a:off x="188217" y="5430332"/>
            <a:ext cx="2743200" cy="992124"/>
          </a:xfrm>
          <a:prstGeom prst="rect">
            <a:avLst/>
          </a:prstGeom>
        </p:spPr>
      </p:pic>
      <p:sp>
        <p:nvSpPr>
          <p:cNvPr id="19" name="TextBox 18">
            <a:extLst>
              <a:ext uri="{FF2B5EF4-FFF2-40B4-BE49-F238E27FC236}">
                <a16:creationId xmlns:a16="http://schemas.microsoft.com/office/drawing/2014/main" id="{FCC7968C-5A14-3B90-F776-FCD676425971}"/>
              </a:ext>
            </a:extLst>
          </p:cNvPr>
          <p:cNvSpPr txBox="1"/>
          <p:nvPr/>
        </p:nvSpPr>
        <p:spPr>
          <a:xfrm>
            <a:off x="252829" y="258800"/>
            <a:ext cx="865730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Futura FT Book"/>
                <a:ea typeface="+mn-lt"/>
                <a:cs typeface="Calibri"/>
              </a:rPr>
              <a:t>Lesson 6.</a:t>
            </a:r>
            <a:r>
              <a:rPr lang="en-US" sz="3200" b="1" dirty="0">
                <a:latin typeface="Futura FT Book"/>
                <a:ea typeface="+mn-lt"/>
                <a:cs typeface="Calibri"/>
              </a:rPr>
              <a:t> </a:t>
            </a:r>
            <a:r>
              <a:rPr lang="en-US" sz="3200" b="1" dirty="0">
                <a:latin typeface="Futura FT Book"/>
                <a:ea typeface="+mn-lt"/>
                <a:cs typeface="+mn-lt"/>
              </a:rPr>
              <a:t>Manipulation: Disinformation, Manipulative Headlines and Photos</a:t>
            </a:r>
            <a:endParaRPr lang="en-US" sz="3200" b="1" dirty="0">
              <a:latin typeface="Futura FT Book"/>
              <a:ea typeface="Source Sans Pro Light"/>
              <a:cs typeface="Calibri"/>
            </a:endParaRPr>
          </a:p>
          <a:p>
            <a:r>
              <a:rPr lang="en-US" sz="2400" dirty="0">
                <a:latin typeface="Futura PT Book"/>
                <a:ea typeface="Source Sans Pro Light"/>
                <a:cs typeface="Calibri"/>
              </a:rPr>
              <a:t>Unit 4 Part A, B</a:t>
            </a:r>
          </a:p>
        </p:txBody>
      </p:sp>
    </p:spTree>
    <p:extLst>
      <p:ext uri="{BB962C8B-B14F-4D97-AF65-F5344CB8AC3E}">
        <p14:creationId xmlns:p14="http://schemas.microsoft.com/office/powerpoint/2010/main" val="3643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a:xfrm>
            <a:off x="493143" y="278861"/>
            <a:ext cx="10515600" cy="1325563"/>
          </a:xfrm>
        </p:spPr>
        <p:txBody>
          <a:bodyPr/>
          <a:lstStyle/>
          <a:p>
            <a:r>
              <a:rPr lang="en-US"/>
              <a:t>How to verify images?</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4" name="Picture 4" descr="Qr code&#10;&#10;Description automatically generated">
            <a:extLst>
              <a:ext uri="{FF2B5EF4-FFF2-40B4-BE49-F238E27FC236}">
                <a16:creationId xmlns:a16="http://schemas.microsoft.com/office/drawing/2014/main" id="{B3A74D4F-332F-B31B-FD46-40428BC29003}"/>
              </a:ext>
            </a:extLst>
          </p:cNvPr>
          <p:cNvPicPr>
            <a:picLocks noChangeAspect="1"/>
          </p:cNvPicPr>
          <p:nvPr/>
        </p:nvPicPr>
        <p:blipFill>
          <a:blip r:embed="rId3"/>
          <a:stretch>
            <a:fillRect/>
          </a:stretch>
        </p:blipFill>
        <p:spPr>
          <a:xfrm>
            <a:off x="713117" y="1956758"/>
            <a:ext cx="2743200" cy="2743200"/>
          </a:xfrm>
          <a:prstGeom prst="rect">
            <a:avLst/>
          </a:prstGeom>
        </p:spPr>
      </p:pic>
      <p:sp>
        <p:nvSpPr>
          <p:cNvPr id="5" name="TextBox 4">
            <a:extLst>
              <a:ext uri="{FF2B5EF4-FFF2-40B4-BE49-F238E27FC236}">
                <a16:creationId xmlns:a16="http://schemas.microsoft.com/office/drawing/2014/main" id="{5D957A5F-B955-0D0C-3CAE-9D0CDC9486F6}"/>
              </a:ext>
            </a:extLst>
          </p:cNvPr>
          <p:cNvSpPr txBox="1"/>
          <p:nvPr/>
        </p:nvSpPr>
        <p:spPr>
          <a:xfrm>
            <a:off x="3980952" y="1717443"/>
            <a:ext cx="747497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Futura PT Book"/>
              </a:rPr>
              <a:t>1. Scan the QR code to see an image that has been used on social media to claim it depicts the harmful effects of wearing face masks.</a:t>
            </a:r>
          </a:p>
          <a:p>
            <a:r>
              <a:rPr lang="en-US" sz="2400" dirty="0">
                <a:latin typeface="Futura PT Book"/>
              </a:rPr>
              <a:t>2. Go to images.google.com</a:t>
            </a:r>
            <a:endParaRPr lang="en-US" sz="1600" dirty="0"/>
          </a:p>
          <a:p>
            <a:r>
              <a:rPr lang="en-US" sz="2400" dirty="0">
                <a:latin typeface="Futura PT Book"/>
                <a:ea typeface="Source Sans Pro Light"/>
              </a:rPr>
              <a:t>3. Click on the "search by image icon" on the right side of the search bar (if you use your phone, you can also use Google Lens or tap on the tree dots on the right corner of the browser and switch to "Desktop site" if you're using Google Chrome)</a:t>
            </a:r>
          </a:p>
          <a:p>
            <a:r>
              <a:rPr lang="en-US" sz="2400" dirty="0">
                <a:latin typeface="Futura PT Book"/>
                <a:ea typeface="Source Sans Pro Light"/>
              </a:rPr>
              <a:t>4. Paste the link of the image in the search or upload the image you downloaded. Click on "search by image".</a:t>
            </a:r>
            <a:endParaRPr lang="en-US" sz="1600" dirty="0"/>
          </a:p>
        </p:txBody>
      </p:sp>
    </p:spTree>
    <p:extLst>
      <p:ext uri="{BB962C8B-B14F-4D97-AF65-F5344CB8AC3E}">
        <p14:creationId xmlns:p14="http://schemas.microsoft.com/office/powerpoint/2010/main" val="151504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4" name="Picture 4" descr="A picture containing graphical user interface&#10;&#10;Description automatically generated">
            <a:extLst>
              <a:ext uri="{FF2B5EF4-FFF2-40B4-BE49-F238E27FC236}">
                <a16:creationId xmlns:a16="http://schemas.microsoft.com/office/drawing/2014/main" id="{21693375-FB5D-4A72-199C-5538A3A2A6B5}"/>
              </a:ext>
            </a:extLst>
          </p:cNvPr>
          <p:cNvPicPr>
            <a:picLocks noChangeAspect="1"/>
          </p:cNvPicPr>
          <p:nvPr/>
        </p:nvPicPr>
        <p:blipFill>
          <a:blip r:embed="rId3"/>
          <a:stretch>
            <a:fillRect/>
          </a:stretch>
        </p:blipFill>
        <p:spPr>
          <a:xfrm>
            <a:off x="164690" y="76160"/>
            <a:ext cx="7032523" cy="2256587"/>
          </a:xfrm>
          <a:prstGeom prst="rect">
            <a:avLst/>
          </a:prstGeom>
        </p:spPr>
      </p:pic>
      <p:pic>
        <p:nvPicPr>
          <p:cNvPr id="8" name="Picture 8" descr="Graphical user interface, text, application&#10;&#10;Description automatically generated">
            <a:extLst>
              <a:ext uri="{FF2B5EF4-FFF2-40B4-BE49-F238E27FC236}">
                <a16:creationId xmlns:a16="http://schemas.microsoft.com/office/drawing/2014/main" id="{3DBB2088-2846-F4F1-7354-336B86F1042F}"/>
              </a:ext>
            </a:extLst>
          </p:cNvPr>
          <p:cNvPicPr>
            <a:picLocks noChangeAspect="1"/>
          </p:cNvPicPr>
          <p:nvPr/>
        </p:nvPicPr>
        <p:blipFill>
          <a:blip r:embed="rId4"/>
          <a:stretch>
            <a:fillRect/>
          </a:stretch>
        </p:blipFill>
        <p:spPr>
          <a:xfrm>
            <a:off x="164691" y="2511613"/>
            <a:ext cx="7032522" cy="3985579"/>
          </a:xfrm>
          <a:prstGeom prst="rect">
            <a:avLst/>
          </a:prstGeom>
        </p:spPr>
      </p:pic>
      <p:sp>
        <p:nvSpPr>
          <p:cNvPr id="10" name="TextBox 9">
            <a:extLst>
              <a:ext uri="{FF2B5EF4-FFF2-40B4-BE49-F238E27FC236}">
                <a16:creationId xmlns:a16="http://schemas.microsoft.com/office/drawing/2014/main" id="{2B9CB478-2AAE-8AC1-3B15-2CD54A0EBED5}"/>
              </a:ext>
            </a:extLst>
          </p:cNvPr>
          <p:cNvSpPr txBox="1"/>
          <p:nvPr/>
        </p:nvSpPr>
        <p:spPr>
          <a:xfrm>
            <a:off x="7932175" y="1467463"/>
            <a:ext cx="360352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Futura PT Book"/>
              </a:rPr>
              <a:t>Look at the pages that includes matching images. Although the search results might differ between people, you can find that the image has been used way before the Covid-19 pandemic.</a:t>
            </a:r>
          </a:p>
        </p:txBody>
      </p:sp>
    </p:spTree>
    <p:extLst>
      <p:ext uri="{BB962C8B-B14F-4D97-AF65-F5344CB8AC3E}">
        <p14:creationId xmlns:p14="http://schemas.microsoft.com/office/powerpoint/2010/main" val="361335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9" name="Picture 9" descr="Graphical user interface, application&#10;&#10;Description automatically generated">
            <a:extLst>
              <a:ext uri="{FF2B5EF4-FFF2-40B4-BE49-F238E27FC236}">
                <a16:creationId xmlns:a16="http://schemas.microsoft.com/office/drawing/2014/main" id="{328F2F5A-DDBD-F410-EAEE-63ED4F0009A0}"/>
              </a:ext>
            </a:extLst>
          </p:cNvPr>
          <p:cNvPicPr>
            <a:picLocks noChangeAspect="1"/>
          </p:cNvPicPr>
          <p:nvPr/>
        </p:nvPicPr>
        <p:blipFill>
          <a:blip r:embed="rId3"/>
          <a:stretch>
            <a:fillRect/>
          </a:stretch>
        </p:blipFill>
        <p:spPr>
          <a:xfrm>
            <a:off x="1578078" y="137174"/>
            <a:ext cx="8814619" cy="5440653"/>
          </a:xfrm>
          <a:prstGeom prst="rect">
            <a:avLst/>
          </a:prstGeom>
        </p:spPr>
      </p:pic>
      <p:sp>
        <p:nvSpPr>
          <p:cNvPr id="11" name="TextBox 10">
            <a:extLst>
              <a:ext uri="{FF2B5EF4-FFF2-40B4-BE49-F238E27FC236}">
                <a16:creationId xmlns:a16="http://schemas.microsoft.com/office/drawing/2014/main" id="{6899C319-9E62-7C43-6FD6-39AAC4033F81}"/>
              </a:ext>
            </a:extLst>
          </p:cNvPr>
          <p:cNvSpPr txBox="1"/>
          <p:nvPr/>
        </p:nvSpPr>
        <p:spPr>
          <a:xfrm>
            <a:off x="902112" y="5769076"/>
            <a:ext cx="1006823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Futura PT Book"/>
              </a:rPr>
              <a:t>You can, for example, find a result that shows it's a stock image uploaded in 2016 to illustrate chickenpox</a:t>
            </a:r>
          </a:p>
        </p:txBody>
      </p:sp>
    </p:spTree>
    <p:extLst>
      <p:ext uri="{BB962C8B-B14F-4D97-AF65-F5344CB8AC3E}">
        <p14:creationId xmlns:p14="http://schemas.microsoft.com/office/powerpoint/2010/main" val="35840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Online Media 6" title="Deepfakes and Cheapfakes ENG">
            <a:hlinkClick r:id="" action="ppaction://media"/>
            <a:extLst>
              <a:ext uri="{FF2B5EF4-FFF2-40B4-BE49-F238E27FC236}">
                <a16:creationId xmlns:a16="http://schemas.microsoft.com/office/drawing/2014/main" id="{D52251A1-1A52-4CCA-F3F7-D2406B5AE551}"/>
              </a:ext>
            </a:extLst>
          </p:cNvPr>
          <p:cNvPicPr>
            <a:picLocks noRot="1" noChangeAspect="1"/>
          </p:cNvPicPr>
          <p:nvPr>
            <a:videoFile r:link="rId1"/>
          </p:nvPr>
        </p:nvPicPr>
        <p:blipFill>
          <a:blip r:embed="rId4"/>
          <a:stretch>
            <a:fillRect/>
          </a:stretch>
        </p:blipFill>
        <p:spPr>
          <a:xfrm>
            <a:off x="96345" y="110140"/>
            <a:ext cx="11920482" cy="6611444"/>
          </a:xfrm>
          <a:prstGeom prst="rect">
            <a:avLst/>
          </a:prstGeom>
        </p:spPr>
      </p:pic>
    </p:spTree>
    <p:extLst>
      <p:ext uri="{BB962C8B-B14F-4D97-AF65-F5344CB8AC3E}">
        <p14:creationId xmlns:p14="http://schemas.microsoft.com/office/powerpoint/2010/main" val="162877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p:txBody>
          <a:bodyPr/>
          <a:lstStyle/>
          <a:p>
            <a:r>
              <a:rPr lang="en-US">
                <a:latin typeface="Futura PT Bold"/>
              </a:rPr>
              <a:t>Conclusion</a:t>
            </a: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p:txBody>
          <a:bodyPr vert="horz" lIns="91440" tIns="45720" rIns="91440" bIns="45720" rtlCol="0" anchor="t">
            <a:normAutofit/>
          </a:bodyPr>
          <a:lstStyle/>
          <a:p>
            <a:pPr marL="0" indent="0">
              <a:buNone/>
            </a:pPr>
            <a:r>
              <a:rPr lang="en-US">
                <a:latin typeface="Futura FT Book"/>
                <a:ea typeface="+mn-lt"/>
                <a:cs typeface="+mn-lt"/>
              </a:rPr>
              <a:t>To be a responsible social media user, you always have to verify images and information if they come from unfamiliar sources and can't be verified from others that are more reliable. </a:t>
            </a:r>
            <a:endParaRPr lang="en-US">
              <a:latin typeface="Source Sans Pro Light"/>
              <a:ea typeface="+mn-lt"/>
              <a:cs typeface="+mn-lt"/>
            </a:endParaRPr>
          </a:p>
          <a:p>
            <a:pPr marL="0" indent="0">
              <a:buNone/>
            </a:pPr>
            <a:endParaRPr lang="en-US">
              <a:latin typeface="Futura FT Book"/>
              <a:ea typeface="Source Sans Pro Light"/>
            </a:endParaRPr>
          </a:p>
          <a:p>
            <a:pPr marL="0" indent="0">
              <a:buNone/>
            </a:pPr>
            <a:r>
              <a:rPr lang="en-US">
                <a:latin typeface="Futura FT Book"/>
                <a:ea typeface="+mn-lt"/>
                <a:cs typeface="+mn-lt"/>
              </a:rPr>
              <a:t>If you don't know how to check the information, </a:t>
            </a:r>
            <a:r>
              <a:rPr lang="en-US" u="sng">
                <a:latin typeface="Futura FT Book"/>
                <a:ea typeface="+mn-lt"/>
                <a:cs typeface="+mn-lt"/>
              </a:rPr>
              <a:t>never share it</a:t>
            </a:r>
            <a:r>
              <a:rPr lang="en-US">
                <a:latin typeface="Futura FT Book"/>
                <a:ea typeface="+mn-lt"/>
                <a:cs typeface="+mn-lt"/>
              </a:rPr>
              <a:t>!</a:t>
            </a:r>
            <a:endParaRPr lang="en-US"/>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71917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quare with a white letter f in it&#10;&#10;Description automatically generated with low confidence">
            <a:extLst>
              <a:ext uri="{FF2B5EF4-FFF2-40B4-BE49-F238E27FC236}">
                <a16:creationId xmlns:a16="http://schemas.microsoft.com/office/drawing/2014/main" id="{B8183683-E01A-6CFE-E360-4FAD969F6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6738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31973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DD2E3-177C-F33B-8D3C-41477330757D}"/>
              </a:ext>
            </a:extLst>
          </p:cNvPr>
          <p:cNvSpPr>
            <a:spLocks noGrp="1"/>
          </p:cNvSpPr>
          <p:nvPr>
            <p:ph idx="1"/>
          </p:nvPr>
        </p:nvSpPr>
        <p:spPr>
          <a:xfrm>
            <a:off x="838200" y="2071431"/>
            <a:ext cx="10515600" cy="4351338"/>
          </a:xfrm>
        </p:spPr>
        <p:txBody>
          <a:bodyPr vert="horz" lIns="91440" tIns="45720" rIns="91440" bIns="45720" rtlCol="0" anchor="t">
            <a:normAutofit/>
          </a:bodyPr>
          <a:lstStyle/>
          <a:p>
            <a:r>
              <a:rPr lang="en-US">
                <a:latin typeface="Futura PT Book"/>
                <a:ea typeface="Source Sans Pro Light"/>
              </a:rPr>
              <a:t>Read the instructions carefully</a:t>
            </a:r>
          </a:p>
          <a:p>
            <a:r>
              <a:rPr lang="en-US">
                <a:latin typeface="Futura PT Book"/>
                <a:ea typeface="Source Sans Pro Light"/>
              </a:rPr>
              <a:t>You will only have 3 minutes to finish</a:t>
            </a:r>
          </a:p>
          <a:p>
            <a:r>
              <a:rPr lang="en-US">
                <a:latin typeface="Futura PT Book"/>
                <a:ea typeface="Source Sans Pro Light"/>
              </a:rPr>
              <a:t>The first person who will finish everything will get an award!</a:t>
            </a:r>
          </a:p>
        </p:txBody>
      </p:sp>
      <p:sp>
        <p:nvSpPr>
          <p:cNvPr id="6" name="Title 1">
            <a:extLst>
              <a:ext uri="{FF2B5EF4-FFF2-40B4-BE49-F238E27FC236}">
                <a16:creationId xmlns:a16="http://schemas.microsoft.com/office/drawing/2014/main" id="{5CC24D40-CCF8-3177-A715-865C0A8AD8B7}"/>
              </a:ext>
            </a:extLst>
          </p:cNvPr>
          <p:cNvSpPr>
            <a:spLocks noGrp="1"/>
          </p:cNvSpPr>
          <p:nvPr>
            <p:ph type="title"/>
          </p:nvPr>
        </p:nvSpPr>
        <p:spPr>
          <a:xfrm>
            <a:off x="838200" y="365125"/>
            <a:ext cx="10515600" cy="1325563"/>
          </a:xfrm>
        </p:spPr>
        <p:txBody>
          <a:bodyPr/>
          <a:lstStyle/>
          <a:p>
            <a:r>
              <a:rPr lang="en-US"/>
              <a:t>Game: How Well Do You Follow Instructions?</a:t>
            </a:r>
          </a:p>
        </p:txBody>
      </p:sp>
      <p:pic>
        <p:nvPicPr>
          <p:cNvPr id="4" name="Picture 3" descr="Logo&#10;&#10;Description automatically generated">
            <a:extLst>
              <a:ext uri="{FF2B5EF4-FFF2-40B4-BE49-F238E27FC236}">
                <a16:creationId xmlns:a16="http://schemas.microsoft.com/office/drawing/2014/main" id="{0172B2C1-1B04-F4BB-BCFA-716453877EAB}"/>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68912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9" descr="Graphical user interface, diagram&#10;&#10;Description automatically generated">
            <a:extLst>
              <a:ext uri="{FF2B5EF4-FFF2-40B4-BE49-F238E27FC236}">
                <a16:creationId xmlns:a16="http://schemas.microsoft.com/office/drawing/2014/main" id="{ED8AEA31-FB2F-9EAA-F4AB-F2A0E5801AEE}"/>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1458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en-US"/>
              <a:t>Question: Does this headline tell it all?</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4" descr="Qr code&#10;&#10;Description automatically generated">
            <a:extLst>
              <a:ext uri="{FF2B5EF4-FFF2-40B4-BE49-F238E27FC236}">
                <a16:creationId xmlns:a16="http://schemas.microsoft.com/office/drawing/2014/main" id="{FEF5401B-1B9F-B838-93A8-2D5277F11A5A}"/>
              </a:ext>
            </a:extLst>
          </p:cNvPr>
          <p:cNvPicPr>
            <a:picLocks noChangeAspect="1"/>
          </p:cNvPicPr>
          <p:nvPr/>
        </p:nvPicPr>
        <p:blipFill>
          <a:blip r:embed="rId4"/>
          <a:stretch>
            <a:fillRect/>
          </a:stretch>
        </p:blipFill>
        <p:spPr>
          <a:xfrm>
            <a:off x="3900949" y="1688690"/>
            <a:ext cx="4021393" cy="4021393"/>
          </a:xfrm>
          <a:prstGeom prst="rect">
            <a:avLst/>
          </a:prstGeom>
        </p:spPr>
      </p:pic>
    </p:spTree>
    <p:extLst>
      <p:ext uri="{BB962C8B-B14F-4D97-AF65-F5344CB8AC3E}">
        <p14:creationId xmlns:p14="http://schemas.microsoft.com/office/powerpoint/2010/main" val="339114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Online Media 4" title="Headlines and Manipulated Visuals ENG">
            <a:hlinkClick r:id="" action="ppaction://media"/>
            <a:extLst>
              <a:ext uri="{FF2B5EF4-FFF2-40B4-BE49-F238E27FC236}">
                <a16:creationId xmlns:a16="http://schemas.microsoft.com/office/drawing/2014/main" id="{A91158B2-4272-B898-D78C-50AD74EE144B}"/>
              </a:ext>
            </a:extLst>
          </p:cNvPr>
          <p:cNvPicPr>
            <a:picLocks noRot="1" noChangeAspect="1"/>
          </p:cNvPicPr>
          <p:nvPr>
            <a:videoFile r:link="rId1"/>
          </p:nvPr>
        </p:nvPicPr>
        <p:blipFill>
          <a:blip r:embed="rId4"/>
          <a:stretch>
            <a:fillRect/>
          </a:stretch>
        </p:blipFill>
        <p:spPr>
          <a:xfrm>
            <a:off x="167736" y="109148"/>
            <a:ext cx="11885283" cy="6654081"/>
          </a:xfrm>
          <a:prstGeom prst="rect">
            <a:avLst/>
          </a:prstGeom>
        </p:spPr>
      </p:pic>
    </p:spTree>
    <p:extLst>
      <p:ext uri="{BB962C8B-B14F-4D97-AF65-F5344CB8AC3E}">
        <p14:creationId xmlns:p14="http://schemas.microsoft.com/office/powerpoint/2010/main" val="41193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561068"/>
            <a:ext cx="10515600" cy="1325563"/>
          </a:xfrm>
        </p:spPr>
        <p:txBody>
          <a:bodyPr/>
          <a:lstStyle/>
          <a:p>
            <a:r>
              <a:rPr lang="en-US">
                <a:latin typeface="Futura PT Bold"/>
              </a:rPr>
              <a:t>Three main types of manipulative photos</a:t>
            </a:r>
            <a:endParaRPr lang="en-US"/>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8200" y="2163082"/>
            <a:ext cx="10515600" cy="4351338"/>
          </a:xfrm>
        </p:spPr>
        <p:txBody>
          <a:bodyPr vert="horz" lIns="91440" tIns="45720" rIns="91440" bIns="45720" rtlCol="0" anchor="t">
            <a:normAutofit/>
          </a:bodyPr>
          <a:lstStyle/>
          <a:p>
            <a:pPr marL="0" indent="0">
              <a:buNone/>
            </a:pPr>
            <a:r>
              <a:rPr lang="en-US">
                <a:latin typeface="Futura FT Book"/>
                <a:ea typeface="Source Sans Pro Light"/>
              </a:rPr>
              <a:t>1. A</a:t>
            </a:r>
            <a:r>
              <a:rPr lang="en-US">
                <a:latin typeface="Futura FT Book"/>
                <a:ea typeface="+mn-lt"/>
                <a:cs typeface="+mn-lt"/>
              </a:rPr>
              <a:t> real photo of a place or person presented as an image of an entirely different place or person.</a:t>
            </a:r>
          </a:p>
          <a:p>
            <a:pPr marL="0" indent="0">
              <a:buNone/>
            </a:pPr>
            <a:r>
              <a:rPr lang="en-US">
                <a:latin typeface="Futura FT Book"/>
                <a:ea typeface="Source Sans Pro Light"/>
              </a:rPr>
              <a:t>2. Doctored photos</a:t>
            </a:r>
            <a:r>
              <a:rPr lang="en-US">
                <a:latin typeface="Futura FT Book"/>
                <a:ea typeface="+mn-lt"/>
                <a:cs typeface="+mn-lt"/>
              </a:rPr>
              <a:t> altered in a graphics editor (like Photoshop) to add or remove some elements.</a:t>
            </a:r>
          </a:p>
          <a:p>
            <a:pPr marL="0" indent="0">
              <a:buNone/>
            </a:pPr>
            <a:r>
              <a:rPr lang="en-US">
                <a:latin typeface="Futura FT Book"/>
                <a:ea typeface="+mn-lt"/>
                <a:cs typeface="+mn-lt"/>
              </a:rPr>
              <a:t>3. Cropped photos that show just part of an image out of context.</a:t>
            </a:r>
            <a:endParaRPr lang="en-US"/>
          </a:p>
        </p:txBody>
      </p:sp>
      <p:pic>
        <p:nvPicPr>
          <p:cNvPr id="5" name="Picture 4" descr="Logo&#10;&#10;Description automatically generated">
            <a:extLst>
              <a:ext uri="{FF2B5EF4-FFF2-40B4-BE49-F238E27FC236}">
                <a16:creationId xmlns:a16="http://schemas.microsoft.com/office/drawing/2014/main" id="{026F83AC-D591-03B4-5528-1F5686528F8F}"/>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93740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6" descr="Graphical user interface, website&#10;&#10;Description automatically generated">
            <a:extLst>
              <a:ext uri="{FF2B5EF4-FFF2-40B4-BE49-F238E27FC236}">
                <a16:creationId xmlns:a16="http://schemas.microsoft.com/office/drawing/2014/main" id="{C8532DAF-BCA8-E4BF-AB9A-D5272B8E1C7F}"/>
              </a:ext>
            </a:extLst>
          </p:cNvPr>
          <p:cNvPicPr>
            <a:picLocks noChangeAspect="1"/>
          </p:cNvPicPr>
          <p:nvPr/>
        </p:nvPicPr>
        <p:blipFill>
          <a:blip r:embed="rId3"/>
          <a:stretch>
            <a:fillRect/>
          </a:stretch>
        </p:blipFill>
        <p:spPr>
          <a:xfrm>
            <a:off x="213852" y="253787"/>
            <a:ext cx="8175522" cy="6510199"/>
          </a:xfrm>
          <a:prstGeom prst="rect">
            <a:avLst/>
          </a:prstGeom>
        </p:spPr>
      </p:pic>
      <p:sp>
        <p:nvSpPr>
          <p:cNvPr id="7" name="TextBox 6">
            <a:extLst>
              <a:ext uri="{FF2B5EF4-FFF2-40B4-BE49-F238E27FC236}">
                <a16:creationId xmlns:a16="http://schemas.microsoft.com/office/drawing/2014/main" id="{DEF1C662-9D9B-84B4-7B39-3798F3D45BF3}"/>
              </a:ext>
            </a:extLst>
          </p:cNvPr>
          <p:cNvSpPr txBox="1"/>
          <p:nvPr/>
        </p:nvSpPr>
        <p:spPr>
          <a:xfrm>
            <a:off x="8976852" y="20942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4"/>
              </a:rPr>
              <a:t>SOURCE</a:t>
            </a:r>
            <a:endParaRPr lang="en-US"/>
          </a:p>
        </p:txBody>
      </p:sp>
      <p:sp>
        <p:nvSpPr>
          <p:cNvPr id="2" name="TextBox 1">
            <a:extLst>
              <a:ext uri="{FF2B5EF4-FFF2-40B4-BE49-F238E27FC236}">
                <a16:creationId xmlns:a16="http://schemas.microsoft.com/office/drawing/2014/main" id="{7AF777FF-B828-03BA-6A92-320D839FA52C}"/>
              </a:ext>
            </a:extLst>
          </p:cNvPr>
          <p:cNvSpPr txBox="1"/>
          <p:nvPr/>
        </p:nvSpPr>
        <p:spPr>
          <a:xfrm>
            <a:off x="8976851" y="938979"/>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1.</a:t>
            </a:r>
            <a:endParaRPr lang="en-US" sz="5400">
              <a:ea typeface="Source Sans Pro Light"/>
            </a:endParaRPr>
          </a:p>
        </p:txBody>
      </p:sp>
    </p:spTree>
    <p:extLst>
      <p:ext uri="{BB962C8B-B14F-4D97-AF65-F5344CB8AC3E}">
        <p14:creationId xmlns:p14="http://schemas.microsoft.com/office/powerpoint/2010/main" val="237897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6" descr="A picture containing text, sky, different, tarmac&#10;&#10;Description automatically generated">
            <a:extLst>
              <a:ext uri="{FF2B5EF4-FFF2-40B4-BE49-F238E27FC236}">
                <a16:creationId xmlns:a16="http://schemas.microsoft.com/office/drawing/2014/main" id="{D140FD90-0711-D93A-4AD8-E68F98B5C7F9}"/>
              </a:ext>
            </a:extLst>
          </p:cNvPr>
          <p:cNvPicPr>
            <a:picLocks noGrp="1" noChangeAspect="1"/>
          </p:cNvPicPr>
          <p:nvPr>
            <p:ph idx="1"/>
          </p:nvPr>
        </p:nvPicPr>
        <p:blipFill>
          <a:blip r:embed="rId3"/>
          <a:stretch>
            <a:fillRect/>
          </a:stretch>
        </p:blipFill>
        <p:spPr>
          <a:xfrm>
            <a:off x="412113" y="215593"/>
            <a:ext cx="11343194" cy="5482047"/>
          </a:xfrm>
        </p:spPr>
      </p:pic>
      <p:sp>
        <p:nvSpPr>
          <p:cNvPr id="7" name="TextBox 6">
            <a:extLst>
              <a:ext uri="{FF2B5EF4-FFF2-40B4-BE49-F238E27FC236}">
                <a16:creationId xmlns:a16="http://schemas.microsoft.com/office/drawing/2014/main" id="{2C4A30A4-03CE-E8FF-F91E-78443CFCECD6}"/>
              </a:ext>
            </a:extLst>
          </p:cNvPr>
          <p:cNvSpPr txBox="1"/>
          <p:nvPr/>
        </p:nvSpPr>
        <p:spPr>
          <a:xfrm>
            <a:off x="10451690" y="61869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4"/>
              </a:rPr>
              <a:t>SOURCE</a:t>
            </a:r>
            <a:endParaRPr lang="en-US"/>
          </a:p>
        </p:txBody>
      </p:sp>
      <p:sp>
        <p:nvSpPr>
          <p:cNvPr id="3" name="TextBox 2">
            <a:extLst>
              <a:ext uri="{FF2B5EF4-FFF2-40B4-BE49-F238E27FC236}">
                <a16:creationId xmlns:a16="http://schemas.microsoft.com/office/drawing/2014/main" id="{FC114F1A-786D-AEB1-3135-0298C8A7DCCE}"/>
              </a:ext>
            </a:extLst>
          </p:cNvPr>
          <p:cNvSpPr txBox="1"/>
          <p:nvPr/>
        </p:nvSpPr>
        <p:spPr>
          <a:xfrm>
            <a:off x="693173" y="5769076"/>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2.</a:t>
            </a:r>
            <a:endParaRPr lang="en-US" sz="5400">
              <a:ea typeface="Source Sans Pro Light"/>
            </a:endParaRPr>
          </a:p>
        </p:txBody>
      </p:sp>
    </p:spTree>
    <p:extLst>
      <p:ext uri="{BB962C8B-B14F-4D97-AF65-F5344CB8AC3E}">
        <p14:creationId xmlns:p14="http://schemas.microsoft.com/office/powerpoint/2010/main" val="21566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0612BF-4C80-A213-2A6E-8642E734638A}"/>
              </a:ext>
            </a:extLst>
          </p:cNvPr>
          <p:cNvPicPr>
            <a:picLocks noChangeAspect="1"/>
          </p:cNvPicPr>
          <p:nvPr/>
        </p:nvPicPr>
        <p:blipFill>
          <a:blip r:embed="rId3"/>
          <a:stretch>
            <a:fillRect/>
          </a:stretch>
        </p:blipFill>
        <p:spPr>
          <a:xfrm>
            <a:off x="299884" y="218442"/>
            <a:ext cx="11702844" cy="5241243"/>
          </a:xfrm>
          <a:prstGeom prst="rect">
            <a:avLst/>
          </a:prstGeom>
        </p:spPr>
      </p:pic>
      <p:sp>
        <p:nvSpPr>
          <p:cNvPr id="3" name="TextBox 2">
            <a:extLst>
              <a:ext uri="{FF2B5EF4-FFF2-40B4-BE49-F238E27FC236}">
                <a16:creationId xmlns:a16="http://schemas.microsoft.com/office/drawing/2014/main" id="{1B1E99FC-96CD-A983-57EA-BE721FECC71D}"/>
              </a:ext>
            </a:extLst>
          </p:cNvPr>
          <p:cNvSpPr txBox="1"/>
          <p:nvPr/>
        </p:nvSpPr>
        <p:spPr>
          <a:xfrm>
            <a:off x="10513141" y="60640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4"/>
              </a:rPr>
              <a:t>SOURCE</a:t>
            </a:r>
            <a:endParaRPr lang="en-US"/>
          </a:p>
        </p:txBody>
      </p:sp>
      <p:sp>
        <p:nvSpPr>
          <p:cNvPr id="5" name="TextBox 4">
            <a:extLst>
              <a:ext uri="{FF2B5EF4-FFF2-40B4-BE49-F238E27FC236}">
                <a16:creationId xmlns:a16="http://schemas.microsoft.com/office/drawing/2014/main" id="{1F12AFDD-2A0E-DBA3-A17D-9AF137510985}"/>
              </a:ext>
            </a:extLst>
          </p:cNvPr>
          <p:cNvSpPr txBox="1"/>
          <p:nvPr/>
        </p:nvSpPr>
        <p:spPr>
          <a:xfrm>
            <a:off x="385916" y="5597011"/>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3.</a:t>
            </a:r>
            <a:endParaRPr lang="en-US" sz="5400">
              <a:ea typeface="Source Sans Pro Light"/>
            </a:endParaRPr>
          </a:p>
        </p:txBody>
      </p:sp>
    </p:spTree>
    <p:extLst>
      <p:ext uri="{BB962C8B-B14F-4D97-AF65-F5344CB8AC3E}">
        <p14:creationId xmlns:p14="http://schemas.microsoft.com/office/powerpoint/2010/main" val="784106254"/>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Props1.xml><?xml version="1.0" encoding="utf-8"?>
<ds:datastoreItem xmlns:ds="http://schemas.openxmlformats.org/officeDocument/2006/customXml" ds:itemID="{76F2FD6F-3A0E-4703-9CD3-A9A3842E086A}">
  <ds:schemaRefs>
    <ds:schemaRef ds:uri="http://schemas.microsoft.com/sharepoint/v3/contenttype/forms"/>
  </ds:schemaRefs>
</ds:datastoreItem>
</file>

<file path=customXml/itemProps2.xml><?xml version="1.0" encoding="utf-8"?>
<ds:datastoreItem xmlns:ds="http://schemas.openxmlformats.org/officeDocument/2006/customXml" ds:itemID="{98A5D4C8-E49C-4998-B446-AD4468B3D789}">
  <ds:schemaRefs>
    <ds:schemaRef ds:uri="ce8b8449-7073-4f43-8a1a-984ca5569f20"/>
    <ds:schemaRef ds:uri="e49c4de8-714a-4d9a-88a7-b286d1a87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C904D5-C355-4A0B-83CA-19145B6ACB62}">
  <ds:schemaRefs>
    <ds:schemaRef ds:uri="ce8b8449-7073-4f43-8a1a-984ca5569f20"/>
    <ds:schemaRef ds:uri="e49c4de8-714a-4d9a-88a7-b286d1a87f8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714</Words>
  <Application>Microsoft Office PowerPoint</Application>
  <PresentationFormat>Widescreen</PresentationFormat>
  <Paragraphs>58</Paragraphs>
  <Slides>16</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Futura FT Book</vt:lpstr>
      <vt:lpstr>Futura PT Bold</vt:lpstr>
      <vt:lpstr>Futura PT Book</vt:lpstr>
      <vt:lpstr>Museo Sans Cyrl 900</vt:lpstr>
      <vt:lpstr>Source Sans Pro Light</vt:lpstr>
      <vt:lpstr>Times New Roman</vt:lpstr>
      <vt:lpstr>4_Office Theme</vt:lpstr>
      <vt:lpstr>PowerPoint Presentation</vt:lpstr>
      <vt:lpstr>Game: How Well Do You Follow Instructions?</vt:lpstr>
      <vt:lpstr>PowerPoint Presentation</vt:lpstr>
      <vt:lpstr>Question: Does this headline tell it all?</vt:lpstr>
      <vt:lpstr>PowerPoint Presentation</vt:lpstr>
      <vt:lpstr>Three main types of manipulative photos</vt:lpstr>
      <vt:lpstr>PowerPoint Presentation</vt:lpstr>
      <vt:lpstr>PowerPoint Presentation</vt:lpstr>
      <vt:lpstr>PowerPoint Presentation</vt:lpstr>
      <vt:lpstr>How to verify images?</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Sabine Berzina</cp:lastModifiedBy>
  <cp:revision>24</cp:revision>
  <dcterms:created xsi:type="dcterms:W3CDTF">2022-06-27T09:52:52Z</dcterms:created>
  <dcterms:modified xsi:type="dcterms:W3CDTF">2023-06-30T09:23:53Z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