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8"/>
  </p:notesMasterIdLst>
  <p:sldIdLst>
    <p:sldId id="266" r:id="rId5"/>
    <p:sldId id="265" r:id="rId6"/>
    <p:sldId id="264" r:id="rId7"/>
    <p:sldId id="262" r:id="rId8"/>
    <p:sldId id="263" r:id="rId9"/>
    <p:sldId id="269" r:id="rId10"/>
    <p:sldId id="270" r:id="rId11"/>
    <p:sldId id="268" r:id="rId12"/>
    <p:sldId id="272" r:id="rId13"/>
    <p:sldId id="273" r:id="rId14"/>
    <p:sldId id="267" r:id="rId15"/>
    <p:sldId id="274" r:id="rId16"/>
    <p:sldId id="25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B2830D-D6E4-1E60-57D6-453489105170}" name="Stanley Currier" initials="SC" userId="S::scurrier@irex.org::62b8aaa8-5ce6-4197-b882-9703622d5d75" providerId="AD"/>
  <p188:author id="{44900C5D-7F2D-0F05-8F82-2572EE419B8B}" name="Sabine Berzina" initials="SB" userId="S::sberzina@irex.org::1466796a-f43a-429c-85bf-4ebf8b66094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FB0B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528166-C8DE-42EA-AB9B-4E44EC923BB1}" v="1" dt="2023-06-30T09:19:55.9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82913" autoAdjust="0"/>
  </p:normalViewPr>
  <p:slideViewPr>
    <p:cSldViewPr snapToGrid="0">
      <p:cViewPr varScale="1">
        <p:scale>
          <a:sx n="55" d="100"/>
          <a:sy n="55" d="100"/>
        </p:scale>
        <p:origin x="9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e Berzina" userId="1466796a-f43a-429c-85bf-4ebf8b660949" providerId="ADAL" clId="{84B261D3-2A29-4EB9-971E-6F5CD6E7F4E8}"/>
    <pc:docChg chg="undo custSel delSld modSld">
      <pc:chgData name="Sabine Berzina" userId="1466796a-f43a-429c-85bf-4ebf8b660949" providerId="ADAL" clId="{84B261D3-2A29-4EB9-971E-6F5CD6E7F4E8}" dt="2023-02-03T12:22:51.089" v="91" actId="20577"/>
      <pc:docMkLst>
        <pc:docMk/>
      </pc:docMkLst>
      <pc:sldChg chg="modNotesTx">
        <pc:chgData name="Sabine Berzina" userId="1466796a-f43a-429c-85bf-4ebf8b660949" providerId="ADAL" clId="{84B261D3-2A29-4EB9-971E-6F5CD6E7F4E8}" dt="2023-02-03T12:18:44.818" v="2"/>
        <pc:sldMkLst>
          <pc:docMk/>
          <pc:sldMk cId="2048850270" sldId="264"/>
        </pc:sldMkLst>
      </pc:sldChg>
      <pc:sldChg chg="modSp mod">
        <pc:chgData name="Sabine Berzina" userId="1466796a-f43a-429c-85bf-4ebf8b660949" providerId="ADAL" clId="{84B261D3-2A29-4EB9-971E-6F5CD6E7F4E8}" dt="2023-02-03T12:22:51.089" v="91" actId="20577"/>
        <pc:sldMkLst>
          <pc:docMk/>
          <pc:sldMk cId="3225244256" sldId="269"/>
        </pc:sldMkLst>
        <pc:spChg chg="mod">
          <ac:chgData name="Sabine Berzina" userId="1466796a-f43a-429c-85bf-4ebf8b660949" providerId="ADAL" clId="{84B261D3-2A29-4EB9-971E-6F5CD6E7F4E8}" dt="2023-02-03T12:22:51.089" v="91" actId="20577"/>
          <ac:spMkLst>
            <pc:docMk/>
            <pc:sldMk cId="3225244256" sldId="269"/>
            <ac:spMk id="7" creationId="{A90DEAAC-47EE-DE65-1FFC-FFB6112657A2}"/>
          </ac:spMkLst>
        </pc:spChg>
      </pc:sldChg>
      <pc:sldChg chg="del">
        <pc:chgData name="Sabine Berzina" userId="1466796a-f43a-429c-85bf-4ebf8b660949" providerId="ADAL" clId="{84B261D3-2A29-4EB9-971E-6F5CD6E7F4E8}" dt="2023-02-03T12:19:40.912" v="3" actId="47"/>
        <pc:sldMkLst>
          <pc:docMk/>
          <pc:sldMk cId="102420690" sldId="271"/>
        </pc:sldMkLst>
      </pc:sldChg>
      <pc:sldChg chg="modSp mod setBg">
        <pc:chgData name="Sabine Berzina" userId="1466796a-f43a-429c-85bf-4ebf8b660949" providerId="ADAL" clId="{84B261D3-2A29-4EB9-971E-6F5CD6E7F4E8}" dt="2023-02-03T12:21:38.285" v="14" actId="1076"/>
        <pc:sldMkLst>
          <pc:docMk/>
          <pc:sldMk cId="1669900114" sldId="272"/>
        </pc:sldMkLst>
        <pc:picChg chg="mod">
          <ac:chgData name="Sabine Berzina" userId="1466796a-f43a-429c-85bf-4ebf8b660949" providerId="ADAL" clId="{84B261D3-2A29-4EB9-971E-6F5CD6E7F4E8}" dt="2023-02-03T12:21:38.285" v="14" actId="1076"/>
          <ac:picMkLst>
            <pc:docMk/>
            <pc:sldMk cId="1669900114" sldId="272"/>
            <ac:picMk id="4" creationId="{171386C6-7511-E567-AACB-760B87D84B17}"/>
          </ac:picMkLst>
        </pc:picChg>
        <pc:picChg chg="mod">
          <ac:chgData name="Sabine Berzina" userId="1466796a-f43a-429c-85bf-4ebf8b660949" providerId="ADAL" clId="{84B261D3-2A29-4EB9-971E-6F5CD6E7F4E8}" dt="2023-02-03T12:20:24.961" v="7" actId="14100"/>
          <ac:picMkLst>
            <pc:docMk/>
            <pc:sldMk cId="1669900114" sldId="272"/>
            <ac:picMk id="10" creationId="{2E476EE9-6C2F-8E6C-D6EF-235C620E8983}"/>
          </ac:picMkLst>
        </pc:picChg>
      </pc:sldChg>
    </pc:docChg>
  </pc:docChgLst>
  <pc:docChgLst>
    <pc:chgData name="Sabine Berzina" userId="1466796a-f43a-429c-85bf-4ebf8b660949" providerId="ADAL" clId="{BD528166-C8DE-42EA-AB9B-4E44EC923BB1}"/>
    <pc:docChg chg="addSld modSld">
      <pc:chgData name="Sabine Berzina" userId="1466796a-f43a-429c-85bf-4ebf8b660949" providerId="ADAL" clId="{BD528166-C8DE-42EA-AB9B-4E44EC923BB1}" dt="2023-06-30T09:20:00.155" v="3" actId="962"/>
      <pc:docMkLst>
        <pc:docMk/>
      </pc:docMkLst>
      <pc:sldChg chg="addSp modSp new mod">
        <pc:chgData name="Sabine Berzina" userId="1466796a-f43a-429c-85bf-4ebf8b660949" providerId="ADAL" clId="{BD528166-C8DE-42EA-AB9B-4E44EC923BB1}" dt="2023-06-30T09:20:00.155" v="3" actId="962"/>
        <pc:sldMkLst>
          <pc:docMk/>
          <pc:sldMk cId="2705237252" sldId="274"/>
        </pc:sldMkLst>
        <pc:picChg chg="add mod">
          <ac:chgData name="Sabine Berzina" userId="1466796a-f43a-429c-85bf-4ebf8b660949" providerId="ADAL" clId="{BD528166-C8DE-42EA-AB9B-4E44EC923BB1}" dt="2023-06-30T09:20:00.155" v="3" actId="962"/>
          <ac:picMkLst>
            <pc:docMk/>
            <pc:sldMk cId="2705237252" sldId="274"/>
            <ac:picMk id="3" creationId="{0F1196C5-485F-4A29-E6A4-521A5DEAFEEF}"/>
          </ac:picMkLst>
        </pc:picChg>
      </pc:sldChg>
    </pc:docChg>
  </pc:docChgLst>
  <pc:docChgLst>
    <pc:chgData name="Sabine Berzina" userId="1466796a-f43a-429c-85bf-4ebf8b660949" providerId="ADAL" clId="{FFE75CC5-E91B-4289-BCD0-34E0AF7DA243}"/>
    <pc:docChg chg="modSld">
      <pc:chgData name="Sabine Berzina" userId="1466796a-f43a-429c-85bf-4ebf8b660949" providerId="ADAL" clId="{FFE75CC5-E91B-4289-BCD0-34E0AF7DA243}" dt="2023-02-08T11:46:14.986" v="1"/>
      <pc:docMkLst>
        <pc:docMk/>
      </pc:docMkLst>
      <pc:sldChg chg="modAnim">
        <pc:chgData name="Sabine Berzina" userId="1466796a-f43a-429c-85bf-4ebf8b660949" providerId="ADAL" clId="{FFE75CC5-E91B-4289-BCD0-34E0AF7DA243}" dt="2023-02-08T11:46:07.228" v="0"/>
        <pc:sldMkLst>
          <pc:docMk/>
          <pc:sldMk cId="2048850270" sldId="264"/>
        </pc:sldMkLst>
      </pc:sldChg>
      <pc:sldChg chg="modAnim">
        <pc:chgData name="Sabine Berzina" userId="1466796a-f43a-429c-85bf-4ebf8b660949" providerId="ADAL" clId="{FFE75CC5-E91B-4289-BCD0-34E0AF7DA243}" dt="2023-02-08T11:46:14.986" v="1"/>
        <pc:sldMkLst>
          <pc:docMk/>
          <pc:sldMk cId="886408440"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343B2-4182-4A21-BD2A-86F45C6890FE}" type="datetimeFigureOut">
              <a:t>6/30/2023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BB40B-A3DB-497D-A382-1339DA1BDF24}" type="slidenum">
              <a:t>‹#›</a:t>
            </a:fld>
            <a:endParaRPr lang="en-US"/>
          </a:p>
        </p:txBody>
      </p:sp>
    </p:spTree>
    <p:extLst>
      <p:ext uri="{BB962C8B-B14F-4D97-AF65-F5344CB8AC3E}">
        <p14:creationId xmlns:p14="http://schemas.microsoft.com/office/powerpoint/2010/main" val="978032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4NfwdYFOWx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BtjSv4pMgo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4BB40B-A3DB-497D-A382-1339DA1BDF24}" type="slidenum">
              <a:rPr lang="en-US" smtClean="0"/>
              <a:t>1</a:t>
            </a:fld>
            <a:endParaRPr lang="en-US"/>
          </a:p>
        </p:txBody>
      </p:sp>
    </p:spTree>
    <p:extLst>
      <p:ext uri="{BB962C8B-B14F-4D97-AF65-F5344CB8AC3E}">
        <p14:creationId xmlns:p14="http://schemas.microsoft.com/office/powerpoint/2010/main" val="3831977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https://www.youtube.com/watch?v=4NfwdYFOWxM</a:t>
            </a:r>
            <a:r>
              <a:rPr lang="en-US" dirty="0"/>
              <a:t> Interview with an Advertising Specialist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376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11</a:t>
            </a:fld>
            <a:endParaRPr lang="en-US"/>
          </a:p>
        </p:txBody>
      </p:sp>
    </p:spTree>
    <p:extLst>
      <p:ext uri="{BB962C8B-B14F-4D97-AF65-F5344CB8AC3E}">
        <p14:creationId xmlns:p14="http://schemas.microsoft.com/office/powerpoint/2010/main" val="2882808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2</a:t>
            </a:fld>
            <a:endParaRPr lang="en-US"/>
          </a:p>
        </p:txBody>
      </p:sp>
    </p:spTree>
    <p:extLst>
      <p:ext uri="{BB962C8B-B14F-4D97-AF65-F5344CB8AC3E}">
        <p14:creationId xmlns:p14="http://schemas.microsoft.com/office/powerpoint/2010/main" val="1670043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hlinkClick r:id="rId3"/>
              </a:rPr>
              <a:t>https://www.youtube.com/watch?v=BtjSv4pMgoM</a:t>
            </a:r>
            <a:r>
              <a:rPr lang="en-US" dirty="0">
                <a:cs typeface="Calibri"/>
              </a:rPr>
              <a:t> Cognitive Distortions</a:t>
            </a:r>
            <a:endParaRPr lang="lv-LV" dirty="0">
              <a:cs typeface="Calibri"/>
            </a:endParaRPr>
          </a:p>
          <a:p>
            <a:endParaRPr lang="lv-LV" dirty="0">
              <a:cs typeface="Calibri"/>
            </a:endParaRPr>
          </a:p>
          <a:p>
            <a:r>
              <a:rPr lang="en-US" dirty="0">
                <a:cs typeface="Calibri"/>
              </a:rPr>
              <a:t>Ask students if they can relate to the issues discussed in the video. Where do they experience  Barnum effect or Cognitive distortions in their lives?</a:t>
            </a:r>
          </a:p>
        </p:txBody>
      </p:sp>
      <p:sp>
        <p:nvSpPr>
          <p:cNvPr id="4" name="Slide Number Placeholder 3"/>
          <p:cNvSpPr>
            <a:spLocks noGrp="1"/>
          </p:cNvSpPr>
          <p:nvPr>
            <p:ph type="sldNum" sz="quarter" idx="5"/>
          </p:nvPr>
        </p:nvSpPr>
        <p:spPr/>
        <p:txBody>
          <a:bodyPr/>
          <a:lstStyle/>
          <a:p>
            <a:fld id="{D2A3E25C-14BA-461B-9D1A-EB5CE2559D82}" type="slidenum">
              <a:rPr lang="en-US"/>
              <a:t>3</a:t>
            </a:fld>
            <a:endParaRPr lang="en-US"/>
          </a:p>
        </p:txBody>
      </p:sp>
    </p:spTree>
    <p:extLst>
      <p:ext uri="{BB962C8B-B14F-4D97-AF65-F5344CB8AC3E}">
        <p14:creationId xmlns:p14="http://schemas.microsoft.com/office/powerpoint/2010/main" val="226991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https://www.discovermagazine.com/mind/the-10-percent-of-your-brain-myth-that-just-wont-die</a:t>
            </a:r>
          </a:p>
        </p:txBody>
      </p:sp>
      <p:sp>
        <p:nvSpPr>
          <p:cNvPr id="4" name="Slide Number Placeholder 3"/>
          <p:cNvSpPr>
            <a:spLocks noGrp="1"/>
          </p:cNvSpPr>
          <p:nvPr>
            <p:ph type="sldNum" sz="quarter" idx="5"/>
          </p:nvPr>
        </p:nvSpPr>
        <p:spPr/>
        <p:txBody>
          <a:bodyPr/>
          <a:lstStyle/>
          <a:p>
            <a:fld id="{D2A3E25C-14BA-461B-9D1A-EB5CE2559D82}" type="slidenum">
              <a:rPr lang="en-US" smtClean="0"/>
              <a:t>4</a:t>
            </a:fld>
            <a:endParaRPr lang="en-US"/>
          </a:p>
        </p:txBody>
      </p:sp>
    </p:spTree>
    <p:extLst>
      <p:ext uri="{BB962C8B-B14F-4D97-AF65-F5344CB8AC3E}">
        <p14:creationId xmlns:p14="http://schemas.microsoft.com/office/powerpoint/2010/main" val="318666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3E25C-14BA-461B-9D1A-EB5CE2559D82}" type="slidenum">
              <a:rPr lang="en-US"/>
              <a:t>5</a:t>
            </a:fld>
            <a:endParaRPr lang="en-US"/>
          </a:p>
        </p:txBody>
      </p:sp>
    </p:spTree>
    <p:extLst>
      <p:ext uri="{BB962C8B-B14F-4D97-AF65-F5344CB8AC3E}">
        <p14:creationId xmlns:p14="http://schemas.microsoft.com/office/powerpoint/2010/main" val="470575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2391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8285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3E25C-14BA-461B-9D1A-EB5CE2559D82}" type="slidenum">
              <a:rPr lang="en-US"/>
              <a:t>8</a:t>
            </a:fld>
            <a:endParaRPr lang="en-US"/>
          </a:p>
        </p:txBody>
      </p:sp>
    </p:spTree>
    <p:extLst>
      <p:ext uri="{BB962C8B-B14F-4D97-AF65-F5344CB8AC3E}">
        <p14:creationId xmlns:p14="http://schemas.microsoft.com/office/powerpoint/2010/main" val="264128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0536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11B1-8BF8-4925-8082-B9E8897117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4F5274-1ECF-469D-99AF-6319B3430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22CEFE-DD27-4971-A80C-6F032904F098}"/>
              </a:ext>
            </a:extLst>
          </p:cNvPr>
          <p:cNvSpPr>
            <a:spLocks noGrp="1"/>
          </p:cNvSpPr>
          <p:nvPr>
            <p:ph type="dt" sz="half" idx="10"/>
          </p:nvPr>
        </p:nvSpPr>
        <p:spPr/>
        <p:txBody>
          <a:bodyPr/>
          <a:lstStyle/>
          <a:p>
            <a:fld id="{F58F1D6A-F961-441A-9298-73C1DCC4158D}" type="datetime1">
              <a:rPr lang="en-US" smtClean="0"/>
              <a:t>6/30/2023</a:t>
            </a:fld>
            <a:endParaRPr lang="en-US"/>
          </a:p>
        </p:txBody>
      </p:sp>
      <p:sp>
        <p:nvSpPr>
          <p:cNvPr id="5" name="Footer Placeholder 4">
            <a:extLst>
              <a:ext uri="{FF2B5EF4-FFF2-40B4-BE49-F238E27FC236}">
                <a16:creationId xmlns:a16="http://schemas.microsoft.com/office/drawing/2014/main" id="{D2BFD1AB-2E95-4FB6-AFDB-D7C42643A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51AB8-A963-4590-AD6D-E57EE8C59206}"/>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400965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B3B8-C4EF-4E56-B82E-0379C38BBC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17E9BD-D828-4A3D-A34C-432630B517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E3ADB-9136-439B-BEE5-F22D4AC5C177}"/>
              </a:ext>
            </a:extLst>
          </p:cNvPr>
          <p:cNvSpPr>
            <a:spLocks noGrp="1"/>
          </p:cNvSpPr>
          <p:nvPr>
            <p:ph type="dt" sz="half" idx="10"/>
          </p:nvPr>
        </p:nvSpPr>
        <p:spPr/>
        <p:txBody>
          <a:bodyPr/>
          <a:lstStyle/>
          <a:p>
            <a:fld id="{337742D7-78BE-44B5-A4FB-00D84D1F393D}" type="datetime1">
              <a:rPr lang="en-US" smtClean="0"/>
              <a:t>6/30/2023</a:t>
            </a:fld>
            <a:endParaRPr lang="en-US"/>
          </a:p>
        </p:txBody>
      </p:sp>
      <p:sp>
        <p:nvSpPr>
          <p:cNvPr id="5" name="Footer Placeholder 4">
            <a:extLst>
              <a:ext uri="{FF2B5EF4-FFF2-40B4-BE49-F238E27FC236}">
                <a16:creationId xmlns:a16="http://schemas.microsoft.com/office/drawing/2014/main" id="{77FE4EAA-5C4D-4713-AB29-FA7D701DB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32BE5-AD8D-4686-B95E-0174BDFBBAF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46869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FAAFEA-6795-4282-8988-202D35E5DA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0EFE79-061A-47F3-AF5B-FC72789138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79CDD-0EFF-473B-A92A-05B8C87B0F48}"/>
              </a:ext>
            </a:extLst>
          </p:cNvPr>
          <p:cNvSpPr>
            <a:spLocks noGrp="1"/>
          </p:cNvSpPr>
          <p:nvPr>
            <p:ph type="dt" sz="half" idx="10"/>
          </p:nvPr>
        </p:nvSpPr>
        <p:spPr/>
        <p:txBody>
          <a:bodyPr/>
          <a:lstStyle/>
          <a:p>
            <a:fld id="{D7794281-8058-467D-AC33-437716C632EA}" type="datetime1">
              <a:rPr lang="en-US" smtClean="0"/>
              <a:t>6/30/2023</a:t>
            </a:fld>
            <a:endParaRPr lang="en-US"/>
          </a:p>
        </p:txBody>
      </p:sp>
      <p:sp>
        <p:nvSpPr>
          <p:cNvPr id="5" name="Footer Placeholder 4">
            <a:extLst>
              <a:ext uri="{FF2B5EF4-FFF2-40B4-BE49-F238E27FC236}">
                <a16:creationId xmlns:a16="http://schemas.microsoft.com/office/drawing/2014/main" id="{99B14088-D1F7-4FAC-9473-3A4F7CD12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225E8-926C-4ADA-9720-EC10A5E5F1F4}"/>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15692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55"/>
        <p:cNvGrpSpPr/>
        <p:nvPr/>
      </p:nvGrpSpPr>
      <p:grpSpPr>
        <a:xfrm>
          <a:off x="0" y="0"/>
          <a:ext cx="0" cy="0"/>
          <a:chOff x="0" y="0"/>
          <a:chExt cx="0" cy="0"/>
        </a:xfrm>
      </p:grpSpPr>
      <p:sp>
        <p:nvSpPr>
          <p:cNvPr id="6" name="Shape 713"/>
          <p:cNvSpPr/>
          <p:nvPr userDrawn="1"/>
        </p:nvSpPr>
        <p:spPr>
          <a:xfrm>
            <a:off x="0" y="6762751"/>
            <a:ext cx="12192000" cy="103656"/>
          </a:xfrm>
          <a:prstGeom prst="rect">
            <a:avLst/>
          </a:prstGeom>
          <a:solidFill>
            <a:srgbClr val="43B6C8"/>
          </a:solidFill>
          <a:ln>
            <a:noFill/>
          </a:ln>
        </p:spPr>
        <p:txBody>
          <a:bodyPr spcFirstLastPara="1" wrap="square" lIns="121900" tIns="60933" rIns="121900" bIns="60933" anchor="ctr" anchorCtr="0">
            <a:noAutofit/>
          </a:bodyPr>
          <a:lstStyle/>
          <a:p>
            <a:pPr algn="ctr">
              <a:buClr>
                <a:srgbClr val="000000"/>
              </a:buClr>
              <a:buSzPts val="900"/>
            </a:pPr>
            <a:endParaRPr sz="1200">
              <a:solidFill>
                <a:schemeClr val="lt1"/>
              </a:solidFill>
              <a:latin typeface="Arial"/>
              <a:ea typeface="Arial"/>
              <a:cs typeface="Arial"/>
              <a:sym typeface="Arial"/>
            </a:endParaRPr>
          </a:p>
        </p:txBody>
      </p:sp>
      <p:sp>
        <p:nvSpPr>
          <p:cNvPr id="3" name="Content Placeholder 2"/>
          <p:cNvSpPr>
            <a:spLocks noGrp="1"/>
          </p:cNvSpPr>
          <p:nvPr>
            <p:ph sz="quarter" idx="10"/>
          </p:nvPr>
        </p:nvSpPr>
        <p:spPr>
          <a:xfrm>
            <a:off x="703263" y="270934"/>
            <a:ext cx="10785475" cy="506413"/>
          </a:xfrm>
          <a:noFill/>
          <a:ln>
            <a:noFill/>
          </a:ln>
        </p:spPr>
        <p:txBody>
          <a:bodyPr spcFirstLastPara="1" wrap="square" lIns="0" tIns="60933" rIns="121900" bIns="60933" anchor="ctr" anchorCtr="0">
            <a:noAutofit/>
          </a:bodyPr>
          <a:lstStyle>
            <a:lvl1pPr marL="0" indent="0">
              <a:buNone/>
              <a:defRPr lang="en-US" sz="3200" b="1" dirty="0" smtClean="0">
                <a:solidFill>
                  <a:srgbClr val="009BA0"/>
                </a:solidFill>
                <a:latin typeface="Arial"/>
                <a:ea typeface="Arial"/>
                <a:cs typeface="Arial"/>
              </a:defRPr>
            </a:lvl1pPr>
            <a:lvl2pPr>
              <a:defRPr lang="en-US" sz="1800" dirty="0" smtClean="0"/>
            </a:lvl2pPr>
            <a:lvl3pPr>
              <a:defRPr lang="en-US" sz="1800" dirty="0" smtClean="0"/>
            </a:lvl3pPr>
            <a:lvl4pPr>
              <a:defRPr lang="en-US" dirty="0" smtClean="0"/>
            </a:lvl4pPr>
            <a:lvl5pPr>
              <a:defRPr lang="uk-UA" dirty="0"/>
            </a:lvl5pPr>
          </a:lstStyle>
          <a:p>
            <a:pPr marL="0" lvl="0">
              <a:buClr>
                <a:srgbClr val="009BA0"/>
              </a:buClr>
              <a:buSzPts val="3400"/>
            </a:pPr>
            <a:r>
              <a:rPr lang="en-US"/>
              <a:t>Edit Master text styles</a:t>
            </a:r>
          </a:p>
        </p:txBody>
      </p:sp>
      <p:cxnSp>
        <p:nvCxnSpPr>
          <p:cNvPr id="5" name="Shape 715">
            <a:extLst>
              <a:ext uri="{FF2B5EF4-FFF2-40B4-BE49-F238E27FC236}">
                <a16:creationId xmlns:a16="http://schemas.microsoft.com/office/drawing/2014/main" id="{D58F7EDD-4A8F-422A-95EA-CD89D8BB51EF}"/>
              </a:ext>
            </a:extLst>
          </p:cNvPr>
          <p:cNvCxnSpPr/>
          <p:nvPr userDrawn="1"/>
        </p:nvCxnSpPr>
        <p:spPr>
          <a:xfrm rot="10800000" flipH="1">
            <a:off x="702739" y="872067"/>
            <a:ext cx="10786400" cy="0"/>
          </a:xfrm>
          <a:prstGeom prst="straightConnector1">
            <a:avLst/>
          </a:prstGeom>
          <a:noFill/>
          <a:ln w="15875" cap="flat" cmpd="sng">
            <a:solidFill>
              <a:srgbClr val="009BA0"/>
            </a:solidFill>
            <a:prstDash val="solid"/>
            <a:round/>
            <a:headEnd type="none" w="sm" len="sm"/>
            <a:tailEnd type="none" w="sm" len="sm"/>
          </a:ln>
        </p:spPr>
      </p:cxnSp>
    </p:spTree>
    <p:extLst>
      <p:ext uri="{BB962C8B-B14F-4D97-AF65-F5344CB8AC3E}">
        <p14:creationId xmlns:p14="http://schemas.microsoft.com/office/powerpoint/2010/main" val="133096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C20D-3346-4BE0-960A-2B858900A6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ADF1F-69F4-4A88-A067-D669FB40B0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62313-B89A-4C98-A500-041A658D2CF2}"/>
              </a:ext>
            </a:extLst>
          </p:cNvPr>
          <p:cNvSpPr>
            <a:spLocks noGrp="1"/>
          </p:cNvSpPr>
          <p:nvPr>
            <p:ph type="dt" sz="half" idx="10"/>
          </p:nvPr>
        </p:nvSpPr>
        <p:spPr/>
        <p:txBody>
          <a:bodyPr/>
          <a:lstStyle/>
          <a:p>
            <a:fld id="{27C06AD6-2A1B-42A4-AAD2-BAED84479F1A}" type="datetime1">
              <a:rPr lang="en-US" smtClean="0"/>
              <a:t>6/30/2023</a:t>
            </a:fld>
            <a:endParaRPr lang="en-US"/>
          </a:p>
        </p:txBody>
      </p:sp>
      <p:sp>
        <p:nvSpPr>
          <p:cNvPr id="5" name="Footer Placeholder 4">
            <a:extLst>
              <a:ext uri="{FF2B5EF4-FFF2-40B4-BE49-F238E27FC236}">
                <a16:creationId xmlns:a16="http://schemas.microsoft.com/office/drawing/2014/main" id="{7356758C-4903-454A-9D0E-FE731CE13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8FCF5-D282-44DD-BD8C-3380829CF7A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3883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EB9D-5737-452D-BF21-64E13046F0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A59D1-CBFF-45E9-B7A7-822A1E3484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2AD870-A144-4E54-94DF-757C11A1E94A}"/>
              </a:ext>
            </a:extLst>
          </p:cNvPr>
          <p:cNvSpPr>
            <a:spLocks noGrp="1"/>
          </p:cNvSpPr>
          <p:nvPr>
            <p:ph type="dt" sz="half" idx="10"/>
          </p:nvPr>
        </p:nvSpPr>
        <p:spPr/>
        <p:txBody>
          <a:bodyPr/>
          <a:lstStyle/>
          <a:p>
            <a:fld id="{58829BBA-AAD9-4625-B910-ECB7B96082DB}" type="datetime1">
              <a:rPr lang="en-US" smtClean="0"/>
              <a:t>6/30/2023</a:t>
            </a:fld>
            <a:endParaRPr lang="en-US"/>
          </a:p>
        </p:txBody>
      </p:sp>
      <p:sp>
        <p:nvSpPr>
          <p:cNvPr id="5" name="Footer Placeholder 4">
            <a:extLst>
              <a:ext uri="{FF2B5EF4-FFF2-40B4-BE49-F238E27FC236}">
                <a16:creationId xmlns:a16="http://schemas.microsoft.com/office/drawing/2014/main" id="{1725885B-CFAB-468D-939D-295234D24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D06ED-C7D3-4F9B-8F68-40719400E0B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28515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E918-1792-4844-85C7-63518C1804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3FA2B-5631-433E-B04F-5F0A429116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7AD47-8399-4BD0-A892-855A8A16A4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8DE2BD-7434-4693-BFEB-54FF5E455C24}"/>
              </a:ext>
            </a:extLst>
          </p:cNvPr>
          <p:cNvSpPr>
            <a:spLocks noGrp="1"/>
          </p:cNvSpPr>
          <p:nvPr>
            <p:ph type="dt" sz="half" idx="10"/>
          </p:nvPr>
        </p:nvSpPr>
        <p:spPr/>
        <p:txBody>
          <a:bodyPr/>
          <a:lstStyle/>
          <a:p>
            <a:fld id="{9EF27477-B691-465D-AE31-645297B1AAC1}" type="datetime1">
              <a:rPr lang="en-US" smtClean="0"/>
              <a:t>6/30/2023</a:t>
            </a:fld>
            <a:endParaRPr lang="en-US"/>
          </a:p>
        </p:txBody>
      </p:sp>
      <p:sp>
        <p:nvSpPr>
          <p:cNvPr id="6" name="Footer Placeholder 5">
            <a:extLst>
              <a:ext uri="{FF2B5EF4-FFF2-40B4-BE49-F238E27FC236}">
                <a16:creationId xmlns:a16="http://schemas.microsoft.com/office/drawing/2014/main" id="{BCD780FA-67CC-4056-8386-C3FE186F9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0FFA0-DB6A-4C2C-8B22-E5955889C96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72079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BF5F5-112B-4079-BFC4-754E7DCE4E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3CA595-416E-46C8-A054-8FB7C6BA7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5914BD-0FB8-4FF3-A662-B580EDF85F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2A5E7C-17F5-488B-B2F3-DA046E1A2C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DDDE23-73CC-4D71-9BFF-ABF4B4BFE2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80C66-BB2E-48E3-9066-375C4FDC6DBB}"/>
              </a:ext>
            </a:extLst>
          </p:cNvPr>
          <p:cNvSpPr>
            <a:spLocks noGrp="1"/>
          </p:cNvSpPr>
          <p:nvPr>
            <p:ph type="dt" sz="half" idx="10"/>
          </p:nvPr>
        </p:nvSpPr>
        <p:spPr/>
        <p:txBody>
          <a:bodyPr/>
          <a:lstStyle/>
          <a:p>
            <a:fld id="{9152E7DE-3D6A-40CB-A265-6801E7318149}" type="datetime1">
              <a:rPr lang="en-US" smtClean="0"/>
              <a:t>6/30/2023</a:t>
            </a:fld>
            <a:endParaRPr lang="en-US"/>
          </a:p>
        </p:txBody>
      </p:sp>
      <p:sp>
        <p:nvSpPr>
          <p:cNvPr id="8" name="Footer Placeholder 7">
            <a:extLst>
              <a:ext uri="{FF2B5EF4-FFF2-40B4-BE49-F238E27FC236}">
                <a16:creationId xmlns:a16="http://schemas.microsoft.com/office/drawing/2014/main" id="{7DD7F3A1-840B-4E52-AEC2-A5B3144B4F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B1F7EA-9815-484F-86E4-CC3E23A473B1}"/>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06479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D3B9A-05E8-45AF-B94B-1038129E5E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A0BF4E-C4FE-445E-97A9-665374D9516B}"/>
              </a:ext>
            </a:extLst>
          </p:cNvPr>
          <p:cNvSpPr>
            <a:spLocks noGrp="1"/>
          </p:cNvSpPr>
          <p:nvPr>
            <p:ph type="dt" sz="half" idx="10"/>
          </p:nvPr>
        </p:nvSpPr>
        <p:spPr/>
        <p:txBody>
          <a:bodyPr/>
          <a:lstStyle/>
          <a:p>
            <a:fld id="{5467EB4A-7BEF-47DE-BF15-3A6740AA2BCB}" type="datetime1">
              <a:rPr lang="en-US" smtClean="0"/>
              <a:t>6/30/2023</a:t>
            </a:fld>
            <a:endParaRPr lang="en-US"/>
          </a:p>
        </p:txBody>
      </p:sp>
      <p:sp>
        <p:nvSpPr>
          <p:cNvPr id="4" name="Footer Placeholder 3">
            <a:extLst>
              <a:ext uri="{FF2B5EF4-FFF2-40B4-BE49-F238E27FC236}">
                <a16:creationId xmlns:a16="http://schemas.microsoft.com/office/drawing/2014/main" id="{A029FCC0-3A47-4B94-89F9-EC8340464B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2600C-C0DA-4D1D-9C07-6D1A3E39B18A}"/>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65829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B68FD-33F4-4CE3-8C9E-EF83C4F9061F}"/>
              </a:ext>
            </a:extLst>
          </p:cNvPr>
          <p:cNvSpPr>
            <a:spLocks noGrp="1"/>
          </p:cNvSpPr>
          <p:nvPr>
            <p:ph type="dt" sz="half" idx="10"/>
          </p:nvPr>
        </p:nvSpPr>
        <p:spPr/>
        <p:txBody>
          <a:bodyPr/>
          <a:lstStyle/>
          <a:p>
            <a:fld id="{C37AD671-D566-4C83-BE99-5D6BCD137A64}" type="datetime1">
              <a:rPr lang="en-US" smtClean="0"/>
              <a:t>6/30/2023</a:t>
            </a:fld>
            <a:endParaRPr lang="en-US"/>
          </a:p>
        </p:txBody>
      </p:sp>
      <p:sp>
        <p:nvSpPr>
          <p:cNvPr id="3" name="Footer Placeholder 2">
            <a:extLst>
              <a:ext uri="{FF2B5EF4-FFF2-40B4-BE49-F238E27FC236}">
                <a16:creationId xmlns:a16="http://schemas.microsoft.com/office/drawing/2014/main" id="{9A65721F-C0B8-4251-B370-EB0AD9B59B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05A292-F788-4AD0-89C3-F8FEA479E12F}"/>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9672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F617-DF3D-4061-A583-7D5208E8A6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53D1B-D1BA-4234-8E2D-C1328B7FB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B62655-648D-4D81-B2F1-EE1B3F0D9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AD48BB-FB10-4AA7-A898-5620379F304A}"/>
              </a:ext>
            </a:extLst>
          </p:cNvPr>
          <p:cNvSpPr>
            <a:spLocks noGrp="1"/>
          </p:cNvSpPr>
          <p:nvPr>
            <p:ph type="dt" sz="half" idx="10"/>
          </p:nvPr>
        </p:nvSpPr>
        <p:spPr/>
        <p:txBody>
          <a:bodyPr/>
          <a:lstStyle/>
          <a:p>
            <a:fld id="{F90A7758-8FD1-4EAF-A3DD-3464968E8084}" type="datetime1">
              <a:rPr lang="en-US" smtClean="0"/>
              <a:t>6/30/2023</a:t>
            </a:fld>
            <a:endParaRPr lang="en-US"/>
          </a:p>
        </p:txBody>
      </p:sp>
      <p:sp>
        <p:nvSpPr>
          <p:cNvPr id="6" name="Footer Placeholder 5">
            <a:extLst>
              <a:ext uri="{FF2B5EF4-FFF2-40B4-BE49-F238E27FC236}">
                <a16:creationId xmlns:a16="http://schemas.microsoft.com/office/drawing/2014/main" id="{68D6D2C7-37E9-4248-A69B-28425B98A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29C6D0-3E90-46F3-8203-CB4BD13963C8}"/>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00819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3B00-D58E-4643-B370-991C70EB4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EA4B21-973D-4C91-896F-A9CD4EDE9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0AD51E-A4FA-4246-BD82-4A57EF9EC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9B0A01-5F67-4671-A837-FB928886C091}"/>
              </a:ext>
            </a:extLst>
          </p:cNvPr>
          <p:cNvSpPr>
            <a:spLocks noGrp="1"/>
          </p:cNvSpPr>
          <p:nvPr>
            <p:ph type="dt" sz="half" idx="10"/>
          </p:nvPr>
        </p:nvSpPr>
        <p:spPr/>
        <p:txBody>
          <a:bodyPr/>
          <a:lstStyle/>
          <a:p>
            <a:fld id="{7DBF85CA-4B92-44B9-86E7-161C21505D5C}" type="datetime1">
              <a:rPr lang="en-US" smtClean="0"/>
              <a:t>6/30/2023</a:t>
            </a:fld>
            <a:endParaRPr lang="en-US"/>
          </a:p>
        </p:txBody>
      </p:sp>
      <p:sp>
        <p:nvSpPr>
          <p:cNvPr id="6" name="Footer Placeholder 5">
            <a:extLst>
              <a:ext uri="{FF2B5EF4-FFF2-40B4-BE49-F238E27FC236}">
                <a16:creationId xmlns:a16="http://schemas.microsoft.com/office/drawing/2014/main" id="{97F9EB5F-3EAE-4DE0-9090-8001012DD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6D8D4-C5CC-4D90-A9ED-BBFB655133E7}"/>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69187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E8537-46D4-4BD4-85C6-9AC4B3BDA3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88066C-445A-40F8-8E05-72E7237A7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0F26C-E672-44BD-873C-7BF170AFF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EEE81-D5F4-4454-A4C4-71209A65586C}" type="datetime1">
              <a:rPr lang="en-US" smtClean="0"/>
              <a:t>6/30/2023</a:t>
            </a:fld>
            <a:endParaRPr lang="en-US"/>
          </a:p>
        </p:txBody>
      </p:sp>
      <p:sp>
        <p:nvSpPr>
          <p:cNvPr id="5" name="Footer Placeholder 4">
            <a:extLst>
              <a:ext uri="{FF2B5EF4-FFF2-40B4-BE49-F238E27FC236}">
                <a16:creationId xmlns:a16="http://schemas.microsoft.com/office/drawing/2014/main" id="{FABCF46E-7D72-483B-9A0F-E8E8EE6C2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99B17F-9E76-4404-B169-9C6AF8A72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CD3DD-A75F-4B53-A9CC-CB53EF79276C}" type="slidenum">
              <a:rPr lang="en-US" smtClean="0"/>
              <a:t>‹#›</a:t>
            </a:fld>
            <a:endParaRPr lang="en-US"/>
          </a:p>
        </p:txBody>
      </p:sp>
    </p:spTree>
    <p:extLst>
      <p:ext uri="{BB962C8B-B14F-4D97-AF65-F5344CB8AC3E}">
        <p14:creationId xmlns:p14="http://schemas.microsoft.com/office/powerpoint/2010/main" val="102925054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4NfwdYFOWxM?list=PL41LBVtbyy5yMKcKx9cNMnRi_jOlM6M7N" TargetMode="External"/><Relationship Id="rId5" Type="http://schemas.openxmlformats.org/officeDocument/2006/relationships/image" Target="../media/image8.jpe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BtjSv4pMgoM?list=PL41LBVtbyy5yMKcKx9cNMnRi_jOlM6M7N" TargetMode="External"/><Relationship Id="rId5" Type="http://schemas.openxmlformats.org/officeDocument/2006/relationships/image" Target="../media/image4.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a:extLst>
              <a:ext uri="{FF2B5EF4-FFF2-40B4-BE49-F238E27FC236}">
                <a16:creationId xmlns:a16="http://schemas.microsoft.com/office/drawing/2014/main" id="{D963EF0B-282C-98F5-3C4A-584E81CD978F}"/>
              </a:ext>
            </a:extLst>
          </p:cNvPr>
          <p:cNvSpPr txBox="1"/>
          <p:nvPr/>
        </p:nvSpPr>
        <p:spPr>
          <a:xfrm>
            <a:off x="1469571" y="947058"/>
            <a:ext cx="3962400"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latin typeface="Futura PT Book"/>
                <a:ea typeface="Source Sans Pro Light"/>
                <a:cs typeface="Calibri"/>
              </a:rPr>
              <a:t>Lesson 2: Media Ownership</a:t>
            </a:r>
          </a:p>
          <a:p>
            <a:r>
              <a:rPr lang="en-US" sz="2400" b="1" dirty="0">
                <a:latin typeface="Futura PT Book"/>
                <a:ea typeface="Source Sans Pro Light"/>
                <a:cs typeface="Calibri"/>
              </a:rPr>
              <a:t>Unit 2 Part A</a:t>
            </a:r>
          </a:p>
        </p:txBody>
      </p:sp>
      <p:pic>
        <p:nvPicPr>
          <p:cNvPr id="4" name="Picture 4" descr="Logo&#10;&#10;Description automatically generated">
            <a:extLst>
              <a:ext uri="{FF2B5EF4-FFF2-40B4-BE49-F238E27FC236}">
                <a16:creationId xmlns:a16="http://schemas.microsoft.com/office/drawing/2014/main" id="{6B256C20-ACCA-8CE9-5749-5FDEAAA2F00B}"/>
              </a:ext>
            </a:extLst>
          </p:cNvPr>
          <p:cNvPicPr>
            <a:picLocks noChangeAspect="1"/>
          </p:cNvPicPr>
          <p:nvPr/>
        </p:nvPicPr>
        <p:blipFill>
          <a:blip r:embed="rId3"/>
          <a:stretch>
            <a:fillRect/>
          </a:stretch>
        </p:blipFill>
        <p:spPr>
          <a:xfrm>
            <a:off x="8828314" y="5295138"/>
            <a:ext cx="2743200" cy="992124"/>
          </a:xfrm>
          <a:prstGeom prst="rect">
            <a:avLst/>
          </a:prstGeom>
        </p:spPr>
      </p:pic>
      <p:pic>
        <p:nvPicPr>
          <p:cNvPr id="5" name="Picture 5">
            <a:extLst>
              <a:ext uri="{FF2B5EF4-FFF2-40B4-BE49-F238E27FC236}">
                <a16:creationId xmlns:a16="http://schemas.microsoft.com/office/drawing/2014/main" id="{B0C9AD0E-A8B9-6F6B-3325-7701A64173D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917" y="2766"/>
            <a:ext cx="12182165" cy="6852468"/>
          </a:xfrm>
          <a:prstGeom prst="rect">
            <a:avLst/>
          </a:prstGeom>
        </p:spPr>
      </p:pic>
      <p:sp>
        <p:nvSpPr>
          <p:cNvPr id="8" name="TextBox 7">
            <a:extLst>
              <a:ext uri="{FF2B5EF4-FFF2-40B4-BE49-F238E27FC236}">
                <a16:creationId xmlns:a16="http://schemas.microsoft.com/office/drawing/2014/main" id="{3F2298B4-2E14-D507-4B9A-E60C6C511C33}"/>
              </a:ext>
            </a:extLst>
          </p:cNvPr>
          <p:cNvSpPr txBox="1"/>
          <p:nvPr/>
        </p:nvSpPr>
        <p:spPr>
          <a:xfrm>
            <a:off x="306907" y="226845"/>
            <a:ext cx="3962400"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Futura PT Book"/>
                <a:ea typeface="Source Sans Pro Light"/>
                <a:cs typeface="Calibri"/>
              </a:rPr>
              <a:t>Lesson 5.</a:t>
            </a:r>
            <a:r>
              <a:rPr lang="en-US" sz="2800" b="1" dirty="0">
                <a:latin typeface="Futura PT Book"/>
                <a:ea typeface="Source Sans Pro Light"/>
                <a:cs typeface="Calibri"/>
              </a:rPr>
              <a:t> </a:t>
            </a:r>
            <a:r>
              <a:rPr lang="en-US" sz="2800" b="1" dirty="0">
                <a:latin typeface="Futura PT Bold"/>
                <a:ea typeface="Source Sans Pro Light"/>
                <a:cs typeface="Calibri"/>
              </a:rPr>
              <a:t>Cognitive Distortions </a:t>
            </a:r>
            <a:endParaRPr lang="en-US" sz="2800" b="1" dirty="0">
              <a:latin typeface="Futura PT Bold" panose="020B0902020204020203" pitchFamily="34" charset="0"/>
              <a:ea typeface="Source Sans Pro Light"/>
              <a:cs typeface="Calibri"/>
            </a:endParaRPr>
          </a:p>
          <a:p>
            <a:r>
              <a:rPr lang="en-US" sz="2000" dirty="0">
                <a:latin typeface="Futura PT Book"/>
                <a:ea typeface="Source Sans Pro Light"/>
                <a:cs typeface="Calibri"/>
              </a:rPr>
              <a:t>Unit 3 Part B</a:t>
            </a:r>
          </a:p>
        </p:txBody>
      </p:sp>
      <p:pic>
        <p:nvPicPr>
          <p:cNvPr id="10" name="Picture 4" descr="Logo&#10;&#10;Description automatically generated">
            <a:extLst>
              <a:ext uri="{FF2B5EF4-FFF2-40B4-BE49-F238E27FC236}">
                <a16:creationId xmlns:a16="http://schemas.microsoft.com/office/drawing/2014/main" id="{A5238DA2-1A33-F2B1-43FF-36E016A49B5E}"/>
              </a:ext>
            </a:extLst>
          </p:cNvPr>
          <p:cNvPicPr>
            <a:picLocks noChangeAspect="1"/>
          </p:cNvPicPr>
          <p:nvPr/>
        </p:nvPicPr>
        <p:blipFill>
          <a:blip r:embed="rId3"/>
          <a:stretch>
            <a:fillRect/>
          </a:stretch>
        </p:blipFill>
        <p:spPr>
          <a:xfrm>
            <a:off x="168552" y="5668764"/>
            <a:ext cx="2743200" cy="992124"/>
          </a:xfrm>
          <a:prstGeom prst="rect">
            <a:avLst/>
          </a:prstGeom>
        </p:spPr>
      </p:pic>
    </p:spTree>
    <p:extLst>
      <p:ext uri="{BB962C8B-B14F-4D97-AF65-F5344CB8AC3E}">
        <p14:creationId xmlns:p14="http://schemas.microsoft.com/office/powerpoint/2010/main" val="218365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4"/>
          <a:stretch>
            <a:fillRect/>
          </a:stretch>
        </p:blipFill>
        <p:spPr>
          <a:xfrm>
            <a:off x="8262959" y="5184525"/>
            <a:ext cx="3345425" cy="1213349"/>
          </a:xfrm>
          <a:prstGeom prst="rect">
            <a:avLst/>
          </a:prstGeom>
        </p:spPr>
      </p:pic>
      <p:sp>
        <p:nvSpPr>
          <p:cNvPr id="10" name="Content Placeholder 3">
            <a:extLst>
              <a:ext uri="{FF2B5EF4-FFF2-40B4-BE49-F238E27FC236}">
                <a16:creationId xmlns:a16="http://schemas.microsoft.com/office/drawing/2014/main" id="{C3B4605E-9763-DF53-BF90-EA9169667106}"/>
              </a:ext>
            </a:extLst>
          </p:cNvPr>
          <p:cNvSpPr>
            <a:spLocks noGrp="1"/>
          </p:cNvSpPr>
          <p:nvPr>
            <p:ph idx="1"/>
          </p:nvPr>
        </p:nvSpPr>
        <p:spPr>
          <a:xfrm>
            <a:off x="838200" y="1825625"/>
            <a:ext cx="10515600" cy="4351338"/>
          </a:xfrm>
        </p:spPr>
        <p:txBody>
          <a:bodyPr>
            <a:normAutofit/>
          </a:bodyPr>
          <a:lstStyle/>
          <a:p>
            <a:pPr marL="0" indent="0">
              <a:buNone/>
            </a:pPr>
            <a:r>
              <a:rPr lang="en-US" sz="3600" dirty="0">
                <a:latin typeface="Futura PT Book" panose="020B0502020204020303" pitchFamily="34" charset="0"/>
                <a:ea typeface="Source Sans Pro Light"/>
              </a:rPr>
              <a:t>Interview with advertising specialist here </a:t>
            </a:r>
            <a:endParaRPr lang="en-US" sz="3600" dirty="0">
              <a:latin typeface="Futura PT Book" panose="020B0502020204020303" pitchFamily="34" charset="0"/>
            </a:endParaRPr>
          </a:p>
        </p:txBody>
      </p:sp>
      <p:pic>
        <p:nvPicPr>
          <p:cNvPr id="2" name="Online Media 1" title="Interview with an Advertising Specialist ENG">
            <a:hlinkClick r:id="" action="ppaction://media"/>
            <a:extLst>
              <a:ext uri="{FF2B5EF4-FFF2-40B4-BE49-F238E27FC236}">
                <a16:creationId xmlns:a16="http://schemas.microsoft.com/office/drawing/2014/main" id="{20A67547-398D-F21E-9D7A-2AB125E54E1B}"/>
              </a:ext>
            </a:extLst>
          </p:cNvPr>
          <p:cNvPicPr>
            <a:picLocks noRot="1" noChangeAspect="1"/>
          </p:cNvPicPr>
          <p:nvPr>
            <a:videoFile r:link="rId1"/>
          </p:nvPr>
        </p:nvPicPr>
        <p:blipFill>
          <a:blip r:embed="rId5"/>
          <a:stretch>
            <a:fillRect/>
          </a:stretch>
        </p:blipFill>
        <p:spPr>
          <a:xfrm>
            <a:off x="0" y="0"/>
            <a:ext cx="12192000" cy="6888480"/>
          </a:xfrm>
          <a:prstGeom prst="rect">
            <a:avLst/>
          </a:prstGeom>
        </p:spPr>
      </p:pic>
    </p:spTree>
    <p:extLst>
      <p:ext uri="{BB962C8B-B14F-4D97-AF65-F5344CB8AC3E}">
        <p14:creationId xmlns:p14="http://schemas.microsoft.com/office/powerpoint/2010/main" val="88640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8BD19F56-2BAC-6FA2-238A-83037EA3B343}"/>
              </a:ext>
            </a:extLst>
          </p:cNvPr>
          <p:cNvSpPr>
            <a:spLocks noGrp="1"/>
          </p:cNvSpPr>
          <p:nvPr>
            <p:ph type="title"/>
          </p:nvPr>
        </p:nvSpPr>
        <p:spPr>
          <a:xfrm>
            <a:off x="838200" y="365125"/>
            <a:ext cx="10515600" cy="1325563"/>
          </a:xfrm>
        </p:spPr>
        <p:txBody>
          <a:bodyPr/>
          <a:lstStyle/>
          <a:p>
            <a:r>
              <a:rPr lang="en-US" dirty="0">
                <a:latin typeface="Futura PT Bold" panose="020B0902020204020203" pitchFamily="34" charset="0"/>
              </a:rPr>
              <a:t>Conclusion: How can we overcome cognitive biases? </a:t>
            </a:r>
          </a:p>
        </p:txBody>
      </p:sp>
      <p:sp>
        <p:nvSpPr>
          <p:cNvPr id="8" name="Content Placeholder 3">
            <a:extLst>
              <a:ext uri="{FF2B5EF4-FFF2-40B4-BE49-F238E27FC236}">
                <a16:creationId xmlns:a16="http://schemas.microsoft.com/office/drawing/2014/main" id="{C3353F54-B1A6-4172-28DD-88C9A1251B40}"/>
              </a:ext>
            </a:extLst>
          </p:cNvPr>
          <p:cNvSpPr txBox="1">
            <a:spLocks/>
          </p:cNvSpPr>
          <p:nvPr/>
        </p:nvSpPr>
        <p:spPr>
          <a:xfrm>
            <a:off x="838200" y="1825625"/>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en-US" b="0" i="0" dirty="0">
                <a:solidFill>
                  <a:srgbClr val="212529"/>
                </a:solidFill>
                <a:effectLst/>
                <a:latin typeface="Futura PT Book" panose="020B0502020204020303" pitchFamily="34" charset="0"/>
              </a:rPr>
              <a:t>Being aware of them is the first important step.   </a:t>
            </a:r>
          </a:p>
          <a:p>
            <a:pPr algn="l">
              <a:buFont typeface="Arial" panose="020B0604020202020204" pitchFamily="34" charset="0"/>
              <a:buChar char="•"/>
            </a:pPr>
            <a:r>
              <a:rPr lang="en-US" b="0" i="0" dirty="0">
                <a:solidFill>
                  <a:srgbClr val="212529"/>
                </a:solidFill>
                <a:effectLst/>
                <a:latin typeface="Futura PT Book" panose="020B0502020204020303" pitchFamily="34" charset="0"/>
              </a:rPr>
              <a:t>Stay critical and don’t assume something is true just because it would be nice if it was. </a:t>
            </a:r>
          </a:p>
          <a:p>
            <a:pPr algn="l">
              <a:buFont typeface="Arial" panose="020B0604020202020204" pitchFamily="34" charset="0"/>
              <a:buChar char="•"/>
            </a:pPr>
            <a:r>
              <a:rPr lang="en-US" b="0" i="0" dirty="0">
                <a:solidFill>
                  <a:srgbClr val="212529"/>
                </a:solidFill>
                <a:effectLst/>
                <a:latin typeface="Futura PT Book" panose="020B0502020204020303" pitchFamily="34" charset="0"/>
              </a:rPr>
              <a:t>Don’t ignore the news stories that contradict your instincts and suspicions. Examine them and try to verify the facts like always, but don’t ignore them (there will be more advice on how to fact-check in Unit 4). </a:t>
            </a:r>
          </a:p>
          <a:p>
            <a:pPr algn="l">
              <a:buFont typeface="Arial" panose="020B0604020202020204" pitchFamily="34" charset="0"/>
              <a:buChar char="•"/>
            </a:pPr>
            <a:r>
              <a:rPr lang="en-US" b="0" i="0" dirty="0">
                <a:solidFill>
                  <a:srgbClr val="212529"/>
                </a:solidFill>
                <a:effectLst/>
                <a:latin typeface="Futura PT Book" panose="020B0502020204020303" pitchFamily="34" charset="0"/>
              </a:rPr>
              <a:t>Don’t assume what you don’t know – don’t fill in the gaps with your assumptions. </a:t>
            </a:r>
          </a:p>
          <a:p>
            <a:pPr algn="l">
              <a:buFont typeface="Arial" panose="020B0604020202020204" pitchFamily="34" charset="0"/>
              <a:buChar char="•"/>
            </a:pPr>
            <a:r>
              <a:rPr lang="en-US" b="0" i="0" dirty="0">
                <a:solidFill>
                  <a:srgbClr val="212529"/>
                </a:solidFill>
                <a:effectLst/>
                <a:latin typeface="Futura PT Book" panose="020B0502020204020303" pitchFamily="34" charset="0"/>
              </a:rPr>
              <a:t>Be open to changing your mind. </a:t>
            </a:r>
            <a:br>
              <a:rPr lang="en-US" b="0" i="0" dirty="0">
                <a:solidFill>
                  <a:srgbClr val="212529"/>
                </a:solidFill>
                <a:effectLst/>
                <a:latin typeface="Futura PT Book" panose="020B0502020204020303" pitchFamily="34" charset="0"/>
              </a:rPr>
            </a:br>
            <a:r>
              <a:rPr lang="en-US" b="0" i="0" dirty="0">
                <a:solidFill>
                  <a:srgbClr val="212529"/>
                </a:solidFill>
                <a:effectLst/>
                <a:latin typeface="Futura PT Book" panose="020B0502020204020303" pitchFamily="34" charset="0"/>
              </a:rPr>
              <a:t>It’s never too late to grow and learn. </a:t>
            </a:r>
          </a:p>
        </p:txBody>
      </p:sp>
      <p:pic>
        <p:nvPicPr>
          <p:cNvPr id="4" name="Picture 3" descr="Logo&#10;&#10;Description automatically generated">
            <a:extLst>
              <a:ext uri="{FF2B5EF4-FFF2-40B4-BE49-F238E27FC236}">
                <a16:creationId xmlns:a16="http://schemas.microsoft.com/office/drawing/2014/main" id="{11C18F46-E8D8-8431-AFFF-8ED527A2384A}"/>
              </a:ext>
            </a:extLst>
          </p:cNvPr>
          <p:cNvPicPr>
            <a:picLocks noChangeAspect="1"/>
          </p:cNvPicPr>
          <p:nvPr/>
        </p:nvPicPr>
        <p:blipFill>
          <a:blip r:embed="rId3"/>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127573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square with a white letter f in it&#10;&#10;Description automatically generated with low confidence">
            <a:extLst>
              <a:ext uri="{FF2B5EF4-FFF2-40B4-BE49-F238E27FC236}">
                <a16:creationId xmlns:a16="http://schemas.microsoft.com/office/drawing/2014/main" id="{0F1196C5-485F-4A29-E6A4-521A5DEAFE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05237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5">
            <a:extLst>
              <a:ext uri="{FF2B5EF4-FFF2-40B4-BE49-F238E27FC236}">
                <a16:creationId xmlns:a16="http://schemas.microsoft.com/office/drawing/2014/main" id="{723A0955-3431-47EB-8637-A3CF0BE3A266}"/>
              </a:ext>
            </a:extLst>
          </p:cNvPr>
          <p:cNvPicPr>
            <a:picLocks noChangeAspect="1"/>
          </p:cNvPicPr>
          <p:nvPr/>
        </p:nvPicPr>
        <p:blipFill>
          <a:blip r:embed="rId2"/>
          <a:stretch>
            <a:fillRect/>
          </a:stretch>
        </p:blipFill>
        <p:spPr>
          <a:xfrm>
            <a:off x="2760190" y="2062764"/>
            <a:ext cx="6671620" cy="2732471"/>
          </a:xfrm>
          <a:prstGeom prst="rect">
            <a:avLst/>
          </a:prstGeom>
        </p:spPr>
      </p:pic>
    </p:spTree>
    <p:extLst>
      <p:ext uri="{BB962C8B-B14F-4D97-AF65-F5344CB8AC3E}">
        <p14:creationId xmlns:p14="http://schemas.microsoft.com/office/powerpoint/2010/main" val="111976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a:xfrm>
            <a:off x="838200" y="321582"/>
            <a:ext cx="10472057" cy="1325563"/>
          </a:xfrm>
        </p:spPr>
        <p:txBody>
          <a:bodyPr/>
          <a:lstStyle/>
          <a:p>
            <a:r>
              <a:rPr lang="en-US" dirty="0">
                <a:latin typeface="Futura PT Bold" panose="020B0902020204020203" pitchFamily="34" charset="0"/>
              </a:rPr>
              <a:t>Homework</a:t>
            </a:r>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43817" y="1404945"/>
            <a:ext cx="7123473" cy="4736550"/>
          </a:xfrm>
        </p:spPr>
        <p:txBody>
          <a:bodyPr vert="horz" lIns="91440" tIns="45720" rIns="91440" bIns="45720" rtlCol="0" anchor="t">
            <a:normAutofit/>
          </a:bodyPr>
          <a:lstStyle/>
          <a:p>
            <a:pPr marL="0" indent="0">
              <a:buNone/>
            </a:pPr>
            <a:endParaRPr lang="en-US" sz="3200" dirty="0">
              <a:latin typeface="Futura PT Book"/>
              <a:ea typeface="Source Sans Pro Light"/>
            </a:endParaRPr>
          </a:p>
          <a:p>
            <a:pPr marL="0" indent="0">
              <a:buNone/>
            </a:pPr>
            <a:r>
              <a:rPr lang="en-US" sz="3200" dirty="0">
                <a:latin typeface="Futura PT Book"/>
                <a:ea typeface="Source Sans Pro Light"/>
              </a:rPr>
              <a:t>Make sure you have done the “Mind Games” quiz! QR code:</a:t>
            </a:r>
          </a:p>
          <a:p>
            <a:pPr marL="0" indent="0">
              <a:buNone/>
            </a:pPr>
            <a:endParaRPr lang="en-US" sz="3200" dirty="0">
              <a:latin typeface="Futura PT Book"/>
              <a:ea typeface="Source Sans Pro Light"/>
            </a:endParaRPr>
          </a:p>
          <a:p>
            <a:pPr marL="0" indent="0">
              <a:buNone/>
            </a:pPr>
            <a:r>
              <a:rPr lang="en-US" sz="3200" dirty="0">
                <a:latin typeface="Futura PT Book"/>
                <a:ea typeface="Source Sans Pro Light"/>
              </a:rPr>
              <a:t>Discussion:</a:t>
            </a:r>
          </a:p>
          <a:p>
            <a:pPr marL="0" indent="0">
              <a:buNone/>
            </a:pPr>
            <a:r>
              <a:rPr lang="en-US" sz="3200" dirty="0">
                <a:latin typeface="Futura PT Book"/>
                <a:ea typeface="Source Sans Pro Light"/>
              </a:rPr>
              <a:t>What is your experience with your mind “tricking” you sometimes? Can you provide some examples? </a:t>
            </a:r>
          </a:p>
          <a:p>
            <a:pPr marL="0" indent="0">
              <a:buNone/>
            </a:pPr>
            <a:endParaRPr lang="en-US" sz="3200" dirty="0">
              <a:latin typeface="Futura PT Book"/>
              <a:ea typeface="Source Sans Pro Light"/>
            </a:endParaRPr>
          </a:p>
        </p:txBody>
      </p:sp>
      <p:pic>
        <p:nvPicPr>
          <p:cNvPr id="5" name="Picture 4" descr="Logo&#10;&#10;Description automatically generated">
            <a:extLst>
              <a:ext uri="{FF2B5EF4-FFF2-40B4-BE49-F238E27FC236}">
                <a16:creationId xmlns:a16="http://schemas.microsoft.com/office/drawing/2014/main" id="{9423AF7F-D2D7-2383-9817-61B676341F06}"/>
              </a:ext>
            </a:extLst>
          </p:cNvPr>
          <p:cNvPicPr>
            <a:picLocks noChangeAspect="1"/>
          </p:cNvPicPr>
          <p:nvPr/>
        </p:nvPicPr>
        <p:blipFill>
          <a:blip r:embed="rId3"/>
          <a:stretch>
            <a:fillRect/>
          </a:stretch>
        </p:blipFill>
        <p:spPr>
          <a:xfrm>
            <a:off x="8262959" y="5184525"/>
            <a:ext cx="3345425" cy="1213349"/>
          </a:xfrm>
          <a:prstGeom prst="rect">
            <a:avLst/>
          </a:prstGeom>
        </p:spPr>
      </p:pic>
      <p:pic>
        <p:nvPicPr>
          <p:cNvPr id="6" name="Picture 5" descr="Qr code&#10;&#10;Description automatically generated">
            <a:extLst>
              <a:ext uri="{FF2B5EF4-FFF2-40B4-BE49-F238E27FC236}">
                <a16:creationId xmlns:a16="http://schemas.microsoft.com/office/drawing/2014/main" id="{B99D9E55-A199-247A-681D-FCE929BCAA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4400" y="1889760"/>
            <a:ext cx="3198787" cy="3198787"/>
          </a:xfrm>
          <a:prstGeom prst="rect">
            <a:avLst/>
          </a:prstGeom>
        </p:spPr>
      </p:pic>
    </p:spTree>
    <p:extLst>
      <p:ext uri="{BB962C8B-B14F-4D97-AF65-F5344CB8AC3E}">
        <p14:creationId xmlns:p14="http://schemas.microsoft.com/office/powerpoint/2010/main" val="243699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7AF5E2-58D5-69B7-461C-D6828C19B68E}"/>
              </a:ext>
            </a:extLst>
          </p:cNvPr>
          <p:cNvSpPr>
            <a:spLocks noGrp="1"/>
          </p:cNvSpPr>
          <p:nvPr>
            <p:ph idx="1"/>
          </p:nvPr>
        </p:nvSpPr>
        <p:spPr/>
        <p:txBody>
          <a:bodyPr vert="horz" lIns="91440" tIns="45720" rIns="91440" bIns="45720" rtlCol="0" anchor="t">
            <a:normAutofit/>
          </a:bodyPr>
          <a:lstStyle/>
          <a:p>
            <a:r>
              <a:rPr lang="en-US" dirty="0">
                <a:latin typeface="Futura PT Book" panose="020B0502020204020303" pitchFamily="34" charset="0"/>
                <a:ea typeface="Source Sans Pro Light"/>
              </a:rPr>
              <a:t>“Cognitive Distortions” animation</a:t>
            </a:r>
            <a:endParaRPr lang="en-US" dirty="0">
              <a:latin typeface="Futura PT Book" panose="020B0502020204020303" pitchFamily="34" charset="0"/>
            </a:endParaRPr>
          </a:p>
        </p:txBody>
      </p:sp>
      <p:pic>
        <p:nvPicPr>
          <p:cNvPr id="4" name="Picture 3" descr="Logo&#10;&#10;Description automatically generated">
            <a:extLst>
              <a:ext uri="{FF2B5EF4-FFF2-40B4-BE49-F238E27FC236}">
                <a16:creationId xmlns:a16="http://schemas.microsoft.com/office/drawing/2014/main" id="{F5330389-16E9-5A65-814E-6B3481F6C606}"/>
              </a:ext>
            </a:extLst>
          </p:cNvPr>
          <p:cNvPicPr>
            <a:picLocks noChangeAspect="1"/>
          </p:cNvPicPr>
          <p:nvPr/>
        </p:nvPicPr>
        <p:blipFill>
          <a:blip r:embed="rId4"/>
          <a:stretch>
            <a:fillRect/>
          </a:stretch>
        </p:blipFill>
        <p:spPr>
          <a:xfrm>
            <a:off x="8262959" y="5184525"/>
            <a:ext cx="3345425" cy="1213349"/>
          </a:xfrm>
          <a:prstGeom prst="rect">
            <a:avLst/>
          </a:prstGeom>
        </p:spPr>
      </p:pic>
      <p:pic>
        <p:nvPicPr>
          <p:cNvPr id="2" name="Online Media 1" title="Cognitive Distortions: What They Are and Why They Happen ENG">
            <a:hlinkClick r:id="" action="ppaction://media"/>
            <a:extLst>
              <a:ext uri="{FF2B5EF4-FFF2-40B4-BE49-F238E27FC236}">
                <a16:creationId xmlns:a16="http://schemas.microsoft.com/office/drawing/2014/main" id="{CC8F203B-4411-58B9-985E-6C61A452D48B}"/>
              </a:ext>
            </a:extLst>
          </p:cNvPr>
          <p:cNvPicPr>
            <a:picLocks noRot="1" noChangeAspect="1"/>
          </p:cNvPicPr>
          <p:nvPr>
            <a:videoFile r:link="rId1"/>
          </p:nvPr>
        </p:nvPicPr>
        <p:blipFill>
          <a:blip r:embed="rId5"/>
          <a:stretch>
            <a:fillRect/>
          </a:stretch>
        </p:blipFill>
        <p:spPr>
          <a:xfrm>
            <a:off x="0" y="0"/>
            <a:ext cx="12192000" cy="6888480"/>
          </a:xfrm>
          <a:prstGeom prst="rect">
            <a:avLst/>
          </a:prstGeom>
        </p:spPr>
      </p:pic>
    </p:spTree>
    <p:extLst>
      <p:ext uri="{BB962C8B-B14F-4D97-AF65-F5344CB8AC3E}">
        <p14:creationId xmlns:p14="http://schemas.microsoft.com/office/powerpoint/2010/main" val="204885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80469F48-4D85-2F8A-9DB4-2326ABB1B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071"/>
            <a:ext cx="12203628" cy="6867071"/>
          </a:xfrm>
          <a:prstGeom prst="rect">
            <a:avLst/>
          </a:prstGeom>
        </p:spPr>
      </p:pic>
      <p:sp>
        <p:nvSpPr>
          <p:cNvPr id="6" name="Title 1">
            <a:extLst>
              <a:ext uri="{FF2B5EF4-FFF2-40B4-BE49-F238E27FC236}">
                <a16:creationId xmlns:a16="http://schemas.microsoft.com/office/drawing/2014/main" id="{3CB3073E-6E1E-BB71-175C-71993094F0A5}"/>
              </a:ext>
            </a:extLst>
          </p:cNvPr>
          <p:cNvSpPr>
            <a:spLocks noGrp="1"/>
          </p:cNvSpPr>
          <p:nvPr>
            <p:ph type="title"/>
          </p:nvPr>
        </p:nvSpPr>
        <p:spPr>
          <a:xfrm>
            <a:off x="254000" y="-17009"/>
            <a:ext cx="10515600" cy="1325563"/>
          </a:xfrm>
        </p:spPr>
        <p:txBody>
          <a:bodyPr/>
          <a:lstStyle/>
          <a:p>
            <a:r>
              <a:rPr lang="en-US" dirty="0">
                <a:latin typeface="Futura PT Bold"/>
              </a:rPr>
              <a:t>Group task: True of False? </a:t>
            </a:r>
          </a:p>
        </p:txBody>
      </p:sp>
      <p:sp>
        <p:nvSpPr>
          <p:cNvPr id="8" name="Content Placeholder 2">
            <a:extLst>
              <a:ext uri="{FF2B5EF4-FFF2-40B4-BE49-F238E27FC236}">
                <a16:creationId xmlns:a16="http://schemas.microsoft.com/office/drawing/2014/main" id="{AEFF592F-EB7A-DE80-6B94-D9CD24C7970F}"/>
              </a:ext>
            </a:extLst>
          </p:cNvPr>
          <p:cNvSpPr>
            <a:spLocks noGrp="1"/>
          </p:cNvSpPr>
          <p:nvPr>
            <p:ph idx="1"/>
          </p:nvPr>
        </p:nvSpPr>
        <p:spPr>
          <a:xfrm>
            <a:off x="583616" y="4309382"/>
            <a:ext cx="2463800" cy="4351338"/>
          </a:xfrm>
        </p:spPr>
        <p:txBody>
          <a:bodyPr vert="horz" lIns="91440" tIns="45720" rIns="91440" bIns="45720" rtlCol="0" anchor="t">
            <a:normAutofit/>
          </a:bodyPr>
          <a:lstStyle/>
          <a:p>
            <a:pPr marL="0" indent="0">
              <a:buNone/>
            </a:pPr>
            <a:r>
              <a:rPr lang="en-US" b="0" i="0" u="none" strike="noStrike" dirty="0">
                <a:solidFill>
                  <a:srgbClr val="000000"/>
                </a:solidFill>
                <a:effectLst/>
                <a:latin typeface="Futura PT Book"/>
              </a:rPr>
              <a:t>Is the statement that "people use only 10% of their brain" true or false?</a:t>
            </a:r>
            <a:r>
              <a:rPr lang="en-US" dirty="0">
                <a:solidFill>
                  <a:srgbClr val="000000"/>
                </a:solidFill>
                <a:latin typeface="Futura PT Book"/>
              </a:rPr>
              <a:t> </a:t>
            </a:r>
            <a:endParaRPr lang="en-US" b="0" i="0" u="none" strike="noStrike" dirty="0">
              <a:solidFill>
                <a:srgbClr val="000000"/>
              </a:solidFill>
              <a:effectLst/>
              <a:latin typeface="Futura PT Book" panose="020B0502020204020303" pitchFamily="34" charset="0"/>
            </a:endParaRPr>
          </a:p>
        </p:txBody>
      </p:sp>
      <p:pic>
        <p:nvPicPr>
          <p:cNvPr id="10" name="Picture 9" descr="Logo&#10;&#10;Description automatically generated">
            <a:extLst>
              <a:ext uri="{FF2B5EF4-FFF2-40B4-BE49-F238E27FC236}">
                <a16:creationId xmlns:a16="http://schemas.microsoft.com/office/drawing/2014/main" id="{2E476EE9-6C2F-8E6C-D6EF-235C620E8983}"/>
              </a:ext>
            </a:extLst>
          </p:cNvPr>
          <p:cNvPicPr>
            <a:picLocks noChangeAspect="1"/>
          </p:cNvPicPr>
          <p:nvPr/>
        </p:nvPicPr>
        <p:blipFill>
          <a:blip r:embed="rId4"/>
          <a:stretch>
            <a:fillRect/>
          </a:stretch>
        </p:blipFill>
        <p:spPr>
          <a:xfrm>
            <a:off x="8262959" y="5146425"/>
            <a:ext cx="3345425" cy="1213349"/>
          </a:xfrm>
          <a:prstGeom prst="rect">
            <a:avLst/>
          </a:prstGeom>
        </p:spPr>
      </p:pic>
      <p:sp>
        <p:nvSpPr>
          <p:cNvPr id="7" name="Content Placeholder 2">
            <a:extLst>
              <a:ext uri="{FF2B5EF4-FFF2-40B4-BE49-F238E27FC236}">
                <a16:creationId xmlns:a16="http://schemas.microsoft.com/office/drawing/2014/main" id="{20E81D88-0AB2-5773-B3E0-EA2F568D8B10}"/>
              </a:ext>
            </a:extLst>
          </p:cNvPr>
          <p:cNvSpPr txBox="1">
            <a:spLocks/>
          </p:cNvSpPr>
          <p:nvPr/>
        </p:nvSpPr>
        <p:spPr>
          <a:xfrm>
            <a:off x="9378706" y="2632755"/>
            <a:ext cx="2463800" cy="158341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000000"/>
                </a:solidFill>
                <a:latin typeface="Futura PT Book" panose="020B0502020204020303" pitchFamily="34" charset="0"/>
              </a:rPr>
              <a:t>Please, share your group opinion as well! </a:t>
            </a:r>
          </a:p>
          <a:p>
            <a:pPr marL="0" indent="0">
              <a:buFont typeface="Arial" panose="020B0604020202020204" pitchFamily="34" charset="0"/>
              <a:buNone/>
            </a:pPr>
            <a:endParaRPr lang="en-US" dirty="0">
              <a:solidFill>
                <a:srgbClr val="000000"/>
              </a:solidFill>
              <a:latin typeface="Futura PT Book"/>
              <a:ea typeface="Source Sans Pro Light"/>
            </a:endParaRPr>
          </a:p>
          <a:p>
            <a:pPr marL="0" indent="0">
              <a:buFont typeface="Arial" panose="020B0604020202020204" pitchFamily="34" charset="0"/>
              <a:buNone/>
            </a:pPr>
            <a:endParaRPr lang="en-US" dirty="0">
              <a:latin typeface="Futura PT Book"/>
              <a:ea typeface="Source Sans Pro Light"/>
            </a:endParaRPr>
          </a:p>
        </p:txBody>
      </p:sp>
    </p:spTree>
    <p:extLst>
      <p:ext uri="{BB962C8B-B14F-4D97-AF65-F5344CB8AC3E}">
        <p14:creationId xmlns:p14="http://schemas.microsoft.com/office/powerpoint/2010/main" val="131547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8" name="Title 7">
            <a:extLst>
              <a:ext uri="{FF2B5EF4-FFF2-40B4-BE49-F238E27FC236}">
                <a16:creationId xmlns:a16="http://schemas.microsoft.com/office/drawing/2014/main" id="{8E285D07-563B-25BF-2A74-6948E19B3929}"/>
              </a:ext>
            </a:extLst>
          </p:cNvPr>
          <p:cNvSpPr>
            <a:spLocks noGrp="1"/>
          </p:cNvSpPr>
          <p:nvPr>
            <p:ph type="title"/>
          </p:nvPr>
        </p:nvSpPr>
        <p:spPr/>
        <p:txBody>
          <a:bodyPr/>
          <a:lstStyle/>
          <a:p>
            <a:r>
              <a:rPr lang="en-US" dirty="0">
                <a:latin typeface="Futura PT Bold" panose="020B0902020204020203" pitchFamily="34" charset="0"/>
              </a:rPr>
              <a:t>Confirmation Bias:  </a:t>
            </a:r>
          </a:p>
        </p:txBody>
      </p:sp>
      <p:sp>
        <p:nvSpPr>
          <p:cNvPr id="10" name="Content Placeholder 3">
            <a:extLst>
              <a:ext uri="{FF2B5EF4-FFF2-40B4-BE49-F238E27FC236}">
                <a16:creationId xmlns:a16="http://schemas.microsoft.com/office/drawing/2014/main" id="{C3B4605E-9763-DF53-BF90-EA9169667106}"/>
              </a:ext>
            </a:extLst>
          </p:cNvPr>
          <p:cNvSpPr>
            <a:spLocks noGrp="1"/>
          </p:cNvSpPr>
          <p:nvPr>
            <p:ph idx="1"/>
          </p:nvPr>
        </p:nvSpPr>
        <p:spPr>
          <a:xfrm>
            <a:off x="838200" y="1825625"/>
            <a:ext cx="10515600" cy="4351338"/>
          </a:xfrm>
        </p:spPr>
        <p:txBody>
          <a:bodyPr>
            <a:normAutofit/>
          </a:bodyPr>
          <a:lstStyle/>
          <a:p>
            <a:pPr marL="0" indent="0">
              <a:buNone/>
            </a:pPr>
            <a:r>
              <a:rPr lang="en-US" sz="3600" b="0" i="0" dirty="0">
                <a:solidFill>
                  <a:srgbClr val="212529"/>
                </a:solidFill>
                <a:effectLst/>
                <a:latin typeface="Futura PT Book" panose="020B0502020204020303" pitchFamily="34" charset="0"/>
              </a:rPr>
              <a:t>you have certain beliefs and you are motivated to notice, interpret, and favor information that allows you to confirm them.  </a:t>
            </a:r>
            <a:endParaRPr lang="en-US" sz="3600" dirty="0">
              <a:latin typeface="Futura PT Book" panose="020B0502020204020303" pitchFamily="34" charset="0"/>
            </a:endParaRPr>
          </a:p>
        </p:txBody>
      </p:sp>
    </p:spTree>
    <p:extLst>
      <p:ext uri="{BB962C8B-B14F-4D97-AF65-F5344CB8AC3E}">
        <p14:creationId xmlns:p14="http://schemas.microsoft.com/office/powerpoint/2010/main" val="33059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F5330389-16E9-5A65-814E-6B3481F6C60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6" name="Title 7">
            <a:extLst>
              <a:ext uri="{FF2B5EF4-FFF2-40B4-BE49-F238E27FC236}">
                <a16:creationId xmlns:a16="http://schemas.microsoft.com/office/drawing/2014/main" id="{02BB1C66-04F5-8C62-D99A-3E9F4FFEFFF6}"/>
              </a:ext>
            </a:extLst>
          </p:cNvPr>
          <p:cNvSpPr>
            <a:spLocks noGrp="1"/>
          </p:cNvSpPr>
          <p:nvPr>
            <p:ph type="title"/>
          </p:nvPr>
        </p:nvSpPr>
        <p:spPr>
          <a:xfrm>
            <a:off x="838200" y="365125"/>
            <a:ext cx="10515600" cy="1325563"/>
          </a:xfrm>
        </p:spPr>
        <p:txBody>
          <a:bodyPr/>
          <a:lstStyle/>
          <a:p>
            <a:r>
              <a:rPr lang="en-US" dirty="0">
                <a:latin typeface="Futura PT Bold" panose="020B0902020204020203" pitchFamily="34" charset="0"/>
              </a:rPr>
              <a:t>Motivated Reasoning  </a:t>
            </a:r>
          </a:p>
        </p:txBody>
      </p:sp>
      <p:sp>
        <p:nvSpPr>
          <p:cNvPr id="7" name="Content Placeholder 3">
            <a:extLst>
              <a:ext uri="{FF2B5EF4-FFF2-40B4-BE49-F238E27FC236}">
                <a16:creationId xmlns:a16="http://schemas.microsoft.com/office/drawing/2014/main" id="{A90DEAAC-47EE-DE65-1FFC-FFB6112657A2}"/>
              </a:ext>
            </a:extLst>
          </p:cNvPr>
          <p:cNvSpPr>
            <a:spLocks noGrp="1"/>
          </p:cNvSpPr>
          <p:nvPr>
            <p:ph idx="1"/>
          </p:nvPr>
        </p:nvSpPr>
        <p:spPr>
          <a:xfrm>
            <a:off x="838200" y="1825625"/>
            <a:ext cx="10515600" cy="4351338"/>
          </a:xfrm>
        </p:spPr>
        <p:txBody>
          <a:bodyPr>
            <a:normAutofit/>
          </a:bodyPr>
          <a:lstStyle/>
          <a:p>
            <a:pPr marL="0" indent="0">
              <a:buNone/>
            </a:pPr>
            <a:r>
              <a:rPr lang="en-US" sz="3600" b="0" i="0" dirty="0">
                <a:solidFill>
                  <a:srgbClr val="212529"/>
                </a:solidFill>
                <a:effectLst/>
                <a:latin typeface="Futura PT Book" panose="020B0502020204020303" pitchFamily="34" charset="0"/>
              </a:rPr>
              <a:t>If you find information that supports </a:t>
            </a:r>
            <a:r>
              <a:rPr lang="en-US" sz="3600" b="0" i="0" dirty="0" err="1">
                <a:solidFill>
                  <a:srgbClr val="212529"/>
                </a:solidFill>
                <a:effectLst/>
                <a:latin typeface="Futura PT Book" panose="020B0502020204020303" pitchFamily="34" charset="0"/>
              </a:rPr>
              <a:t>yo</a:t>
            </a:r>
            <a:r>
              <a:rPr lang="lv-LV" sz="3600" b="0" i="0" dirty="0">
                <a:solidFill>
                  <a:srgbClr val="212529"/>
                </a:solidFill>
                <a:effectLst/>
                <a:latin typeface="Futura PT Book" panose="020B0502020204020303" pitchFamily="34" charset="0"/>
              </a:rPr>
              <a:t>ur beliefs (for example, that you have untapped reserves of brain power)</a:t>
            </a:r>
            <a:r>
              <a:rPr lang="en-US" sz="3600" b="0" i="0" dirty="0">
                <a:solidFill>
                  <a:srgbClr val="212529"/>
                </a:solidFill>
                <a:effectLst/>
                <a:latin typeface="Futura PT Book" panose="020B0502020204020303" pitchFamily="34" charset="0"/>
              </a:rPr>
              <a:t>, you are very likely to accept it without really questioning its validity. However, if you see something that contradicts it, you become skeptical and scrutinize it more. This phenomenon is called </a:t>
            </a:r>
            <a:r>
              <a:rPr lang="en-US" sz="3600" b="1" i="0" dirty="0">
                <a:solidFill>
                  <a:srgbClr val="212529"/>
                </a:solidFill>
                <a:effectLst/>
                <a:latin typeface="Futura PT Book" panose="020B0502020204020303" pitchFamily="34" charset="0"/>
              </a:rPr>
              <a:t>motivated reasoning</a:t>
            </a:r>
            <a:r>
              <a:rPr lang="en-US" sz="3600" b="0" i="0" dirty="0">
                <a:solidFill>
                  <a:srgbClr val="212529"/>
                </a:solidFill>
                <a:effectLst/>
                <a:latin typeface="Futura PT Book" panose="020B0502020204020303" pitchFamily="34" charset="0"/>
              </a:rPr>
              <a:t>. </a:t>
            </a:r>
            <a:endParaRPr lang="en-US" sz="3600" dirty="0">
              <a:latin typeface="Futura PT Book" panose="020B0502020204020303" pitchFamily="34" charset="0"/>
            </a:endParaRPr>
          </a:p>
        </p:txBody>
      </p:sp>
    </p:spTree>
    <p:extLst>
      <p:ext uri="{BB962C8B-B14F-4D97-AF65-F5344CB8AC3E}">
        <p14:creationId xmlns:p14="http://schemas.microsoft.com/office/powerpoint/2010/main" val="322524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2E476EE9-6C2F-8E6C-D6EF-235C620E8983}"/>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9" name="Title 7">
            <a:extLst>
              <a:ext uri="{FF2B5EF4-FFF2-40B4-BE49-F238E27FC236}">
                <a16:creationId xmlns:a16="http://schemas.microsoft.com/office/drawing/2014/main" id="{AFD575D8-DBCF-52BA-5C1D-12AA6B855BCE}"/>
              </a:ext>
            </a:extLst>
          </p:cNvPr>
          <p:cNvSpPr>
            <a:spLocks noGrp="1"/>
          </p:cNvSpPr>
          <p:nvPr>
            <p:ph type="title"/>
          </p:nvPr>
        </p:nvSpPr>
        <p:spPr>
          <a:xfrm>
            <a:off x="838200" y="365125"/>
            <a:ext cx="10515600" cy="1325563"/>
          </a:xfrm>
        </p:spPr>
        <p:txBody>
          <a:bodyPr/>
          <a:lstStyle/>
          <a:p>
            <a:r>
              <a:rPr lang="en-US" dirty="0">
                <a:latin typeface="Futura PT Bold" panose="020B0902020204020203" pitchFamily="34" charset="0"/>
              </a:rPr>
              <a:t>Negativity Bias  </a:t>
            </a:r>
          </a:p>
        </p:txBody>
      </p:sp>
      <p:sp>
        <p:nvSpPr>
          <p:cNvPr id="11" name="Content Placeholder 3">
            <a:extLst>
              <a:ext uri="{FF2B5EF4-FFF2-40B4-BE49-F238E27FC236}">
                <a16:creationId xmlns:a16="http://schemas.microsoft.com/office/drawing/2014/main" id="{E6BB6E1C-04B1-59A2-B3DB-3AEC6664537E}"/>
              </a:ext>
            </a:extLst>
          </p:cNvPr>
          <p:cNvSpPr>
            <a:spLocks noGrp="1"/>
          </p:cNvSpPr>
          <p:nvPr>
            <p:ph idx="1"/>
          </p:nvPr>
        </p:nvSpPr>
        <p:spPr>
          <a:xfrm>
            <a:off x="838200" y="1825625"/>
            <a:ext cx="10515600" cy="4351338"/>
          </a:xfrm>
        </p:spPr>
        <p:txBody>
          <a:bodyPr>
            <a:normAutofit/>
          </a:bodyPr>
          <a:lstStyle/>
          <a:p>
            <a:pPr marL="0" indent="0">
              <a:buNone/>
            </a:pPr>
            <a:r>
              <a:rPr lang="en-US" sz="3600" b="0" i="0" dirty="0">
                <a:solidFill>
                  <a:srgbClr val="212529"/>
                </a:solidFill>
                <a:effectLst/>
                <a:latin typeface="Futura PT Book" panose="020B0502020204020303" pitchFamily="34" charset="0"/>
              </a:rPr>
              <a:t>The idea that something negative has more impact on cognition and behavior than something positive is called </a:t>
            </a:r>
            <a:r>
              <a:rPr lang="en-US" sz="3600" b="1" i="0" dirty="0">
                <a:solidFill>
                  <a:srgbClr val="212529"/>
                </a:solidFill>
                <a:effectLst/>
                <a:latin typeface="Futura PT Book" panose="020B0502020204020303" pitchFamily="34" charset="0"/>
              </a:rPr>
              <a:t>negativity bias</a:t>
            </a:r>
            <a:r>
              <a:rPr lang="en-US" sz="3600" b="0" i="0" dirty="0">
                <a:solidFill>
                  <a:srgbClr val="212529"/>
                </a:solidFill>
                <a:effectLst/>
                <a:latin typeface="Futura PT Book" panose="020B0502020204020303" pitchFamily="34" charset="0"/>
              </a:rPr>
              <a:t>. Bad news, trauma, or negative emotions tend to lead people to dwell on the information more than for something positive. </a:t>
            </a:r>
            <a:endParaRPr lang="en-US" sz="3600" dirty="0">
              <a:latin typeface="Futura PT Book" panose="020B0502020204020303" pitchFamily="34" charset="0"/>
            </a:endParaRPr>
          </a:p>
        </p:txBody>
      </p:sp>
    </p:spTree>
    <p:extLst>
      <p:ext uri="{BB962C8B-B14F-4D97-AF65-F5344CB8AC3E}">
        <p14:creationId xmlns:p14="http://schemas.microsoft.com/office/powerpoint/2010/main" val="93670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BA5D2E-3A03-49ED-9F0F-46A78F6F7870}"/>
              </a:ext>
            </a:extLst>
          </p:cNvPr>
          <p:cNvSpPr>
            <a:spLocks noGrp="1"/>
          </p:cNvSpPr>
          <p:nvPr>
            <p:ph idx="1"/>
          </p:nvPr>
        </p:nvSpPr>
        <p:spPr>
          <a:xfrm>
            <a:off x="363747" y="1955021"/>
            <a:ext cx="4419600" cy="4351338"/>
          </a:xfrm>
        </p:spPr>
        <p:txBody>
          <a:bodyPr vert="horz" lIns="91440" tIns="45720" rIns="91440" bIns="45720" rtlCol="0" anchor="t">
            <a:normAutofit/>
          </a:bodyPr>
          <a:lstStyle/>
          <a:p>
            <a:pPr marL="0" indent="0">
              <a:buNone/>
            </a:pPr>
            <a:endParaRPr lang="en-US" dirty="0">
              <a:latin typeface="Futura PT Book"/>
              <a:ea typeface="Source Sans Pro Light"/>
            </a:endParaRPr>
          </a:p>
          <a:p>
            <a:pPr marL="0" indent="0">
              <a:buNone/>
            </a:pPr>
            <a:endParaRPr lang="en-US" dirty="0">
              <a:latin typeface="Futura PT Book"/>
              <a:ea typeface="Source Sans Pro Light"/>
            </a:endParaRPr>
          </a:p>
          <a:p>
            <a:pPr marL="0" indent="0">
              <a:buNone/>
            </a:pPr>
            <a:endParaRPr lang="en-US" dirty="0">
              <a:latin typeface="Futura PT Book"/>
              <a:ea typeface="Source Sans Pro Light"/>
            </a:endParaRPr>
          </a:p>
        </p:txBody>
      </p:sp>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7" name="Content Placeholder 3">
            <a:extLst>
              <a:ext uri="{FF2B5EF4-FFF2-40B4-BE49-F238E27FC236}">
                <a16:creationId xmlns:a16="http://schemas.microsoft.com/office/drawing/2014/main" id="{9DDF0811-FF71-302D-C80D-EDAA1B6BD11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b="0" i="0" dirty="0">
                <a:solidFill>
                  <a:srgbClr val="212529"/>
                </a:solidFill>
                <a:effectLst/>
                <a:latin typeface="Futura PT Book" panose="020B0502020204020303" pitchFamily="34" charset="0"/>
              </a:rPr>
              <a:t>means that we are more likely to trust or believe something we recognize or have seen or heard before. This is one of the ways advertising works.</a:t>
            </a:r>
            <a:endParaRPr lang="en-US" sz="3600" dirty="0">
              <a:latin typeface="Futura PT Book" panose="020B0502020204020303" pitchFamily="34" charset="0"/>
            </a:endParaRPr>
          </a:p>
        </p:txBody>
      </p:sp>
      <p:sp>
        <p:nvSpPr>
          <p:cNvPr id="9" name="Title 7">
            <a:extLst>
              <a:ext uri="{FF2B5EF4-FFF2-40B4-BE49-F238E27FC236}">
                <a16:creationId xmlns:a16="http://schemas.microsoft.com/office/drawing/2014/main" id="{A895C3EF-1C29-8603-303A-02263232EC2B}"/>
              </a:ext>
            </a:extLst>
          </p:cNvPr>
          <p:cNvSpPr>
            <a:spLocks noGrp="1"/>
          </p:cNvSpPr>
          <p:nvPr>
            <p:ph type="title"/>
          </p:nvPr>
        </p:nvSpPr>
        <p:spPr>
          <a:xfrm>
            <a:off x="838200" y="365125"/>
            <a:ext cx="10515600" cy="1325563"/>
          </a:xfrm>
        </p:spPr>
        <p:txBody>
          <a:bodyPr/>
          <a:lstStyle/>
          <a:p>
            <a:r>
              <a:rPr lang="en-US" dirty="0">
                <a:latin typeface="Futura PT Bold" panose="020B0902020204020203" pitchFamily="34" charset="0"/>
              </a:rPr>
              <a:t>Familiarity Bias  </a:t>
            </a:r>
          </a:p>
        </p:txBody>
      </p:sp>
    </p:spTree>
    <p:extLst>
      <p:ext uri="{BB962C8B-B14F-4D97-AF65-F5344CB8AC3E}">
        <p14:creationId xmlns:p14="http://schemas.microsoft.com/office/powerpoint/2010/main" val="296536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FB0B6"/>
        </a:solidFill>
        <a:effectLst/>
      </p:bgPr>
    </p:bg>
    <p:spTree>
      <p:nvGrpSpPr>
        <p:cNvPr id="1" name=""/>
        <p:cNvGrpSpPr/>
        <p:nvPr/>
      </p:nvGrpSpPr>
      <p:grpSpPr>
        <a:xfrm>
          <a:off x="0" y="0"/>
          <a:ext cx="0" cy="0"/>
          <a:chOff x="0" y="0"/>
          <a:chExt cx="0" cy="0"/>
        </a:xfrm>
      </p:grpSpPr>
      <p:pic>
        <p:nvPicPr>
          <p:cNvPr id="4" name="Picture 3" descr="A picture containing application&#10;&#10;Description automatically generated">
            <a:extLst>
              <a:ext uri="{FF2B5EF4-FFF2-40B4-BE49-F238E27FC236}">
                <a16:creationId xmlns:a16="http://schemas.microsoft.com/office/drawing/2014/main" id="{171386C6-7511-E567-AACB-760B87D84B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001"/>
            <a:ext cx="11608385" cy="6529718"/>
          </a:xfrm>
          <a:prstGeom prst="rect">
            <a:avLst/>
          </a:prstGeom>
        </p:spPr>
      </p:pic>
      <p:pic>
        <p:nvPicPr>
          <p:cNvPr id="10" name="Picture 9" descr="Logo&#10;&#10;Description automatically generated">
            <a:extLst>
              <a:ext uri="{FF2B5EF4-FFF2-40B4-BE49-F238E27FC236}">
                <a16:creationId xmlns:a16="http://schemas.microsoft.com/office/drawing/2014/main" id="{2E476EE9-6C2F-8E6C-D6EF-235C620E8983}"/>
              </a:ext>
            </a:extLst>
          </p:cNvPr>
          <p:cNvPicPr>
            <a:picLocks noChangeAspect="1"/>
          </p:cNvPicPr>
          <p:nvPr/>
        </p:nvPicPr>
        <p:blipFill>
          <a:blip r:embed="rId4"/>
          <a:stretch>
            <a:fillRect/>
          </a:stretch>
        </p:blipFill>
        <p:spPr>
          <a:xfrm>
            <a:off x="8912506" y="5420109"/>
            <a:ext cx="2695878" cy="977766"/>
          </a:xfrm>
          <a:prstGeom prst="rect">
            <a:avLst/>
          </a:prstGeom>
        </p:spPr>
      </p:pic>
      <p:sp>
        <p:nvSpPr>
          <p:cNvPr id="9" name="Title 7">
            <a:extLst>
              <a:ext uri="{FF2B5EF4-FFF2-40B4-BE49-F238E27FC236}">
                <a16:creationId xmlns:a16="http://schemas.microsoft.com/office/drawing/2014/main" id="{AFD575D8-DBCF-52BA-5C1D-12AA6B855BCE}"/>
              </a:ext>
            </a:extLst>
          </p:cNvPr>
          <p:cNvSpPr>
            <a:spLocks noGrp="1"/>
          </p:cNvSpPr>
          <p:nvPr>
            <p:ph type="title"/>
          </p:nvPr>
        </p:nvSpPr>
        <p:spPr>
          <a:xfrm rot="16200000">
            <a:off x="-4419600" y="581025"/>
            <a:ext cx="10515600" cy="1325563"/>
          </a:xfrm>
        </p:spPr>
        <p:txBody>
          <a:bodyPr/>
          <a:lstStyle/>
          <a:p>
            <a:r>
              <a:rPr lang="en-US" dirty="0">
                <a:latin typeface="Futura PT Bold" panose="020B0902020204020203" pitchFamily="34" charset="0"/>
              </a:rPr>
              <a:t>Quiz: Your Own Choice </a:t>
            </a:r>
            <a:br>
              <a:rPr lang="en-US" dirty="0">
                <a:latin typeface="Futura PT Bold" panose="020B0902020204020203" pitchFamily="34" charset="0"/>
              </a:rPr>
            </a:br>
            <a:r>
              <a:rPr lang="en-US" dirty="0">
                <a:latin typeface="Futura PT Bold" panose="020B0902020204020203" pitchFamily="34" charset="0"/>
              </a:rPr>
              <a:t>or an Ad?   </a:t>
            </a:r>
          </a:p>
        </p:txBody>
      </p:sp>
      <p:sp>
        <p:nvSpPr>
          <p:cNvPr id="11" name="Content Placeholder 3">
            <a:extLst>
              <a:ext uri="{FF2B5EF4-FFF2-40B4-BE49-F238E27FC236}">
                <a16:creationId xmlns:a16="http://schemas.microsoft.com/office/drawing/2014/main" id="{E6BB6E1C-04B1-59A2-B3DB-3AEC6664537E}"/>
              </a:ext>
            </a:extLst>
          </p:cNvPr>
          <p:cNvSpPr>
            <a:spLocks noGrp="1"/>
          </p:cNvSpPr>
          <p:nvPr>
            <p:ph idx="1"/>
          </p:nvPr>
        </p:nvSpPr>
        <p:spPr>
          <a:xfrm>
            <a:off x="8708363" y="72935"/>
            <a:ext cx="3873500" cy="1438275"/>
          </a:xfrm>
        </p:spPr>
        <p:txBody>
          <a:bodyPr>
            <a:normAutofit/>
          </a:bodyPr>
          <a:lstStyle/>
          <a:p>
            <a:pPr marL="0" indent="0">
              <a:buNone/>
            </a:pPr>
            <a:r>
              <a:rPr lang="en-US" sz="3600" b="0" i="0" dirty="0">
                <a:solidFill>
                  <a:srgbClr val="212529"/>
                </a:solidFill>
                <a:effectLst/>
                <a:latin typeface="Futura PT Book" panose="020B0502020204020303" pitchFamily="34" charset="0"/>
              </a:rPr>
              <a:t>QR code to </a:t>
            </a:r>
            <a:br>
              <a:rPr lang="en-US" sz="3600" b="0" i="0" dirty="0">
                <a:solidFill>
                  <a:srgbClr val="212529"/>
                </a:solidFill>
                <a:effectLst/>
                <a:latin typeface="Futura PT Book" panose="020B0502020204020303" pitchFamily="34" charset="0"/>
              </a:rPr>
            </a:br>
            <a:r>
              <a:rPr lang="en-US" sz="3600" b="0" i="0" dirty="0">
                <a:solidFill>
                  <a:srgbClr val="212529"/>
                </a:solidFill>
                <a:effectLst/>
                <a:latin typeface="Futura PT Book" panose="020B0502020204020303" pitchFamily="34" charset="0"/>
              </a:rPr>
              <a:t>the quiz: </a:t>
            </a:r>
            <a:endParaRPr lang="en-US" sz="3600" dirty="0">
              <a:latin typeface="Futura PT Book" panose="020B0502020204020303" pitchFamily="34" charset="0"/>
            </a:endParaRPr>
          </a:p>
        </p:txBody>
      </p:sp>
      <p:pic>
        <p:nvPicPr>
          <p:cNvPr id="3" name="Picture 2" descr="Qr code&#10;&#10;Description automatically generated">
            <a:extLst>
              <a:ext uri="{FF2B5EF4-FFF2-40B4-BE49-F238E27FC236}">
                <a16:creationId xmlns:a16="http://schemas.microsoft.com/office/drawing/2014/main" id="{74BD1B3E-3BBD-7820-4F99-B574B877CF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08363" y="2059433"/>
            <a:ext cx="2903231" cy="2903231"/>
          </a:xfrm>
          <a:prstGeom prst="rect">
            <a:avLst/>
          </a:prstGeom>
        </p:spPr>
      </p:pic>
    </p:spTree>
    <p:extLst>
      <p:ext uri="{BB962C8B-B14F-4D97-AF65-F5344CB8AC3E}">
        <p14:creationId xmlns:p14="http://schemas.microsoft.com/office/powerpoint/2010/main" val="1669900114"/>
      </p:ext>
    </p:extLst>
  </p:cSld>
  <p:clrMapOvr>
    <a:masterClrMapping/>
  </p:clrMapOvr>
</p:sld>
</file>

<file path=ppt/theme/theme1.xml><?xml version="1.0" encoding="utf-8"?>
<a:theme xmlns:a="http://schemas.openxmlformats.org/drawingml/2006/main" name="4_Office Theme">
  <a:themeElements>
    <a:clrScheme name="IREX">
      <a:dk1>
        <a:sysClr val="windowText" lastClr="000000"/>
      </a:dk1>
      <a:lt1>
        <a:sysClr val="window" lastClr="FFFFFF"/>
      </a:lt1>
      <a:dk2>
        <a:srgbClr val="44546A"/>
      </a:dk2>
      <a:lt2>
        <a:srgbClr val="E7E6E6"/>
      </a:lt2>
      <a:accent1>
        <a:srgbClr val="098B8E"/>
      </a:accent1>
      <a:accent2>
        <a:srgbClr val="0A5254"/>
      </a:accent2>
      <a:accent3>
        <a:srgbClr val="D76427"/>
      </a:accent3>
      <a:accent4>
        <a:srgbClr val="25BDC1"/>
      </a:accent4>
      <a:accent5>
        <a:srgbClr val="098B8E"/>
      </a:accent5>
      <a:accent6>
        <a:srgbClr val="99B83C"/>
      </a:accent6>
      <a:hlink>
        <a:srgbClr val="0563C1"/>
      </a:hlink>
      <a:folHlink>
        <a:srgbClr val="954F72"/>
      </a:folHlink>
    </a:clrScheme>
    <a:fontScheme name="Custom 2">
      <a:majorFont>
        <a:latin typeface="Museo Sans Cyrl 900"/>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FAB63E5A833F4CBA145286B4E7934D" ma:contentTypeVersion="17" ma:contentTypeDescription="Create a new document." ma:contentTypeScope="" ma:versionID="3b27e4761ef888a5f18f160b0f5400d0">
  <xsd:schema xmlns:xsd="http://www.w3.org/2001/XMLSchema" xmlns:xs="http://www.w3.org/2001/XMLSchema" xmlns:p="http://schemas.microsoft.com/office/2006/metadata/properties" xmlns:ns2="e49c4de8-714a-4d9a-88a7-b286d1a87f85" xmlns:ns3="ce8b8449-7073-4f43-8a1a-984ca5569f20" targetNamespace="http://schemas.microsoft.com/office/2006/metadata/properties" ma:root="true" ma:fieldsID="8992a1ff4793e1d6ede9271de0f79757" ns2:_="" ns3:_="">
    <xsd:import namespace="e49c4de8-714a-4d9a-88a7-b286d1a87f85"/>
    <xsd:import namespace="ce8b8449-7073-4f43-8a1a-984ca5569f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c4de8-714a-4d9a-88a7-b286d1a87f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e952b0e-87b1-4651-bd97-4ae9bbb31c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8b8449-7073-4f43-8a1a-984ca5569f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a77cbba-f6d6-4c84-9d71-813b9b40d7fe}" ma:internalName="TaxCatchAll" ma:showField="CatchAllData" ma:web="ce8b8449-7073-4f43-8a1a-984ca5569f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49c4de8-714a-4d9a-88a7-b286d1a87f85">
      <Terms xmlns="http://schemas.microsoft.com/office/infopath/2007/PartnerControls"/>
    </lcf76f155ced4ddcb4097134ff3c332f>
    <TaxCatchAll xmlns="ce8b8449-7073-4f43-8a1a-984ca5569f2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7EBA25-24CB-4B9E-B3E6-96D3143D2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c4de8-714a-4d9a-88a7-b286d1a87f85"/>
    <ds:schemaRef ds:uri="ce8b8449-7073-4f43-8a1a-984ca556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30FB8C-22D0-4C12-820A-9D3992F1C162}">
  <ds:schemaRefs>
    <ds:schemaRef ds:uri="http://schemas.microsoft.com/office/2006/metadata/properties"/>
    <ds:schemaRef ds:uri="http://schemas.microsoft.com/office/infopath/2007/PartnerControls"/>
    <ds:schemaRef ds:uri="e49c4de8-714a-4d9a-88a7-b286d1a87f85"/>
    <ds:schemaRef ds:uri="ce8b8449-7073-4f43-8a1a-984ca5569f20"/>
  </ds:schemaRefs>
</ds:datastoreItem>
</file>

<file path=customXml/itemProps3.xml><?xml version="1.0" encoding="utf-8"?>
<ds:datastoreItem xmlns:ds="http://schemas.openxmlformats.org/officeDocument/2006/customXml" ds:itemID="{3122F7A8-FB6F-44DC-860E-9AB27A59AA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472</Words>
  <Application>Microsoft Office PowerPoint</Application>
  <PresentationFormat>Widescreen</PresentationFormat>
  <Paragraphs>48</Paragraphs>
  <Slides>13</Slides>
  <Notes>11</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Futura PT Bold</vt:lpstr>
      <vt:lpstr>Futura PT Book</vt:lpstr>
      <vt:lpstr>Museo Sans Cyrl 900</vt:lpstr>
      <vt:lpstr>Source Sans Pro Light</vt:lpstr>
      <vt:lpstr>4_Office Theme</vt:lpstr>
      <vt:lpstr>PowerPoint Presentation</vt:lpstr>
      <vt:lpstr>Homework</vt:lpstr>
      <vt:lpstr>PowerPoint Presentation</vt:lpstr>
      <vt:lpstr>Group task: True of False? </vt:lpstr>
      <vt:lpstr>Confirmation Bias:  </vt:lpstr>
      <vt:lpstr>Motivated Reasoning  </vt:lpstr>
      <vt:lpstr>Negativity Bias  </vt:lpstr>
      <vt:lpstr>Familiarity Bias  </vt:lpstr>
      <vt:lpstr>Quiz: Your Own Choice  or an Ad?   </vt:lpstr>
      <vt:lpstr>PowerPoint Presentation</vt:lpstr>
      <vt:lpstr>Conclusion: How can we overcome cognitive biases?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Sabine Berzina</cp:lastModifiedBy>
  <cp:revision>130</cp:revision>
  <dcterms:created xsi:type="dcterms:W3CDTF">2022-06-27T09:51:01Z</dcterms:created>
  <dcterms:modified xsi:type="dcterms:W3CDTF">2023-06-30T09:20:01Z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0x01010065FAB63E5A833F4CBA145286B4E7934D</vt:lpwstr>
  </property>
  <property fmtid="{D5CDD505-2E9C-101B-9397-08002B2CF9AE}" pid="3" name="MediaServiceImageTags">
    <vt:lpwstr/>
  </property>
</Properties>
</file>