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6"/>
  </p:notesMasterIdLst>
  <p:sldIdLst>
    <p:sldId id="256" r:id="rId5"/>
    <p:sldId id="257" r:id="rId6"/>
    <p:sldId id="258" r:id="rId7"/>
    <p:sldId id="259" r:id="rId8"/>
    <p:sldId id="260" r:id="rId9"/>
    <p:sldId id="261" r:id="rId10"/>
    <p:sldId id="263" r:id="rId11"/>
    <p:sldId id="262" r:id="rId12"/>
    <p:sldId id="264" r:id="rId13"/>
    <p:sldId id="266"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B2830D-D6E4-1E60-57D6-453489105170}" name="Stanley Currier" initials="SC" userId="S::scurrier@irex.org::62b8aaa8-5ce6-4197-b882-9703622d5d75" providerId="AD"/>
  <p188:author id="{44900C5D-7F2D-0F05-8F82-2572EE419B8B}" name="Sabine Berzina" initials="SB" userId="S::sberzina@irex.org::1466796a-f43a-429c-85bf-4ebf8b66094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985851-2562-494F-A23A-03595330612A}" v="1" dt="2023-06-30T09:15:47.4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72162" autoAdjust="0"/>
  </p:normalViewPr>
  <p:slideViewPr>
    <p:cSldViewPr snapToGrid="0">
      <p:cViewPr varScale="1">
        <p:scale>
          <a:sx n="48" d="100"/>
          <a:sy n="48" d="100"/>
        </p:scale>
        <p:origin x="11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e Berzina" userId="1466796a-f43a-429c-85bf-4ebf8b660949" providerId="ADAL" clId="{B01A1962-9CA1-4FE7-A2B6-C2BFCA10606A}"/>
    <pc:docChg chg="modSld">
      <pc:chgData name="Sabine Berzina" userId="1466796a-f43a-429c-85bf-4ebf8b660949" providerId="ADAL" clId="{B01A1962-9CA1-4FE7-A2B6-C2BFCA10606A}" dt="2023-02-08T11:47:28.067" v="1"/>
      <pc:docMkLst>
        <pc:docMk/>
      </pc:docMkLst>
      <pc:sldChg chg="modAnim">
        <pc:chgData name="Sabine Berzina" userId="1466796a-f43a-429c-85bf-4ebf8b660949" providerId="ADAL" clId="{B01A1962-9CA1-4FE7-A2B6-C2BFCA10606A}" dt="2023-02-08T11:47:20.289" v="0"/>
        <pc:sldMkLst>
          <pc:docMk/>
          <pc:sldMk cId="4047375651" sldId="258"/>
        </pc:sldMkLst>
      </pc:sldChg>
      <pc:sldChg chg="modAnim">
        <pc:chgData name="Sabine Berzina" userId="1466796a-f43a-429c-85bf-4ebf8b660949" providerId="ADAL" clId="{B01A1962-9CA1-4FE7-A2B6-C2BFCA10606A}" dt="2023-02-08T11:47:28.067" v="1"/>
        <pc:sldMkLst>
          <pc:docMk/>
          <pc:sldMk cId="2247601380" sldId="260"/>
        </pc:sldMkLst>
      </pc:sldChg>
    </pc:docChg>
  </pc:docChgLst>
  <pc:docChgLst>
    <pc:chgData name="Sabine Berzina" userId="1466796a-f43a-429c-85bf-4ebf8b660949" providerId="ADAL" clId="{689EA2E6-566A-4090-B0C8-425D59DBFAEC}"/>
    <pc:docChg chg="">
      <pc:chgData name="Sabine Berzina" userId="1466796a-f43a-429c-85bf-4ebf8b660949" providerId="ADAL" clId="{689EA2E6-566A-4090-B0C8-425D59DBFAEC}" dt="2023-01-16T07:58:47.539" v="1"/>
      <pc:docMkLst>
        <pc:docMk/>
      </pc:docMkLst>
      <pc:sldChg chg="delCm">
        <pc:chgData name="Sabine Berzina" userId="1466796a-f43a-429c-85bf-4ebf8b660949" providerId="ADAL" clId="{689EA2E6-566A-4090-B0C8-425D59DBFAEC}" dt="2023-01-16T07:58:35.660" v="0"/>
        <pc:sldMkLst>
          <pc:docMk/>
          <pc:sldMk cId="1441615918" sldId="256"/>
        </pc:sldMkLst>
        <pc:extLst>
          <p:ext xmlns:p="http://schemas.openxmlformats.org/presentationml/2006/main" uri="{D6D511B9-2390-475A-947B-AFAB55BFBCF1}">
            <pc226:cmChg xmlns:pc226="http://schemas.microsoft.com/office/powerpoint/2022/06/main/command" chg="del">
              <pc226:chgData name="Sabine Berzina" userId="1466796a-f43a-429c-85bf-4ebf8b660949" providerId="ADAL" clId="{689EA2E6-566A-4090-B0C8-425D59DBFAEC}" dt="2023-01-16T07:58:35.660" v="0"/>
              <pc2:cmMkLst xmlns:pc2="http://schemas.microsoft.com/office/powerpoint/2019/9/main/command">
                <pc:docMk/>
                <pc:sldMk cId="1441615918" sldId="256"/>
                <pc2:cmMk id="{95893774-052A-4755-8311-15EEE501A682}"/>
              </pc2:cmMkLst>
            </pc226:cmChg>
          </p:ext>
        </pc:extLst>
      </pc:sldChg>
      <pc:sldChg chg="delCm">
        <pc:chgData name="Sabine Berzina" userId="1466796a-f43a-429c-85bf-4ebf8b660949" providerId="ADAL" clId="{689EA2E6-566A-4090-B0C8-425D59DBFAEC}" dt="2023-01-16T07:58:47.539" v="1"/>
        <pc:sldMkLst>
          <pc:docMk/>
          <pc:sldMk cId="3508088711" sldId="262"/>
        </pc:sldMkLst>
        <pc:extLst>
          <p:ext xmlns:p="http://schemas.openxmlformats.org/presentationml/2006/main" uri="{D6D511B9-2390-475A-947B-AFAB55BFBCF1}">
            <pc226:cmChg xmlns:pc226="http://schemas.microsoft.com/office/powerpoint/2022/06/main/command" chg="del">
              <pc226:chgData name="Sabine Berzina" userId="1466796a-f43a-429c-85bf-4ebf8b660949" providerId="ADAL" clId="{689EA2E6-566A-4090-B0C8-425D59DBFAEC}" dt="2023-01-16T07:58:47.539" v="1"/>
              <pc2:cmMkLst xmlns:pc2="http://schemas.microsoft.com/office/powerpoint/2019/9/main/command">
                <pc:docMk/>
                <pc:sldMk cId="3508088711" sldId="262"/>
                <pc2:cmMk id="{6D708027-64AB-44B3-B2B0-33912C934069}"/>
              </pc2:cmMkLst>
            </pc226:cmChg>
          </p:ext>
        </pc:extLst>
      </pc:sldChg>
    </pc:docChg>
  </pc:docChgLst>
  <pc:docChgLst>
    <pc:chgData name="Sabine Berzina" userId="1466796a-f43a-429c-85bf-4ebf8b660949" providerId="ADAL" clId="{8F8822FB-174F-44C1-8232-C06BF57384CB}"/>
    <pc:docChg chg="modSld sldOrd">
      <pc:chgData name="Sabine Berzina" userId="1466796a-f43a-429c-85bf-4ebf8b660949" providerId="ADAL" clId="{8F8822FB-174F-44C1-8232-C06BF57384CB}" dt="2023-02-03T12:03:23.179" v="94"/>
      <pc:docMkLst>
        <pc:docMk/>
      </pc:docMkLst>
      <pc:sldChg chg="modNotesTx">
        <pc:chgData name="Sabine Berzina" userId="1466796a-f43a-429c-85bf-4ebf8b660949" providerId="ADAL" clId="{8F8822FB-174F-44C1-8232-C06BF57384CB}" dt="2023-02-03T12:02:58.751" v="92" actId="20577"/>
        <pc:sldMkLst>
          <pc:docMk/>
          <pc:sldMk cId="4047375651" sldId="258"/>
        </pc:sldMkLst>
      </pc:sldChg>
      <pc:sldChg chg="ord">
        <pc:chgData name="Sabine Berzina" userId="1466796a-f43a-429c-85bf-4ebf8b660949" providerId="ADAL" clId="{8F8822FB-174F-44C1-8232-C06BF57384CB}" dt="2023-02-03T12:03:23.179" v="94"/>
        <pc:sldMkLst>
          <pc:docMk/>
          <pc:sldMk cId="1273286531" sldId="263"/>
        </pc:sldMkLst>
      </pc:sldChg>
    </pc:docChg>
  </pc:docChgLst>
  <pc:docChgLst>
    <pc:chgData name="Sabine Berzina" userId="1466796a-f43a-429c-85bf-4ebf8b660949" providerId="ADAL" clId="{77985851-2562-494F-A23A-03595330612A}"/>
    <pc:docChg chg="addSld modSld">
      <pc:chgData name="Sabine Berzina" userId="1466796a-f43a-429c-85bf-4ebf8b660949" providerId="ADAL" clId="{77985851-2562-494F-A23A-03595330612A}" dt="2023-06-30T09:15:52.190" v="2" actId="27614"/>
      <pc:docMkLst>
        <pc:docMk/>
      </pc:docMkLst>
      <pc:sldChg chg="addSp modSp new mod">
        <pc:chgData name="Sabine Berzina" userId="1466796a-f43a-429c-85bf-4ebf8b660949" providerId="ADAL" clId="{77985851-2562-494F-A23A-03595330612A}" dt="2023-06-30T09:15:52.190" v="2" actId="27614"/>
        <pc:sldMkLst>
          <pc:docMk/>
          <pc:sldMk cId="357764462" sldId="266"/>
        </pc:sldMkLst>
        <pc:picChg chg="add mod">
          <ac:chgData name="Sabine Berzina" userId="1466796a-f43a-429c-85bf-4ebf8b660949" providerId="ADAL" clId="{77985851-2562-494F-A23A-03595330612A}" dt="2023-06-30T09:15:52.190" v="2" actId="27614"/>
          <ac:picMkLst>
            <pc:docMk/>
            <pc:sldMk cId="357764462" sldId="266"/>
            <ac:picMk id="3" creationId="{4E1A2467-8A0C-B3E6-2188-A394E99FFDC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4B0E9B-3545-49E0-94AE-740A4C782391}" type="datetimeFigureOut">
              <a:t>6/30/2023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77DE8-B074-4DAA-85F7-45E25845C228}" type="slidenum">
              <a:t>‹#›</a:t>
            </a:fld>
            <a:endParaRPr lang="en-US"/>
          </a:p>
        </p:txBody>
      </p:sp>
    </p:spTree>
    <p:extLst>
      <p:ext uri="{BB962C8B-B14F-4D97-AF65-F5344CB8AC3E}">
        <p14:creationId xmlns:p14="http://schemas.microsoft.com/office/powerpoint/2010/main" val="239334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eryverified.eu/units/unit-3/part-a-how-social-media-work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yzgLvTy17co"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hemarkup.org/citizen-browser/2021/03/11/split-screen?feed=biden_trum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youtu.be/fDLzwFdeC4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https://veryverified.eu/units/unit-3/part-a-how-social-media-works/</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C3777DE8-B074-4DAA-85F7-45E25845C228}" type="slidenum">
              <a:rPr lang="en-US"/>
              <a:t>1</a:t>
            </a:fld>
            <a:endParaRPr lang="en-US"/>
          </a:p>
        </p:txBody>
      </p:sp>
    </p:spTree>
    <p:extLst>
      <p:ext uri="{BB962C8B-B14F-4D97-AF65-F5344CB8AC3E}">
        <p14:creationId xmlns:p14="http://schemas.microsoft.com/office/powerpoint/2010/main" val="110056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Ask: </a:t>
            </a:r>
          </a:p>
          <a:p>
            <a:r>
              <a:rPr lang="en-US"/>
              <a:t>- What were the topics you noticed? Was there a large diversity of topics you saw or were there only a few that were repeating? </a:t>
            </a:r>
            <a:endParaRPr lang="en-US">
              <a:cs typeface="Calibri"/>
            </a:endParaRPr>
          </a:p>
          <a:p>
            <a:r>
              <a:rPr lang="en-US"/>
              <a:t>- How many of all posts were ads? </a:t>
            </a:r>
            <a:endParaRPr lang="en-US">
              <a:cs typeface="Calibri"/>
            </a:endParaRPr>
          </a:p>
          <a:p>
            <a:r>
              <a:rPr lang="en-US"/>
              <a:t>- What emotions were evoked most frequently? </a:t>
            </a:r>
          </a:p>
          <a:p>
            <a:r>
              <a:rPr lang="en-US"/>
              <a:t> </a:t>
            </a:r>
            <a:endParaRPr lang="en-US">
              <a:cs typeface="Calibri"/>
            </a:endParaRPr>
          </a:p>
          <a:p>
            <a:r>
              <a:rPr lang="en-US"/>
              <a:t>Discussing these questions should help prompt the student to start thinking about social media as a news source - whether a person can read relevant news stories about a diverse set of topics if they only use social media; are a lot of the topics on their timeline there to inform them (or rather to persuade them, get them to buy something); and if the posts they see mostly tend to be unserious or evoking sharp emotions.</a:t>
            </a:r>
          </a:p>
          <a:p>
            <a:endParaRPr lang="en-US">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2</a:t>
            </a:fld>
            <a:endParaRPr lang="en-US"/>
          </a:p>
        </p:txBody>
      </p:sp>
    </p:spTree>
    <p:extLst>
      <p:ext uri="{BB962C8B-B14F-4D97-AF65-F5344CB8AC3E}">
        <p14:creationId xmlns:p14="http://schemas.microsoft.com/office/powerpoint/2010/main" val="167004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Media as a News Source </a:t>
            </a:r>
            <a:r>
              <a:rPr lang="en-US" dirty="0">
                <a:hlinkClick r:id="rId3"/>
              </a:rPr>
              <a:t>https://youtu.be/yzgLvTy17co</a:t>
            </a:r>
            <a:endParaRPr lang="lv-LV" dirty="0"/>
          </a:p>
          <a:p>
            <a:endParaRPr lang="lv-LV" dirty="0"/>
          </a:p>
          <a:p>
            <a:pPr marL="0" marR="0"/>
            <a:r>
              <a:rPr lang="en-US" sz="1800" dirty="0">
                <a:effectLst/>
                <a:latin typeface="Calibri" panose="020F0502020204030204" pitchFamily="34" charset="0"/>
                <a:ea typeface="Times New Roman" panose="02020603050405020304" pitchFamily="18" charset="0"/>
                <a:cs typeface="Segoe UI" panose="020B0502040204020203" pitchFamily="34" charset="0"/>
              </a:rPr>
              <a:t>If needed, before watching the video you can name the most important questions addressed in the video</a:t>
            </a:r>
            <a:r>
              <a:rPr lang="lv-LV" sz="1800" dirty="0">
                <a:effectLst/>
                <a:latin typeface="Calibri" panose="020F0502020204030204" pitchFamily="34" charset="0"/>
                <a:ea typeface="Times New Roman" panose="02020603050405020304" pitchFamily="18" charset="0"/>
                <a:cs typeface="Segoe UI" panose="020B0502040204020203" pitchFamily="34" charset="0"/>
              </a:rPr>
              <a:t> and ask the participants to pay close attention and try to find the answers</a:t>
            </a:r>
            <a:r>
              <a:rPr lang="en-US" sz="1800" dirty="0">
                <a:effectLst/>
                <a:latin typeface="Calibri" panose="020F0502020204030204" pitchFamily="34" charset="0"/>
                <a:ea typeface="Times New Roman" panose="02020603050405020304" pitchFamily="18" charset="0"/>
                <a:cs typeface="Segoe UI" panose="020B0502040204020203" pitchFamily="34" charset="0"/>
              </a:rPr>
              <a:t>:</a:t>
            </a:r>
            <a:endParaRPr lang="en-US" sz="1800" dirty="0">
              <a:effectLst/>
              <a:latin typeface="Times New Roman" panose="02020603050405020304" pitchFamily="18" charset="0"/>
              <a:ea typeface="Times New Roman" panose="02020603050405020304" pitchFamily="18" charset="0"/>
            </a:endParaRPr>
          </a:p>
          <a:p>
            <a:pPr marL="342900" marR="0" lvl="0" indent="-342900">
              <a:buSzPts val="900"/>
              <a:buFont typeface="Segoe UI" panose="020B0502040204020203" pitchFamily="34" charset="0"/>
              <a:buAutoNum type="arabicPeriod"/>
            </a:pPr>
            <a:r>
              <a:rPr lang="en-US" sz="1800" dirty="0">
                <a:effectLst/>
                <a:latin typeface="Calibri" panose="020F0502020204030204" pitchFamily="34" charset="0"/>
                <a:ea typeface="Times New Roman" panose="02020603050405020304" pitchFamily="18" charset="0"/>
                <a:cs typeface="Segoe UI" panose="020B0502040204020203" pitchFamily="34" charset="0"/>
              </a:rPr>
              <a:t>Who creates the content on social media? Is there anyone to check its accuracy?</a:t>
            </a:r>
            <a:endParaRPr lang="en-US" sz="1800" dirty="0">
              <a:effectLst/>
              <a:latin typeface="Times New Roman" panose="02020603050405020304" pitchFamily="18" charset="0"/>
              <a:ea typeface="Times New Roman" panose="02020603050405020304" pitchFamily="18" charset="0"/>
            </a:endParaRPr>
          </a:p>
          <a:p>
            <a:pPr marL="342900" marR="0" lvl="0" indent="-342900">
              <a:buSzPts val="900"/>
              <a:buFont typeface="Segoe UI" panose="020B0502040204020203" pitchFamily="34" charset="0"/>
              <a:buAutoNum type="arabicPeriod"/>
            </a:pPr>
            <a:r>
              <a:rPr lang="en-US" sz="1800" dirty="0">
                <a:effectLst/>
                <a:latin typeface="Calibri" panose="020F0502020204030204" pitchFamily="34" charset="0"/>
                <a:ea typeface="Times New Roman" panose="02020603050405020304" pitchFamily="18" charset="0"/>
                <a:cs typeface="Segoe UI" panose="020B0502040204020203" pitchFamily="34" charset="0"/>
              </a:rPr>
              <a:t>How do the algorithms on social media work?</a:t>
            </a:r>
            <a:endParaRPr lang="en-US" sz="1800" dirty="0">
              <a:effectLst/>
              <a:latin typeface="Times New Roman" panose="02020603050405020304" pitchFamily="18" charset="0"/>
              <a:ea typeface="Times New Roman" panose="02020603050405020304" pitchFamily="18" charset="0"/>
            </a:endParaRPr>
          </a:p>
          <a:p>
            <a:pPr marL="342900" marR="0" lvl="0" indent="-342900">
              <a:buSzPts val="900"/>
              <a:buFont typeface="Segoe UI" panose="020B0502040204020203" pitchFamily="34" charset="0"/>
              <a:buAutoNum type="arabicPeriod"/>
            </a:pPr>
            <a:r>
              <a:rPr lang="en-US" sz="1800" dirty="0">
                <a:effectLst/>
                <a:latin typeface="Calibri" panose="020F0502020204030204" pitchFamily="34" charset="0"/>
                <a:ea typeface="Times New Roman" panose="02020603050405020304" pitchFamily="18" charset="0"/>
                <a:cs typeface="Segoe UI" panose="020B0502040204020203" pitchFamily="34" charset="0"/>
              </a:rPr>
              <a:t>What are the risks that content selection by algorithms create to social media users?</a:t>
            </a:r>
            <a:endParaRPr lang="en-US" sz="1800" dirty="0">
              <a:effectLst/>
              <a:latin typeface="Times New Roman" panose="02020603050405020304" pitchFamily="18" charset="0"/>
              <a:ea typeface="Times New Roman" panose="02020603050405020304" pitchFamily="18" charset="0"/>
            </a:endParaRP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3</a:t>
            </a:fld>
            <a:endParaRPr lang="en-US"/>
          </a:p>
        </p:txBody>
      </p:sp>
    </p:spTree>
    <p:extLst>
      <p:ext uri="{BB962C8B-B14F-4D97-AF65-F5344CB8AC3E}">
        <p14:creationId xmlns:p14="http://schemas.microsoft.com/office/powerpoint/2010/main" val="226991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https://themarkup.org/citizen-browser/2021/03/11/split-screen?feed=biden_trump</a:t>
            </a:r>
            <a:endParaRPr lang="en-US"/>
          </a:p>
        </p:txBody>
      </p:sp>
      <p:sp>
        <p:nvSpPr>
          <p:cNvPr id="4" name="Slide Number Placeholder 3"/>
          <p:cNvSpPr>
            <a:spLocks noGrp="1"/>
          </p:cNvSpPr>
          <p:nvPr>
            <p:ph type="sldNum" sz="quarter" idx="5"/>
          </p:nvPr>
        </p:nvSpPr>
        <p:spPr/>
        <p:txBody>
          <a:bodyPr/>
          <a:lstStyle/>
          <a:p>
            <a:fld id="{D2A3E25C-14BA-461B-9D1A-EB5CE2559D82}" type="slidenum">
              <a:rPr lang="en-US"/>
              <a:t>4</a:t>
            </a:fld>
            <a:endParaRPr lang="en-US"/>
          </a:p>
        </p:txBody>
      </p:sp>
    </p:spTree>
    <p:extLst>
      <p:ext uri="{BB962C8B-B14F-4D97-AF65-F5344CB8AC3E}">
        <p14:creationId xmlns:p14="http://schemas.microsoft.com/office/powerpoint/2010/main" val="470575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Filter Bubble </a:t>
            </a:r>
            <a:r>
              <a:rPr lang="en-US" dirty="0">
                <a:hlinkClick r:id="rId3"/>
              </a:rPr>
              <a:t>https://youtu.be/fDLzwFdeC4o</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smtClean="0"/>
              <a:t>5</a:t>
            </a:fld>
            <a:endParaRPr lang="en-US"/>
          </a:p>
        </p:txBody>
      </p:sp>
    </p:spTree>
    <p:extLst>
      <p:ext uri="{BB962C8B-B14F-4D97-AF65-F5344CB8AC3E}">
        <p14:creationId xmlns:p14="http://schemas.microsoft.com/office/powerpoint/2010/main" val="3186666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https://veryverified.eu/units/unit-3/part-a-how-social-media-works/algorithms-in-social-media</a:t>
            </a:r>
            <a:endParaRPr lang="en-US" dirty="0"/>
          </a:p>
        </p:txBody>
      </p:sp>
      <p:sp>
        <p:nvSpPr>
          <p:cNvPr id="4" name="Slide Number Placeholder 3"/>
          <p:cNvSpPr>
            <a:spLocks noGrp="1"/>
          </p:cNvSpPr>
          <p:nvPr>
            <p:ph type="sldNum" sz="quarter" idx="5"/>
          </p:nvPr>
        </p:nvSpPr>
        <p:spPr/>
        <p:txBody>
          <a:bodyPr/>
          <a:lstStyle/>
          <a:p>
            <a:fld id="{C3777DE8-B074-4DAA-85F7-45E25845C228}" type="slidenum">
              <a:rPr lang="en-US"/>
              <a:t>7</a:t>
            </a:fld>
            <a:endParaRPr lang="en-US"/>
          </a:p>
        </p:txBody>
      </p:sp>
    </p:spTree>
    <p:extLst>
      <p:ext uri="{BB962C8B-B14F-4D97-AF65-F5344CB8AC3E}">
        <p14:creationId xmlns:p14="http://schemas.microsoft.com/office/powerpoint/2010/main" val="4242458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11B1-8BF8-4925-8082-B9E8897117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4F5274-1ECF-469D-99AF-6319B3430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22CEFE-DD27-4971-A80C-6F032904F098}"/>
              </a:ext>
            </a:extLst>
          </p:cNvPr>
          <p:cNvSpPr>
            <a:spLocks noGrp="1"/>
          </p:cNvSpPr>
          <p:nvPr>
            <p:ph type="dt" sz="half" idx="10"/>
          </p:nvPr>
        </p:nvSpPr>
        <p:spPr/>
        <p:txBody>
          <a:bodyPr/>
          <a:lstStyle/>
          <a:p>
            <a:fld id="{F58F1D6A-F961-441A-9298-73C1DCC4158D}" type="datetime1">
              <a:rPr lang="en-US" smtClean="0"/>
              <a:t>6/30/2023</a:t>
            </a:fld>
            <a:endParaRPr lang="en-US"/>
          </a:p>
        </p:txBody>
      </p:sp>
      <p:sp>
        <p:nvSpPr>
          <p:cNvPr id="5" name="Footer Placeholder 4">
            <a:extLst>
              <a:ext uri="{FF2B5EF4-FFF2-40B4-BE49-F238E27FC236}">
                <a16:creationId xmlns:a16="http://schemas.microsoft.com/office/drawing/2014/main" id="{D2BFD1AB-2E95-4FB6-AFDB-D7C42643A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51AB8-A963-4590-AD6D-E57EE8C59206}"/>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400965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B3B8-C4EF-4E56-B82E-0379C38BBC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17E9BD-D828-4A3D-A34C-432630B517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E3ADB-9136-439B-BEE5-F22D4AC5C177}"/>
              </a:ext>
            </a:extLst>
          </p:cNvPr>
          <p:cNvSpPr>
            <a:spLocks noGrp="1"/>
          </p:cNvSpPr>
          <p:nvPr>
            <p:ph type="dt" sz="half" idx="10"/>
          </p:nvPr>
        </p:nvSpPr>
        <p:spPr/>
        <p:txBody>
          <a:bodyPr/>
          <a:lstStyle/>
          <a:p>
            <a:fld id="{337742D7-78BE-44B5-A4FB-00D84D1F393D}" type="datetime1">
              <a:rPr lang="en-US" smtClean="0"/>
              <a:t>6/30/2023</a:t>
            </a:fld>
            <a:endParaRPr lang="en-US"/>
          </a:p>
        </p:txBody>
      </p:sp>
      <p:sp>
        <p:nvSpPr>
          <p:cNvPr id="5" name="Footer Placeholder 4">
            <a:extLst>
              <a:ext uri="{FF2B5EF4-FFF2-40B4-BE49-F238E27FC236}">
                <a16:creationId xmlns:a16="http://schemas.microsoft.com/office/drawing/2014/main" id="{77FE4EAA-5C4D-4713-AB29-FA7D701DB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32BE5-AD8D-4686-B95E-0174BDFBBAF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46869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AAFEA-6795-4282-8988-202D35E5DA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0EFE79-061A-47F3-AF5B-FC72789138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79CDD-0EFF-473B-A92A-05B8C87B0F48}"/>
              </a:ext>
            </a:extLst>
          </p:cNvPr>
          <p:cNvSpPr>
            <a:spLocks noGrp="1"/>
          </p:cNvSpPr>
          <p:nvPr>
            <p:ph type="dt" sz="half" idx="10"/>
          </p:nvPr>
        </p:nvSpPr>
        <p:spPr/>
        <p:txBody>
          <a:bodyPr/>
          <a:lstStyle/>
          <a:p>
            <a:fld id="{D7794281-8058-467D-AC33-437716C632EA}" type="datetime1">
              <a:rPr lang="en-US" smtClean="0"/>
              <a:t>6/30/2023</a:t>
            </a:fld>
            <a:endParaRPr lang="en-US"/>
          </a:p>
        </p:txBody>
      </p:sp>
      <p:sp>
        <p:nvSpPr>
          <p:cNvPr id="5" name="Footer Placeholder 4">
            <a:extLst>
              <a:ext uri="{FF2B5EF4-FFF2-40B4-BE49-F238E27FC236}">
                <a16:creationId xmlns:a16="http://schemas.microsoft.com/office/drawing/2014/main" id="{99B14088-D1F7-4FAC-9473-3A4F7CD12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225E8-926C-4ADA-9720-EC10A5E5F1F4}"/>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15692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55"/>
        <p:cNvGrpSpPr/>
        <p:nvPr/>
      </p:nvGrpSpPr>
      <p:grpSpPr>
        <a:xfrm>
          <a:off x="0" y="0"/>
          <a:ext cx="0" cy="0"/>
          <a:chOff x="0" y="0"/>
          <a:chExt cx="0" cy="0"/>
        </a:xfrm>
      </p:grpSpPr>
      <p:sp>
        <p:nvSpPr>
          <p:cNvPr id="6" name="Shape 713"/>
          <p:cNvSpPr/>
          <p:nvPr userDrawn="1"/>
        </p:nvSpPr>
        <p:spPr>
          <a:xfrm>
            <a:off x="0" y="6762751"/>
            <a:ext cx="12192000" cy="103656"/>
          </a:xfrm>
          <a:prstGeom prst="rect">
            <a:avLst/>
          </a:prstGeom>
          <a:solidFill>
            <a:srgbClr val="43B6C8"/>
          </a:solidFill>
          <a:ln>
            <a:noFill/>
          </a:ln>
        </p:spPr>
        <p:txBody>
          <a:bodyPr spcFirstLastPara="1" wrap="square" lIns="121900" tIns="60933" rIns="121900" bIns="60933" anchor="ctr" anchorCtr="0">
            <a:noAutofit/>
          </a:bodyPr>
          <a:lstStyle/>
          <a:p>
            <a:pPr algn="ctr">
              <a:buClr>
                <a:srgbClr val="000000"/>
              </a:buClr>
              <a:buSzPts val="900"/>
            </a:pPr>
            <a:endParaRPr sz="1200">
              <a:solidFill>
                <a:schemeClr val="lt1"/>
              </a:solidFill>
              <a:latin typeface="Arial"/>
              <a:ea typeface="Arial"/>
              <a:cs typeface="Arial"/>
              <a:sym typeface="Arial"/>
            </a:endParaRPr>
          </a:p>
        </p:txBody>
      </p:sp>
      <p:sp>
        <p:nvSpPr>
          <p:cNvPr id="3" name="Content Placeholder 2"/>
          <p:cNvSpPr>
            <a:spLocks noGrp="1"/>
          </p:cNvSpPr>
          <p:nvPr>
            <p:ph sz="quarter" idx="10"/>
          </p:nvPr>
        </p:nvSpPr>
        <p:spPr>
          <a:xfrm>
            <a:off x="703263" y="270934"/>
            <a:ext cx="10785475" cy="506413"/>
          </a:xfrm>
          <a:noFill/>
          <a:ln>
            <a:noFill/>
          </a:ln>
        </p:spPr>
        <p:txBody>
          <a:bodyPr spcFirstLastPara="1" wrap="square" lIns="0" tIns="60933" rIns="121900" bIns="60933" anchor="ctr" anchorCtr="0">
            <a:noAutofit/>
          </a:bodyPr>
          <a:lstStyle>
            <a:lvl1pPr marL="0" indent="0">
              <a:buNone/>
              <a:defRPr lang="en-US" sz="3200" b="1" dirty="0" smtClean="0">
                <a:solidFill>
                  <a:srgbClr val="009BA0"/>
                </a:solidFill>
                <a:latin typeface="Arial"/>
                <a:ea typeface="Arial"/>
                <a:cs typeface="Arial"/>
              </a:defRPr>
            </a:lvl1pPr>
            <a:lvl2pPr>
              <a:defRPr lang="en-US" sz="1800" dirty="0" smtClean="0"/>
            </a:lvl2pPr>
            <a:lvl3pPr>
              <a:defRPr lang="en-US" sz="1800" dirty="0" smtClean="0"/>
            </a:lvl3pPr>
            <a:lvl4pPr>
              <a:defRPr lang="en-US" dirty="0" smtClean="0"/>
            </a:lvl4pPr>
            <a:lvl5pPr>
              <a:defRPr lang="uk-UA" dirty="0"/>
            </a:lvl5pPr>
          </a:lstStyle>
          <a:p>
            <a:pPr marL="0" lvl="0">
              <a:buClr>
                <a:srgbClr val="009BA0"/>
              </a:buClr>
              <a:buSzPts val="3400"/>
            </a:pPr>
            <a:r>
              <a:rPr lang="en-US"/>
              <a:t>Edit Master text styles</a:t>
            </a:r>
          </a:p>
        </p:txBody>
      </p:sp>
      <p:cxnSp>
        <p:nvCxnSpPr>
          <p:cNvPr id="5" name="Shape 715">
            <a:extLst>
              <a:ext uri="{FF2B5EF4-FFF2-40B4-BE49-F238E27FC236}">
                <a16:creationId xmlns:a16="http://schemas.microsoft.com/office/drawing/2014/main" id="{D58F7EDD-4A8F-422A-95EA-CD89D8BB51EF}"/>
              </a:ext>
            </a:extLst>
          </p:cNvPr>
          <p:cNvCxnSpPr/>
          <p:nvPr userDrawn="1"/>
        </p:nvCxnSpPr>
        <p:spPr>
          <a:xfrm rot="10800000" flipH="1">
            <a:off x="702739" y="872067"/>
            <a:ext cx="10786400" cy="0"/>
          </a:xfrm>
          <a:prstGeom prst="straightConnector1">
            <a:avLst/>
          </a:prstGeom>
          <a:noFill/>
          <a:ln w="15875" cap="flat" cmpd="sng">
            <a:solidFill>
              <a:srgbClr val="009BA0"/>
            </a:solidFill>
            <a:prstDash val="solid"/>
            <a:round/>
            <a:headEnd type="none" w="sm" len="sm"/>
            <a:tailEnd type="none" w="sm" len="sm"/>
          </a:ln>
        </p:spPr>
      </p:cxnSp>
    </p:spTree>
    <p:extLst>
      <p:ext uri="{BB962C8B-B14F-4D97-AF65-F5344CB8AC3E}">
        <p14:creationId xmlns:p14="http://schemas.microsoft.com/office/powerpoint/2010/main" val="133096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C20D-3346-4BE0-960A-2B858900A6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ADF1F-69F4-4A88-A067-D669FB40B0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62313-B89A-4C98-A500-041A658D2CF2}"/>
              </a:ext>
            </a:extLst>
          </p:cNvPr>
          <p:cNvSpPr>
            <a:spLocks noGrp="1"/>
          </p:cNvSpPr>
          <p:nvPr>
            <p:ph type="dt" sz="half" idx="10"/>
          </p:nvPr>
        </p:nvSpPr>
        <p:spPr/>
        <p:txBody>
          <a:bodyPr/>
          <a:lstStyle/>
          <a:p>
            <a:fld id="{27C06AD6-2A1B-42A4-AAD2-BAED84479F1A}" type="datetime1">
              <a:rPr lang="en-US" smtClean="0"/>
              <a:t>6/30/2023</a:t>
            </a:fld>
            <a:endParaRPr lang="en-US"/>
          </a:p>
        </p:txBody>
      </p:sp>
      <p:sp>
        <p:nvSpPr>
          <p:cNvPr id="5" name="Footer Placeholder 4">
            <a:extLst>
              <a:ext uri="{FF2B5EF4-FFF2-40B4-BE49-F238E27FC236}">
                <a16:creationId xmlns:a16="http://schemas.microsoft.com/office/drawing/2014/main" id="{7356758C-4903-454A-9D0E-FE731CE13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8FCF5-D282-44DD-BD8C-3380829CF7A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3883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EB9D-5737-452D-BF21-64E13046F0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A59D1-CBFF-45E9-B7A7-822A1E348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2AD870-A144-4E54-94DF-757C11A1E94A}"/>
              </a:ext>
            </a:extLst>
          </p:cNvPr>
          <p:cNvSpPr>
            <a:spLocks noGrp="1"/>
          </p:cNvSpPr>
          <p:nvPr>
            <p:ph type="dt" sz="half" idx="10"/>
          </p:nvPr>
        </p:nvSpPr>
        <p:spPr/>
        <p:txBody>
          <a:bodyPr/>
          <a:lstStyle/>
          <a:p>
            <a:fld id="{58829BBA-AAD9-4625-B910-ECB7B96082DB}" type="datetime1">
              <a:rPr lang="en-US" smtClean="0"/>
              <a:t>6/30/2023</a:t>
            </a:fld>
            <a:endParaRPr lang="en-US"/>
          </a:p>
        </p:txBody>
      </p:sp>
      <p:sp>
        <p:nvSpPr>
          <p:cNvPr id="5" name="Footer Placeholder 4">
            <a:extLst>
              <a:ext uri="{FF2B5EF4-FFF2-40B4-BE49-F238E27FC236}">
                <a16:creationId xmlns:a16="http://schemas.microsoft.com/office/drawing/2014/main" id="{1725885B-CFAB-468D-939D-295234D24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D06ED-C7D3-4F9B-8F68-40719400E0B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28515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E918-1792-4844-85C7-63518C1804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3FA2B-5631-433E-B04F-5F0A429116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7AD47-8399-4BD0-A892-855A8A16A4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8DE2BD-7434-4693-BFEB-54FF5E455C24}"/>
              </a:ext>
            </a:extLst>
          </p:cNvPr>
          <p:cNvSpPr>
            <a:spLocks noGrp="1"/>
          </p:cNvSpPr>
          <p:nvPr>
            <p:ph type="dt" sz="half" idx="10"/>
          </p:nvPr>
        </p:nvSpPr>
        <p:spPr/>
        <p:txBody>
          <a:bodyPr/>
          <a:lstStyle/>
          <a:p>
            <a:fld id="{9EF27477-B691-465D-AE31-645297B1AAC1}" type="datetime1">
              <a:rPr lang="en-US" smtClean="0"/>
              <a:t>6/30/2023</a:t>
            </a:fld>
            <a:endParaRPr lang="en-US"/>
          </a:p>
        </p:txBody>
      </p:sp>
      <p:sp>
        <p:nvSpPr>
          <p:cNvPr id="6" name="Footer Placeholder 5">
            <a:extLst>
              <a:ext uri="{FF2B5EF4-FFF2-40B4-BE49-F238E27FC236}">
                <a16:creationId xmlns:a16="http://schemas.microsoft.com/office/drawing/2014/main" id="{BCD780FA-67CC-4056-8386-C3FE186F9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0FFA0-DB6A-4C2C-8B22-E5955889C96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72079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BF5F5-112B-4079-BFC4-754E7DCE4E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3CA595-416E-46C8-A054-8FB7C6BA7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5914BD-0FB8-4FF3-A662-B580EDF85F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A5E7C-17F5-488B-B2F3-DA046E1A2C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DDDE23-73CC-4D71-9BFF-ABF4B4BFE2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80C66-BB2E-48E3-9066-375C4FDC6DBB}"/>
              </a:ext>
            </a:extLst>
          </p:cNvPr>
          <p:cNvSpPr>
            <a:spLocks noGrp="1"/>
          </p:cNvSpPr>
          <p:nvPr>
            <p:ph type="dt" sz="half" idx="10"/>
          </p:nvPr>
        </p:nvSpPr>
        <p:spPr/>
        <p:txBody>
          <a:bodyPr/>
          <a:lstStyle/>
          <a:p>
            <a:fld id="{9152E7DE-3D6A-40CB-A265-6801E7318149}" type="datetime1">
              <a:rPr lang="en-US" smtClean="0"/>
              <a:t>6/30/2023</a:t>
            </a:fld>
            <a:endParaRPr lang="en-US"/>
          </a:p>
        </p:txBody>
      </p:sp>
      <p:sp>
        <p:nvSpPr>
          <p:cNvPr id="8" name="Footer Placeholder 7">
            <a:extLst>
              <a:ext uri="{FF2B5EF4-FFF2-40B4-BE49-F238E27FC236}">
                <a16:creationId xmlns:a16="http://schemas.microsoft.com/office/drawing/2014/main" id="{7DD7F3A1-840B-4E52-AEC2-A5B3144B4F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B1F7EA-9815-484F-86E4-CC3E23A473B1}"/>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06479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3B9A-05E8-45AF-B94B-1038129E5E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A0BF4E-C4FE-445E-97A9-665374D9516B}"/>
              </a:ext>
            </a:extLst>
          </p:cNvPr>
          <p:cNvSpPr>
            <a:spLocks noGrp="1"/>
          </p:cNvSpPr>
          <p:nvPr>
            <p:ph type="dt" sz="half" idx="10"/>
          </p:nvPr>
        </p:nvSpPr>
        <p:spPr/>
        <p:txBody>
          <a:bodyPr/>
          <a:lstStyle/>
          <a:p>
            <a:fld id="{5467EB4A-7BEF-47DE-BF15-3A6740AA2BCB}" type="datetime1">
              <a:rPr lang="en-US" smtClean="0"/>
              <a:t>6/30/2023</a:t>
            </a:fld>
            <a:endParaRPr lang="en-US"/>
          </a:p>
        </p:txBody>
      </p:sp>
      <p:sp>
        <p:nvSpPr>
          <p:cNvPr id="4" name="Footer Placeholder 3">
            <a:extLst>
              <a:ext uri="{FF2B5EF4-FFF2-40B4-BE49-F238E27FC236}">
                <a16:creationId xmlns:a16="http://schemas.microsoft.com/office/drawing/2014/main" id="{A029FCC0-3A47-4B94-89F9-EC8340464B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2600C-C0DA-4D1D-9C07-6D1A3E39B18A}"/>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65829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B68FD-33F4-4CE3-8C9E-EF83C4F9061F}"/>
              </a:ext>
            </a:extLst>
          </p:cNvPr>
          <p:cNvSpPr>
            <a:spLocks noGrp="1"/>
          </p:cNvSpPr>
          <p:nvPr>
            <p:ph type="dt" sz="half" idx="10"/>
          </p:nvPr>
        </p:nvSpPr>
        <p:spPr/>
        <p:txBody>
          <a:bodyPr/>
          <a:lstStyle/>
          <a:p>
            <a:fld id="{C37AD671-D566-4C83-BE99-5D6BCD137A64}" type="datetime1">
              <a:rPr lang="en-US" smtClean="0"/>
              <a:t>6/30/2023</a:t>
            </a:fld>
            <a:endParaRPr lang="en-US"/>
          </a:p>
        </p:txBody>
      </p:sp>
      <p:sp>
        <p:nvSpPr>
          <p:cNvPr id="3" name="Footer Placeholder 2">
            <a:extLst>
              <a:ext uri="{FF2B5EF4-FFF2-40B4-BE49-F238E27FC236}">
                <a16:creationId xmlns:a16="http://schemas.microsoft.com/office/drawing/2014/main" id="{9A65721F-C0B8-4251-B370-EB0AD9B59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05A292-F788-4AD0-89C3-F8FEA479E12F}"/>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9672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F617-DF3D-4061-A583-7D5208E8A6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53D1B-D1BA-4234-8E2D-C1328B7FB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B62655-648D-4D81-B2F1-EE1B3F0D9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AD48BB-FB10-4AA7-A898-5620379F304A}"/>
              </a:ext>
            </a:extLst>
          </p:cNvPr>
          <p:cNvSpPr>
            <a:spLocks noGrp="1"/>
          </p:cNvSpPr>
          <p:nvPr>
            <p:ph type="dt" sz="half" idx="10"/>
          </p:nvPr>
        </p:nvSpPr>
        <p:spPr/>
        <p:txBody>
          <a:bodyPr/>
          <a:lstStyle/>
          <a:p>
            <a:fld id="{F90A7758-8FD1-4EAF-A3DD-3464968E8084}" type="datetime1">
              <a:rPr lang="en-US" smtClean="0"/>
              <a:t>6/30/2023</a:t>
            </a:fld>
            <a:endParaRPr lang="en-US"/>
          </a:p>
        </p:txBody>
      </p:sp>
      <p:sp>
        <p:nvSpPr>
          <p:cNvPr id="6" name="Footer Placeholder 5">
            <a:extLst>
              <a:ext uri="{FF2B5EF4-FFF2-40B4-BE49-F238E27FC236}">
                <a16:creationId xmlns:a16="http://schemas.microsoft.com/office/drawing/2014/main" id="{68D6D2C7-37E9-4248-A69B-28425B98A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29C6D0-3E90-46F3-8203-CB4BD13963C8}"/>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00819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3B00-D58E-4643-B370-991C70EB4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EA4B21-973D-4C91-896F-A9CD4EDE9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0AD51E-A4FA-4246-BD82-4A57EF9EC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9B0A01-5F67-4671-A837-FB928886C091}"/>
              </a:ext>
            </a:extLst>
          </p:cNvPr>
          <p:cNvSpPr>
            <a:spLocks noGrp="1"/>
          </p:cNvSpPr>
          <p:nvPr>
            <p:ph type="dt" sz="half" idx="10"/>
          </p:nvPr>
        </p:nvSpPr>
        <p:spPr/>
        <p:txBody>
          <a:bodyPr/>
          <a:lstStyle/>
          <a:p>
            <a:fld id="{7DBF85CA-4B92-44B9-86E7-161C21505D5C}" type="datetime1">
              <a:rPr lang="en-US" smtClean="0"/>
              <a:t>6/30/2023</a:t>
            </a:fld>
            <a:endParaRPr lang="en-US"/>
          </a:p>
        </p:txBody>
      </p:sp>
      <p:sp>
        <p:nvSpPr>
          <p:cNvPr id="6" name="Footer Placeholder 5">
            <a:extLst>
              <a:ext uri="{FF2B5EF4-FFF2-40B4-BE49-F238E27FC236}">
                <a16:creationId xmlns:a16="http://schemas.microsoft.com/office/drawing/2014/main" id="{97F9EB5F-3EAE-4DE0-9090-8001012DD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6D8D4-C5CC-4D90-A9ED-BBFB655133E7}"/>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69187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E8537-46D4-4BD4-85C6-9AC4B3BDA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8066C-445A-40F8-8E05-72E7237A7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0F26C-E672-44BD-873C-7BF170AFF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EEE81-D5F4-4454-A4C4-71209A65586C}" type="datetime1">
              <a:rPr lang="en-US" smtClean="0"/>
              <a:t>6/30/2023</a:t>
            </a:fld>
            <a:endParaRPr lang="en-US"/>
          </a:p>
        </p:txBody>
      </p:sp>
      <p:sp>
        <p:nvSpPr>
          <p:cNvPr id="5" name="Footer Placeholder 4">
            <a:extLst>
              <a:ext uri="{FF2B5EF4-FFF2-40B4-BE49-F238E27FC236}">
                <a16:creationId xmlns:a16="http://schemas.microsoft.com/office/drawing/2014/main" id="{FABCF46E-7D72-483B-9A0F-E8E8EE6C2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99B17F-9E76-4404-B169-9C6AF8A72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CD3DD-A75F-4B53-A9CC-CB53EF79276C}" type="slidenum">
              <a:rPr lang="en-US" smtClean="0"/>
              <a:t>‹#›</a:t>
            </a:fld>
            <a:endParaRPr lang="en-US"/>
          </a:p>
        </p:txBody>
      </p:sp>
    </p:spTree>
    <p:extLst>
      <p:ext uri="{BB962C8B-B14F-4D97-AF65-F5344CB8AC3E}">
        <p14:creationId xmlns:p14="http://schemas.microsoft.com/office/powerpoint/2010/main" val="102925054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yzgLvTy17co?feature=oembed"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hemarkup.org/citizen-browser/2021/03/11/split-screen?feed=biden_trump"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fDLzwFdeC4o?feature=oembed"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eryverified.eu/units/unit-3/part-a-how-social-media-works/data-protection-and-safety-online" TargetMode="External"/><Relationship Id="rId2" Type="http://schemas.openxmlformats.org/officeDocument/2006/relationships/hyperlink" Target="https://veryverified.eu/units/unit-3/part-a-how-social-media-works/who-creates-popular-content-on-social-media"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descr="Graphical user interface, application&#10;&#10;Description automatically generated">
            <a:extLst>
              <a:ext uri="{FF2B5EF4-FFF2-40B4-BE49-F238E27FC236}">
                <a16:creationId xmlns:a16="http://schemas.microsoft.com/office/drawing/2014/main" id="{21A56478-CE53-AA97-B8C4-A25C8A42E09E}"/>
              </a:ext>
            </a:extLst>
          </p:cNvPr>
          <p:cNvPicPr>
            <a:picLocks noChangeAspect="1"/>
          </p:cNvPicPr>
          <p:nvPr/>
        </p:nvPicPr>
        <p:blipFill rotWithShape="1">
          <a:blip r:embed="rId3"/>
          <a:srcRect t="19"/>
          <a:stretch/>
        </p:blipFill>
        <p:spPr>
          <a:xfrm>
            <a:off x="20" y="-266347"/>
            <a:ext cx="12757334" cy="7176266"/>
          </a:xfrm>
          <a:prstGeom prst="rect">
            <a:avLst/>
          </a:prstGeom>
        </p:spPr>
      </p:pic>
      <p:sp>
        <p:nvSpPr>
          <p:cNvPr id="3" name="TextBox 2">
            <a:extLst>
              <a:ext uri="{FF2B5EF4-FFF2-40B4-BE49-F238E27FC236}">
                <a16:creationId xmlns:a16="http://schemas.microsoft.com/office/drawing/2014/main" id="{D963EF0B-282C-98F5-3C4A-584E81CD978F}"/>
              </a:ext>
            </a:extLst>
          </p:cNvPr>
          <p:cNvSpPr txBox="1"/>
          <p:nvPr/>
        </p:nvSpPr>
        <p:spPr>
          <a:xfrm>
            <a:off x="1469571" y="947058"/>
            <a:ext cx="396240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latin typeface="Futura PT Book"/>
                <a:ea typeface="Source Sans Pro Light"/>
                <a:cs typeface="Calibri"/>
              </a:rPr>
              <a:t>Lesson 4. </a:t>
            </a:r>
            <a:r>
              <a:rPr lang="en-US" sz="3200" b="1" dirty="0">
                <a:latin typeface="Futura PT Book"/>
                <a:ea typeface="Source Sans Pro Light"/>
                <a:cs typeface="Calibri"/>
              </a:rPr>
              <a:t>How Social Media Works</a:t>
            </a:r>
            <a:endParaRPr lang="en-US" sz="3200">
              <a:latin typeface="Futura PT Book"/>
              <a:ea typeface="Source Sans Pro Light"/>
              <a:cs typeface="Calibri"/>
            </a:endParaRPr>
          </a:p>
          <a:p>
            <a:r>
              <a:rPr lang="en-US" sz="2400" dirty="0">
                <a:latin typeface="Futura PT Book"/>
                <a:ea typeface="Source Sans Pro Light"/>
                <a:cs typeface="Calibri"/>
              </a:rPr>
              <a:t>Unit 3 Part A</a:t>
            </a:r>
          </a:p>
        </p:txBody>
      </p:sp>
      <p:pic>
        <p:nvPicPr>
          <p:cNvPr id="4" name="Picture 4" descr="Logo&#10;&#10;Description automatically generated">
            <a:extLst>
              <a:ext uri="{FF2B5EF4-FFF2-40B4-BE49-F238E27FC236}">
                <a16:creationId xmlns:a16="http://schemas.microsoft.com/office/drawing/2014/main" id="{6B256C20-ACCA-8CE9-5749-5FDEAAA2F00B}"/>
              </a:ext>
            </a:extLst>
          </p:cNvPr>
          <p:cNvPicPr>
            <a:picLocks noChangeAspect="1"/>
          </p:cNvPicPr>
          <p:nvPr/>
        </p:nvPicPr>
        <p:blipFill>
          <a:blip r:embed="rId4"/>
          <a:stretch>
            <a:fillRect/>
          </a:stretch>
        </p:blipFill>
        <p:spPr>
          <a:xfrm>
            <a:off x="8828314" y="5196816"/>
            <a:ext cx="3025877" cy="1090446"/>
          </a:xfrm>
          <a:prstGeom prst="rect">
            <a:avLst/>
          </a:prstGeom>
        </p:spPr>
      </p:pic>
    </p:spTree>
    <p:extLst>
      <p:ext uri="{BB962C8B-B14F-4D97-AF65-F5344CB8AC3E}">
        <p14:creationId xmlns:p14="http://schemas.microsoft.com/office/powerpoint/2010/main" val="144161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square with a white letter f in it&#10;&#10;Description automatically generated with low confidence">
            <a:extLst>
              <a:ext uri="{FF2B5EF4-FFF2-40B4-BE49-F238E27FC236}">
                <a16:creationId xmlns:a16="http://schemas.microsoft.com/office/drawing/2014/main" id="{4E1A2467-8A0C-B3E6-2188-A394E99FFD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7764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a:extLst>
              <a:ext uri="{FF2B5EF4-FFF2-40B4-BE49-F238E27FC236}">
                <a16:creationId xmlns:a16="http://schemas.microsoft.com/office/drawing/2014/main" id="{723A0955-3431-47EB-8637-A3CF0BE3A266}"/>
              </a:ext>
            </a:extLst>
          </p:cNvPr>
          <p:cNvPicPr>
            <a:picLocks noChangeAspect="1"/>
          </p:cNvPicPr>
          <p:nvPr/>
        </p:nvPicPr>
        <p:blipFill>
          <a:blip r:embed="rId2"/>
          <a:stretch>
            <a:fillRect/>
          </a:stretch>
        </p:blipFill>
        <p:spPr>
          <a:xfrm>
            <a:off x="2760190" y="2062764"/>
            <a:ext cx="6671620" cy="2732471"/>
          </a:xfrm>
          <a:prstGeom prst="rect">
            <a:avLst/>
          </a:prstGeom>
        </p:spPr>
      </p:pic>
    </p:spTree>
    <p:extLst>
      <p:ext uri="{BB962C8B-B14F-4D97-AF65-F5344CB8AC3E}">
        <p14:creationId xmlns:p14="http://schemas.microsoft.com/office/powerpoint/2010/main" val="220727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a:xfrm>
            <a:off x="838200" y="321582"/>
            <a:ext cx="10472057" cy="1325563"/>
          </a:xfrm>
        </p:spPr>
        <p:txBody>
          <a:bodyPr/>
          <a:lstStyle/>
          <a:p>
            <a:r>
              <a:rPr lang="en-US">
                <a:latin typeface="Futura PT Book"/>
              </a:rPr>
              <a:t>Homework – analyze your timeline</a:t>
            </a:r>
            <a:endParaRPr lang="en-US"/>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31527" y="1085396"/>
            <a:ext cx="7934634" cy="4699680"/>
          </a:xfrm>
        </p:spPr>
        <p:txBody>
          <a:bodyPr vert="horz" lIns="91440" tIns="45720" rIns="91440" bIns="45720" rtlCol="0" anchor="t">
            <a:normAutofit/>
          </a:bodyPr>
          <a:lstStyle/>
          <a:p>
            <a:pPr marL="0" indent="0">
              <a:buNone/>
            </a:pPr>
            <a:endParaRPr lang="en-US" sz="3200">
              <a:latin typeface="Futura PT Book"/>
              <a:ea typeface="Source Sans Pro Light"/>
            </a:endParaRPr>
          </a:p>
          <a:p>
            <a:pPr marL="0" indent="0">
              <a:buNone/>
            </a:pPr>
            <a:endParaRPr lang="en-US" sz="3200">
              <a:latin typeface="Futura PT Book"/>
              <a:ea typeface="Source Sans Pro Light"/>
            </a:endParaRPr>
          </a:p>
          <a:p>
            <a:pPr marL="0" indent="0">
              <a:buNone/>
            </a:pPr>
            <a:r>
              <a:rPr lang="en-US" sz="3200" dirty="0">
                <a:latin typeface="Futura PT Book"/>
                <a:ea typeface="Source Sans Pro Light"/>
              </a:rPr>
              <a:t>- What were the topics you noticed? Was there a large diversity of topics you saw or were there only a few that were repeating? </a:t>
            </a:r>
          </a:p>
          <a:p>
            <a:pPr marL="0" indent="0">
              <a:buNone/>
            </a:pPr>
            <a:r>
              <a:rPr lang="en-US" sz="3200" dirty="0">
                <a:latin typeface="Futura PT Book"/>
                <a:ea typeface="Source Sans Pro Light"/>
              </a:rPr>
              <a:t>- How many of all the posts were ads?</a:t>
            </a:r>
          </a:p>
          <a:p>
            <a:pPr marL="0" indent="0">
              <a:buNone/>
            </a:pPr>
            <a:r>
              <a:rPr lang="en-US" sz="3200" dirty="0">
                <a:latin typeface="Futura PT Book"/>
                <a:ea typeface="Source Sans Pro Light"/>
              </a:rPr>
              <a:t>- What emotions were evoked most frequently?</a:t>
            </a:r>
          </a:p>
          <a:p>
            <a:pPr marL="0" indent="0">
              <a:buNone/>
            </a:pPr>
            <a:endParaRPr lang="en-US" sz="3200">
              <a:latin typeface="Futura PT Book"/>
              <a:ea typeface="Source Sans Pro Light"/>
            </a:endParaRPr>
          </a:p>
        </p:txBody>
      </p:sp>
      <p:pic>
        <p:nvPicPr>
          <p:cNvPr id="5" name="Picture 4" descr="Logo&#10;&#10;Description automatically generated">
            <a:extLst>
              <a:ext uri="{FF2B5EF4-FFF2-40B4-BE49-F238E27FC236}">
                <a16:creationId xmlns:a16="http://schemas.microsoft.com/office/drawing/2014/main" id="{9423AF7F-D2D7-2383-9817-61B676341F06}"/>
              </a:ext>
            </a:extLst>
          </p:cNvPr>
          <p:cNvPicPr>
            <a:picLocks noChangeAspect="1"/>
          </p:cNvPicPr>
          <p:nvPr/>
        </p:nvPicPr>
        <p:blipFill>
          <a:blip r:embed="rId3"/>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65812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5" name="Online Media 4" title="Social Media as a News Source ENG">
            <a:hlinkClick r:id="" action="ppaction://media"/>
            <a:extLst>
              <a:ext uri="{FF2B5EF4-FFF2-40B4-BE49-F238E27FC236}">
                <a16:creationId xmlns:a16="http://schemas.microsoft.com/office/drawing/2014/main" id="{4706DE31-2B89-3B0F-9629-2085C8C92B21}"/>
              </a:ext>
            </a:extLst>
          </p:cNvPr>
          <p:cNvPicPr>
            <a:picLocks noGrp="1" noRot="1" noChangeAspect="1"/>
          </p:cNvPicPr>
          <p:nvPr>
            <p:ph idx="1"/>
            <a:videoFile r:link="rId1"/>
          </p:nvPr>
        </p:nvPicPr>
        <p:blipFill>
          <a:blip r:embed="rId4"/>
          <a:stretch>
            <a:fillRect/>
          </a:stretch>
        </p:blipFill>
        <p:spPr>
          <a:xfrm>
            <a:off x="208935" y="209729"/>
            <a:ext cx="11688096" cy="6550741"/>
          </a:xfrm>
        </p:spPr>
      </p:pic>
    </p:spTree>
    <p:extLst>
      <p:ext uri="{BB962C8B-B14F-4D97-AF65-F5344CB8AC3E}">
        <p14:creationId xmlns:p14="http://schemas.microsoft.com/office/powerpoint/2010/main" val="404737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8408-B5DA-8D6B-C38F-57C1D4667BFE}"/>
              </a:ext>
            </a:extLst>
          </p:cNvPr>
          <p:cNvSpPr>
            <a:spLocks noGrp="1"/>
          </p:cNvSpPr>
          <p:nvPr>
            <p:ph type="title"/>
          </p:nvPr>
        </p:nvSpPr>
        <p:spPr/>
        <p:txBody>
          <a:bodyPr/>
          <a:lstStyle/>
          <a:p>
            <a:r>
              <a:rPr lang="en-US"/>
              <a:t>The Markup: Split Screen project</a:t>
            </a:r>
          </a:p>
        </p:txBody>
      </p:sp>
      <p:sp>
        <p:nvSpPr>
          <p:cNvPr id="3" name="Content Placeholder 2">
            <a:extLst>
              <a:ext uri="{FF2B5EF4-FFF2-40B4-BE49-F238E27FC236}">
                <a16:creationId xmlns:a16="http://schemas.microsoft.com/office/drawing/2014/main" id="{77BA5D2E-3A03-49ED-9F0F-46A78F6F7870}"/>
              </a:ext>
            </a:extLst>
          </p:cNvPr>
          <p:cNvSpPr>
            <a:spLocks noGrp="1"/>
          </p:cNvSpPr>
          <p:nvPr>
            <p:ph idx="1"/>
          </p:nvPr>
        </p:nvSpPr>
        <p:spPr>
          <a:xfrm>
            <a:off x="363747" y="1955021"/>
            <a:ext cx="4419600" cy="4351338"/>
          </a:xfrm>
        </p:spPr>
        <p:txBody>
          <a:bodyPr vert="horz" lIns="91440" tIns="45720" rIns="91440" bIns="45720" rtlCol="0" anchor="t">
            <a:normAutofit/>
          </a:bodyPr>
          <a:lstStyle/>
          <a:p>
            <a:pPr marL="0" indent="0">
              <a:buNone/>
            </a:pPr>
            <a:endParaRPr lang="en-US">
              <a:latin typeface="Futura PT Book"/>
              <a:ea typeface="Source Sans Pro Light"/>
            </a:endParaRPr>
          </a:p>
          <a:p>
            <a:pPr marL="0" indent="0">
              <a:buNone/>
            </a:pPr>
            <a:endParaRPr lang="en-US">
              <a:latin typeface="Futura PT Book"/>
              <a:ea typeface="Source Sans Pro Light"/>
            </a:endParaRPr>
          </a:p>
          <a:p>
            <a:pPr marL="0" indent="0">
              <a:buNone/>
            </a:pPr>
            <a:endParaRPr lang="en-US">
              <a:latin typeface="Futura PT Book"/>
              <a:ea typeface="Source Sans Pro Light"/>
            </a:endParaRPr>
          </a:p>
        </p:txBody>
      </p:sp>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pic>
        <p:nvPicPr>
          <p:cNvPr id="4" name="Picture 4" descr="Qr code&#10;&#10;Description automatically generated">
            <a:extLst>
              <a:ext uri="{FF2B5EF4-FFF2-40B4-BE49-F238E27FC236}">
                <a16:creationId xmlns:a16="http://schemas.microsoft.com/office/drawing/2014/main" id="{6E0F29D1-99EF-B880-075F-4C7E987EAC6E}"/>
              </a:ext>
            </a:extLst>
          </p:cNvPr>
          <p:cNvPicPr>
            <a:picLocks noChangeAspect="1"/>
          </p:cNvPicPr>
          <p:nvPr/>
        </p:nvPicPr>
        <p:blipFill>
          <a:blip r:embed="rId4"/>
          <a:stretch>
            <a:fillRect/>
          </a:stretch>
        </p:blipFill>
        <p:spPr>
          <a:xfrm>
            <a:off x="4441724" y="1774723"/>
            <a:ext cx="3296264" cy="3296264"/>
          </a:xfrm>
          <a:prstGeom prst="rect">
            <a:avLst/>
          </a:prstGeom>
        </p:spPr>
      </p:pic>
      <p:sp>
        <p:nvSpPr>
          <p:cNvPr id="5" name="TextBox 4">
            <a:extLst>
              <a:ext uri="{FF2B5EF4-FFF2-40B4-BE49-F238E27FC236}">
                <a16:creationId xmlns:a16="http://schemas.microsoft.com/office/drawing/2014/main" id="{78C21AC4-836C-F59A-03E0-53F4C754C5BA}"/>
              </a:ext>
            </a:extLst>
          </p:cNvPr>
          <p:cNvSpPr txBox="1"/>
          <p:nvPr/>
        </p:nvSpPr>
        <p:spPr>
          <a:xfrm>
            <a:off x="1565787" y="2069689"/>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800">
                <a:latin typeface="Futura FT Book"/>
                <a:hlinkClick r:id="rId5"/>
              </a:rPr>
              <a:t>LINK</a:t>
            </a:r>
            <a:endParaRPr lang="en-US" sz="4800">
              <a:latin typeface="Futura FT Book"/>
            </a:endParaRPr>
          </a:p>
        </p:txBody>
      </p:sp>
    </p:spTree>
    <p:extLst>
      <p:ext uri="{BB962C8B-B14F-4D97-AF65-F5344CB8AC3E}">
        <p14:creationId xmlns:p14="http://schemas.microsoft.com/office/powerpoint/2010/main" val="67330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5" name="Online Media 4" title="Filter Bubble ENG">
            <a:hlinkClick r:id="" action="ppaction://media"/>
            <a:extLst>
              <a:ext uri="{FF2B5EF4-FFF2-40B4-BE49-F238E27FC236}">
                <a16:creationId xmlns:a16="http://schemas.microsoft.com/office/drawing/2014/main" id="{5A4B4CC8-50D2-79C2-1A21-8812A60D1110}"/>
              </a:ext>
            </a:extLst>
          </p:cNvPr>
          <p:cNvPicPr>
            <a:picLocks noGrp="1" noRot="1" noChangeAspect="1"/>
          </p:cNvPicPr>
          <p:nvPr>
            <p:ph idx="1"/>
            <a:videoFile r:link="rId1"/>
          </p:nvPr>
        </p:nvPicPr>
        <p:blipFill>
          <a:blip r:embed="rId4"/>
          <a:stretch>
            <a:fillRect/>
          </a:stretch>
        </p:blipFill>
        <p:spPr>
          <a:xfrm>
            <a:off x="294968" y="209729"/>
            <a:ext cx="11393129" cy="6366387"/>
          </a:xfrm>
        </p:spPr>
      </p:pic>
    </p:spTree>
    <p:extLst>
      <p:ext uri="{BB962C8B-B14F-4D97-AF65-F5344CB8AC3E}">
        <p14:creationId xmlns:p14="http://schemas.microsoft.com/office/powerpoint/2010/main" val="224760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a:xfrm>
            <a:off x="838200" y="561068"/>
            <a:ext cx="10515600" cy="1325563"/>
          </a:xfrm>
        </p:spPr>
        <p:txBody>
          <a:bodyPr/>
          <a:lstStyle/>
          <a:p>
            <a:r>
              <a:rPr lang="en-US">
                <a:latin typeface="Futura PT Bold"/>
              </a:rPr>
              <a:t>Discussion in groups of three or four</a:t>
            </a:r>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38200" y="2163082"/>
            <a:ext cx="10515600" cy="4351338"/>
          </a:xfrm>
        </p:spPr>
        <p:txBody>
          <a:bodyPr vert="horz" lIns="91440" tIns="45720" rIns="91440" bIns="45720" rtlCol="0" anchor="t">
            <a:normAutofit/>
          </a:bodyPr>
          <a:lstStyle/>
          <a:p>
            <a:pPr marL="0" indent="0">
              <a:buNone/>
            </a:pPr>
            <a:r>
              <a:rPr lang="en-US" dirty="0">
                <a:latin typeface="Futura PT Book"/>
                <a:ea typeface="Source Sans Pro Light"/>
              </a:rPr>
              <a:t>Is social media a good news source? </a:t>
            </a:r>
          </a:p>
          <a:p>
            <a:pPr marL="0" indent="0">
              <a:buNone/>
            </a:pPr>
            <a:r>
              <a:rPr lang="en-US" dirty="0">
                <a:latin typeface="Futura PT Book"/>
                <a:ea typeface="Source Sans Pro Light"/>
              </a:rPr>
              <a:t>Based on the analysis of your social media feed and what you learned in this lesson, what could be the consequences, the pros and cons of using social media for news? </a:t>
            </a:r>
          </a:p>
          <a:p>
            <a:pPr marL="0" indent="0">
              <a:buNone/>
            </a:pPr>
            <a:r>
              <a:rPr lang="en-US" b="1" dirty="0">
                <a:latin typeface="Futura PT Book"/>
                <a:ea typeface="Source Sans Pro Light"/>
              </a:rPr>
              <a:t>Write a short list of pros and cons. </a:t>
            </a:r>
            <a:endParaRPr lang="en-US" dirty="0"/>
          </a:p>
        </p:txBody>
      </p:sp>
      <p:pic>
        <p:nvPicPr>
          <p:cNvPr id="5" name="Picture 4" descr="Logo&#10;&#10;Description automatically generated">
            <a:extLst>
              <a:ext uri="{FF2B5EF4-FFF2-40B4-BE49-F238E27FC236}">
                <a16:creationId xmlns:a16="http://schemas.microsoft.com/office/drawing/2014/main" id="{026F83AC-D591-03B4-5528-1F5686528F8F}"/>
              </a:ext>
            </a:extLst>
          </p:cNvPr>
          <p:cNvPicPr>
            <a:picLocks noChangeAspect="1"/>
          </p:cNvPicPr>
          <p:nvPr/>
        </p:nvPicPr>
        <p:blipFill>
          <a:blip r:embed="rId2"/>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44748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p:txBody>
          <a:bodyPr/>
          <a:lstStyle/>
          <a:p>
            <a:r>
              <a:rPr lang="en-US" dirty="0">
                <a:latin typeface="Futura PT Bold"/>
              </a:rPr>
              <a:t>Quiz: Algorithms in Social Media</a:t>
            </a:r>
          </a:p>
        </p:txBody>
      </p:sp>
      <p:pic>
        <p:nvPicPr>
          <p:cNvPr id="5" name="Picture 4" descr="Logo&#10;&#10;Description automatically generated">
            <a:extLst>
              <a:ext uri="{FF2B5EF4-FFF2-40B4-BE49-F238E27FC236}">
                <a16:creationId xmlns:a16="http://schemas.microsoft.com/office/drawing/2014/main" id="{07AE960C-B692-02A2-2B13-C77828ABF468}"/>
              </a:ext>
            </a:extLst>
          </p:cNvPr>
          <p:cNvPicPr>
            <a:picLocks noChangeAspect="1"/>
          </p:cNvPicPr>
          <p:nvPr/>
        </p:nvPicPr>
        <p:blipFill>
          <a:blip r:embed="rId3"/>
          <a:stretch>
            <a:fillRect/>
          </a:stretch>
        </p:blipFill>
        <p:spPr>
          <a:xfrm>
            <a:off x="8262959" y="5184525"/>
            <a:ext cx="3345425" cy="1213349"/>
          </a:xfrm>
          <a:prstGeom prst="rect">
            <a:avLst/>
          </a:prstGeom>
        </p:spPr>
      </p:pic>
      <p:pic>
        <p:nvPicPr>
          <p:cNvPr id="10" name="Picture 10" descr="Qr code&#10;&#10;Description automatically generated">
            <a:extLst>
              <a:ext uri="{FF2B5EF4-FFF2-40B4-BE49-F238E27FC236}">
                <a16:creationId xmlns:a16="http://schemas.microsoft.com/office/drawing/2014/main" id="{B07A7F0E-35A1-AD6C-943D-9B8F572A1F59}"/>
              </a:ext>
            </a:extLst>
          </p:cNvPr>
          <p:cNvPicPr>
            <a:picLocks noGrp="1" noChangeAspect="1"/>
          </p:cNvPicPr>
          <p:nvPr>
            <p:ph idx="1"/>
          </p:nvPr>
        </p:nvPicPr>
        <p:blipFill>
          <a:blip r:embed="rId4"/>
          <a:stretch>
            <a:fillRect/>
          </a:stretch>
        </p:blipFill>
        <p:spPr>
          <a:xfrm>
            <a:off x="3551621" y="1555238"/>
            <a:ext cx="4351338" cy="4351338"/>
          </a:xfrm>
        </p:spPr>
      </p:pic>
    </p:spTree>
    <p:extLst>
      <p:ext uri="{BB962C8B-B14F-4D97-AF65-F5344CB8AC3E}">
        <p14:creationId xmlns:p14="http://schemas.microsoft.com/office/powerpoint/2010/main" val="1273286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p:txBody>
          <a:bodyPr/>
          <a:lstStyle/>
          <a:p>
            <a:r>
              <a:rPr lang="en-US"/>
              <a:t>Social media vs. Reality</a:t>
            </a:r>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38200" y="2193487"/>
            <a:ext cx="10515600" cy="3536787"/>
          </a:xfrm>
        </p:spPr>
        <p:txBody>
          <a:bodyPr vert="horz" lIns="91440" tIns="45720" rIns="91440" bIns="45720" rtlCol="0" anchor="t">
            <a:normAutofit lnSpcReduction="10000"/>
          </a:bodyPr>
          <a:lstStyle/>
          <a:p>
            <a:r>
              <a:rPr lang="en-US">
                <a:latin typeface="Futura FT Book"/>
                <a:ea typeface="+mn-lt"/>
                <a:cs typeface="+mn-lt"/>
              </a:rPr>
              <a:t>Pair up in groups of two. Try to pick someone you don't know very well</a:t>
            </a:r>
          </a:p>
          <a:p>
            <a:r>
              <a:rPr lang="en-US">
                <a:latin typeface="Futura FT Book"/>
                <a:ea typeface="+mn-lt"/>
                <a:cs typeface="+mn-lt"/>
              </a:rPr>
              <a:t>Look at each other's social media profile (platform of your choice)</a:t>
            </a:r>
          </a:p>
          <a:p>
            <a:r>
              <a:rPr lang="en-US">
                <a:latin typeface="Futura FT Book"/>
                <a:ea typeface="+mn-lt"/>
                <a:cs typeface="+mn-lt"/>
              </a:rPr>
              <a:t>Tell the other person what you can assume about them based on their profile </a:t>
            </a:r>
          </a:p>
          <a:p>
            <a:r>
              <a:rPr lang="en-US">
                <a:latin typeface="Futura FT Book"/>
                <a:ea typeface="+mn-lt"/>
                <a:cs typeface="+mn-lt"/>
              </a:rPr>
              <a:t>The profile owner has to confirm whether it's accurate or not</a:t>
            </a:r>
          </a:p>
        </p:txBody>
      </p:sp>
      <p:pic>
        <p:nvPicPr>
          <p:cNvPr id="5" name="Picture 4" descr="Logo&#10;&#10;Description automatically generated">
            <a:extLst>
              <a:ext uri="{FF2B5EF4-FFF2-40B4-BE49-F238E27FC236}">
                <a16:creationId xmlns:a16="http://schemas.microsoft.com/office/drawing/2014/main" id="{92DDD8BC-9650-F62F-B113-C944BC347F56}"/>
              </a:ext>
            </a:extLst>
          </p:cNvPr>
          <p:cNvPicPr>
            <a:picLocks noChangeAspect="1"/>
          </p:cNvPicPr>
          <p:nvPr/>
        </p:nvPicPr>
        <p:blipFill>
          <a:blip r:embed="rId2"/>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50808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1F84-BEB9-9064-F2EB-7982F12951D9}"/>
              </a:ext>
            </a:extLst>
          </p:cNvPr>
          <p:cNvSpPr>
            <a:spLocks noGrp="1"/>
          </p:cNvSpPr>
          <p:nvPr>
            <p:ph type="title"/>
          </p:nvPr>
        </p:nvSpPr>
        <p:spPr/>
        <p:txBody>
          <a:bodyPr/>
          <a:lstStyle/>
          <a:p>
            <a:r>
              <a:rPr lang="en-US">
                <a:latin typeface="Futura PT Bold"/>
              </a:rPr>
              <a:t>Conclusion</a:t>
            </a:r>
          </a:p>
        </p:txBody>
      </p:sp>
      <p:sp>
        <p:nvSpPr>
          <p:cNvPr id="3" name="Content Placeholder 2">
            <a:extLst>
              <a:ext uri="{FF2B5EF4-FFF2-40B4-BE49-F238E27FC236}">
                <a16:creationId xmlns:a16="http://schemas.microsoft.com/office/drawing/2014/main" id="{4CCAD7B5-D674-5DE8-5493-EFDE2CC67772}"/>
              </a:ext>
            </a:extLst>
          </p:cNvPr>
          <p:cNvSpPr>
            <a:spLocks noGrp="1"/>
          </p:cNvSpPr>
          <p:nvPr>
            <p:ph idx="1"/>
          </p:nvPr>
        </p:nvSpPr>
        <p:spPr>
          <a:xfrm>
            <a:off x="711200" y="1430514"/>
            <a:ext cx="10515600" cy="4351338"/>
          </a:xfrm>
        </p:spPr>
        <p:txBody>
          <a:bodyPr vert="horz" lIns="91440" tIns="45720" rIns="91440" bIns="45720" rtlCol="0" anchor="t">
            <a:normAutofit/>
          </a:bodyPr>
          <a:lstStyle/>
          <a:p>
            <a:r>
              <a:rPr lang="en-US" dirty="0">
                <a:latin typeface="Futura FT Book"/>
                <a:ea typeface="Source Sans Pro Light"/>
              </a:rPr>
              <a:t>What social media use habits would you like to change? </a:t>
            </a:r>
          </a:p>
          <a:p>
            <a:r>
              <a:rPr lang="en-US" dirty="0">
                <a:latin typeface="Futura FT Book"/>
                <a:ea typeface="Source Sans Pro Light"/>
              </a:rPr>
              <a:t>You are welcome to read a short article on the basics of data security. </a:t>
            </a:r>
            <a:r>
              <a:rPr lang="en-US" dirty="0">
                <a:latin typeface="Futura FT Book"/>
                <a:ea typeface="+mn-lt"/>
                <a:cs typeface="+mn-lt"/>
              </a:rPr>
              <a:t>Link: </a:t>
            </a:r>
            <a:r>
              <a:rPr lang="en-US" u="sng" dirty="0">
                <a:ea typeface="+mn-lt"/>
                <a:cs typeface="+mn-lt"/>
                <a:hlinkClick r:id="rId2"/>
              </a:rPr>
              <a:t>https://veryverified.eu/units/unit-3/part-a-how-social-media-works/who-creates-popular-content-on-social-media</a:t>
            </a:r>
            <a:endParaRPr lang="en-US" u="sng" dirty="0">
              <a:latin typeface="Futura FT Book"/>
              <a:ea typeface="+mn-lt"/>
              <a:cs typeface="+mn-lt"/>
            </a:endParaRPr>
          </a:p>
          <a:p>
            <a:r>
              <a:rPr lang="en-US" dirty="0">
                <a:latin typeface="Futura FT Book"/>
                <a:ea typeface="Source Sans Pro Light"/>
              </a:rPr>
              <a:t>Watch interviews about the behind-the-scenes of the work of influencers on your own time. Link: </a:t>
            </a:r>
            <a:r>
              <a:rPr lang="en-US" u="sng" dirty="0">
                <a:ea typeface="+mn-lt"/>
                <a:cs typeface="+mn-lt"/>
                <a:hlinkClick r:id="rId3"/>
              </a:rPr>
              <a:t>https://veryverified.eu/units/unit-3/part-a-how-social-media-works/data-protection-and-safety-online</a:t>
            </a:r>
          </a:p>
          <a:p>
            <a:pPr marL="0" indent="0">
              <a:buNone/>
            </a:pPr>
            <a:r>
              <a:rPr lang="en-US" dirty="0">
                <a:latin typeface="Futura FT Book"/>
                <a:ea typeface="+mn-lt"/>
                <a:cs typeface="+mn-lt"/>
              </a:rPr>
              <a:t>Find it on Very Verified Unit 3 Part A</a:t>
            </a:r>
            <a:endParaRPr lang="en-US" u="sng" dirty="0">
              <a:latin typeface="Futura FT Book"/>
              <a:ea typeface="+mn-lt"/>
              <a:cs typeface="+mn-lt"/>
            </a:endParaRPr>
          </a:p>
        </p:txBody>
      </p:sp>
      <p:pic>
        <p:nvPicPr>
          <p:cNvPr id="5" name="Picture 4" descr="Logo&#10;&#10;Description automatically generated">
            <a:extLst>
              <a:ext uri="{FF2B5EF4-FFF2-40B4-BE49-F238E27FC236}">
                <a16:creationId xmlns:a16="http://schemas.microsoft.com/office/drawing/2014/main" id="{C8FCC03D-8078-B0B2-856F-252888A3E583}"/>
              </a:ext>
            </a:extLst>
          </p:cNvPr>
          <p:cNvPicPr>
            <a:picLocks noChangeAspect="1"/>
          </p:cNvPicPr>
          <p:nvPr/>
        </p:nvPicPr>
        <p:blipFill>
          <a:blip r:embed="rId4"/>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107681894"/>
      </p:ext>
    </p:extLst>
  </p:cSld>
  <p:clrMapOvr>
    <a:masterClrMapping/>
  </p:clrMapOvr>
</p:sld>
</file>

<file path=ppt/theme/theme1.xml><?xml version="1.0" encoding="utf-8"?>
<a:theme xmlns:a="http://schemas.openxmlformats.org/drawingml/2006/main" name="4_Office Theme">
  <a:themeElements>
    <a:clrScheme name="IREX">
      <a:dk1>
        <a:sysClr val="windowText" lastClr="000000"/>
      </a:dk1>
      <a:lt1>
        <a:sysClr val="window" lastClr="FFFFFF"/>
      </a:lt1>
      <a:dk2>
        <a:srgbClr val="44546A"/>
      </a:dk2>
      <a:lt2>
        <a:srgbClr val="E7E6E6"/>
      </a:lt2>
      <a:accent1>
        <a:srgbClr val="098B8E"/>
      </a:accent1>
      <a:accent2>
        <a:srgbClr val="0A5254"/>
      </a:accent2>
      <a:accent3>
        <a:srgbClr val="D76427"/>
      </a:accent3>
      <a:accent4>
        <a:srgbClr val="25BDC1"/>
      </a:accent4>
      <a:accent5>
        <a:srgbClr val="098B8E"/>
      </a:accent5>
      <a:accent6>
        <a:srgbClr val="99B83C"/>
      </a:accent6>
      <a:hlink>
        <a:srgbClr val="0563C1"/>
      </a:hlink>
      <a:folHlink>
        <a:srgbClr val="954F72"/>
      </a:folHlink>
    </a:clrScheme>
    <a:fontScheme name="Custom 2">
      <a:majorFont>
        <a:latin typeface="Museo Sans Cyrl 900"/>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FAB63E5A833F4CBA145286B4E7934D" ma:contentTypeVersion="17" ma:contentTypeDescription="Create a new document." ma:contentTypeScope="" ma:versionID="3b27e4761ef888a5f18f160b0f5400d0">
  <xsd:schema xmlns:xsd="http://www.w3.org/2001/XMLSchema" xmlns:xs="http://www.w3.org/2001/XMLSchema" xmlns:p="http://schemas.microsoft.com/office/2006/metadata/properties" xmlns:ns2="e49c4de8-714a-4d9a-88a7-b286d1a87f85" xmlns:ns3="ce8b8449-7073-4f43-8a1a-984ca5569f20" targetNamespace="http://schemas.microsoft.com/office/2006/metadata/properties" ma:root="true" ma:fieldsID="8992a1ff4793e1d6ede9271de0f79757" ns2:_="" ns3:_="">
    <xsd:import namespace="e49c4de8-714a-4d9a-88a7-b286d1a87f85"/>
    <xsd:import namespace="ce8b8449-7073-4f43-8a1a-984ca5569f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c4de8-714a-4d9a-88a7-b286d1a87f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e952b0e-87b1-4651-bd97-4ae9bbb31c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8b8449-7073-4f43-8a1a-984ca5569f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a77cbba-f6d6-4c84-9d71-813b9b40d7fe}" ma:internalName="TaxCatchAll" ma:showField="CatchAllData" ma:web="ce8b8449-7073-4f43-8a1a-984ca5569f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49c4de8-714a-4d9a-88a7-b286d1a87f85">
      <Terms xmlns="http://schemas.microsoft.com/office/infopath/2007/PartnerControls"/>
    </lcf76f155ced4ddcb4097134ff3c332f>
    <TaxCatchAll xmlns="ce8b8449-7073-4f43-8a1a-984ca5569f20" xsi:nil="true"/>
  </documentManagement>
</p:properties>
</file>

<file path=customXml/itemProps1.xml><?xml version="1.0" encoding="utf-8"?>
<ds:datastoreItem xmlns:ds="http://schemas.openxmlformats.org/officeDocument/2006/customXml" ds:itemID="{33A78450-96DC-41AD-BF7E-E8315594D66E}">
  <ds:schemaRefs>
    <ds:schemaRef ds:uri="http://schemas.microsoft.com/sharepoint/v3/contenttype/forms"/>
  </ds:schemaRefs>
</ds:datastoreItem>
</file>

<file path=customXml/itemProps2.xml><?xml version="1.0" encoding="utf-8"?>
<ds:datastoreItem xmlns:ds="http://schemas.openxmlformats.org/officeDocument/2006/customXml" ds:itemID="{2ABD60B9-3E42-47DE-8A6F-AEC2CB5DEA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c4de8-714a-4d9a-88a7-b286d1a87f85"/>
    <ds:schemaRef ds:uri="ce8b8449-7073-4f43-8a1a-984ca556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EF2496-8566-4131-AE0D-DC2C4FA54EDD}">
  <ds:schemaRefs>
    <ds:schemaRef ds:uri="http://purl.org/dc/terms/"/>
    <ds:schemaRef ds:uri="http://schemas.microsoft.com/office/2006/metadata/properties"/>
    <ds:schemaRef ds:uri="http://schemas.openxmlformats.org/package/2006/metadata/core-properties"/>
    <ds:schemaRef ds:uri="e49c4de8-714a-4d9a-88a7-b286d1a87f85"/>
    <ds:schemaRef ds:uri="http://purl.org/dc/elements/1.1/"/>
    <ds:schemaRef ds:uri="http://purl.org/dc/dcmitype/"/>
    <ds:schemaRef ds:uri="http://schemas.microsoft.com/office/2006/documentManagement/types"/>
    <ds:schemaRef ds:uri="http://www.w3.org/XML/1998/namespace"/>
    <ds:schemaRef ds:uri="http://schemas.microsoft.com/office/infopath/2007/PartnerControls"/>
    <ds:schemaRef ds:uri="ce8b8449-7073-4f43-8a1a-984ca5569f20"/>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544</Words>
  <Application>Microsoft Office PowerPoint</Application>
  <PresentationFormat>Widescreen</PresentationFormat>
  <Paragraphs>48</Paragraphs>
  <Slides>11</Slides>
  <Notes>6</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Futura FT Book</vt:lpstr>
      <vt:lpstr>Futura PT Bold</vt:lpstr>
      <vt:lpstr>Futura PT Book</vt:lpstr>
      <vt:lpstr>Museo Sans Cyrl 900</vt:lpstr>
      <vt:lpstr>Segoe UI</vt:lpstr>
      <vt:lpstr>Source Sans Pro Light</vt:lpstr>
      <vt:lpstr>Times New Roman</vt:lpstr>
      <vt:lpstr>4_Office Theme</vt:lpstr>
      <vt:lpstr>PowerPoint Presentation</vt:lpstr>
      <vt:lpstr>Homework – analyze your timeline</vt:lpstr>
      <vt:lpstr>PowerPoint Presentation</vt:lpstr>
      <vt:lpstr>The Markup: Split Screen project</vt:lpstr>
      <vt:lpstr>PowerPoint Presentation</vt:lpstr>
      <vt:lpstr>Discussion in groups of three or four</vt:lpstr>
      <vt:lpstr>Quiz: Algorithms in Social Media</vt:lpstr>
      <vt:lpstr>Social media vs. Reality</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Sabine Berzina</cp:lastModifiedBy>
  <cp:revision>60</cp:revision>
  <dcterms:created xsi:type="dcterms:W3CDTF">2022-06-10T13:26:10Z</dcterms:created>
  <dcterms:modified xsi:type="dcterms:W3CDTF">2023-06-30T09:15:53Z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0x01010065FAB63E5A833F4CBA145286B4E7934D</vt:lpwstr>
  </property>
  <property fmtid="{D5CDD505-2E9C-101B-9397-08002B2CF9AE}" pid="3" name="MediaServiceImageTags">
    <vt:lpwstr/>
  </property>
</Properties>
</file>