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9" r:id="rId4"/>
  </p:sldMasterIdLst>
  <p:notesMasterIdLst>
    <p:notesMasterId r:id="rId31"/>
  </p:notesMasterIdLst>
  <p:sldIdLst>
    <p:sldId id="266" r:id="rId5"/>
    <p:sldId id="265" r:id="rId6"/>
    <p:sldId id="263" r:id="rId7"/>
    <p:sldId id="269" r:id="rId8"/>
    <p:sldId id="268" r:id="rId9"/>
    <p:sldId id="267" r:id="rId10"/>
    <p:sldId id="280" r:id="rId11"/>
    <p:sldId id="281" r:id="rId12"/>
    <p:sldId id="282" r:id="rId13"/>
    <p:sldId id="273" r:id="rId14"/>
    <p:sldId id="283" r:id="rId15"/>
    <p:sldId id="274" r:id="rId16"/>
    <p:sldId id="275" r:id="rId17"/>
    <p:sldId id="277" r:id="rId18"/>
    <p:sldId id="276" r:id="rId19"/>
    <p:sldId id="278" r:id="rId20"/>
    <p:sldId id="279" r:id="rId21"/>
    <p:sldId id="264" r:id="rId22"/>
    <p:sldId id="284" r:id="rId23"/>
    <p:sldId id="285" r:id="rId24"/>
    <p:sldId id="286" r:id="rId25"/>
    <p:sldId id="287" r:id="rId26"/>
    <p:sldId id="262" r:id="rId27"/>
    <p:sldId id="272" r:id="rId28"/>
    <p:sldId id="288" r:id="rId29"/>
    <p:sldId id="257" r:id="rId3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79B2830D-D6E4-1E60-57D6-453489105170}" name="Stanley Currier" initials="SC" userId="S::scurrier@irex.org::62b8aaa8-5ce6-4197-b882-9703622d5d75" providerId="AD"/>
  <p188:author id="{44900C5D-7F2D-0F05-8F82-2572EE419B8B}" name="Sabine Berzina" initials="SB" userId="S::sberzina@irex.org::1466796a-f43a-429c-85bf-4ebf8b660949" providerId="AD"/>
</p188:authorLst>
</file>

<file path=ppt/presProps.xml><?xml version="1.0" encoding="utf-8"?>
<p:presentationPr xmlns:a="http://schemas.openxmlformats.org/drawingml/2006/main" xmlns:r="http://schemas.openxmlformats.org/officeDocument/2006/relationships" xmlns:p="http://schemas.openxmlformats.org/presentationml/2006/main">
  <p:clrMru>
    <a:srgbClr val="3FB0B6"/>
    <a:srgbClr val="25BDC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BD56B65-4326-4EDA-9313-3BF26F742EF6}" v="1" dt="2023-06-30T09:12:38.756"/>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9972" autoAdjust="0"/>
    <p:restoredTop sz="80567" autoAdjust="0"/>
  </p:normalViewPr>
  <p:slideViewPr>
    <p:cSldViewPr snapToGrid="0">
      <p:cViewPr varScale="1">
        <p:scale>
          <a:sx n="54" d="100"/>
          <a:sy n="54" d="100"/>
        </p:scale>
        <p:origin x="960" y="4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21" Type="http://schemas.openxmlformats.org/officeDocument/2006/relationships/slide" Target="slides/slide17.xml"/><Relationship Id="rId34"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viewProps" Target="viewProps.xml"/><Relationship Id="rId38" Type="http://schemas.microsoft.com/office/2018/10/relationships/authors" Target="author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presProps" Target="presProps.xml"/><Relationship Id="rId37" Type="http://schemas.microsoft.com/office/2015/10/relationships/revisionInfo" Target="revisionInfo.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microsoft.com/office/2016/11/relationships/changesInfo" Target="changesInfos/changesInfo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tableStyles" Target="tableStyles.xml"/><Relationship Id="rId8" Type="http://schemas.openxmlformats.org/officeDocument/2006/relationships/slide" Target="slides/slide4.xml"/><Relationship Id="rId3" Type="http://schemas.openxmlformats.org/officeDocument/2006/relationships/customXml" Target="../customXml/item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abine Berzina" userId="1466796a-f43a-429c-85bf-4ebf8b660949" providerId="ADAL" clId="{2BD56B65-4326-4EDA-9313-3BF26F742EF6}"/>
    <pc:docChg chg="addSld modSld">
      <pc:chgData name="Sabine Berzina" userId="1466796a-f43a-429c-85bf-4ebf8b660949" providerId="ADAL" clId="{2BD56B65-4326-4EDA-9313-3BF26F742EF6}" dt="2023-06-30T09:12:43.219" v="2" actId="27614"/>
      <pc:docMkLst>
        <pc:docMk/>
      </pc:docMkLst>
      <pc:sldChg chg="addSp modSp new mod">
        <pc:chgData name="Sabine Berzina" userId="1466796a-f43a-429c-85bf-4ebf8b660949" providerId="ADAL" clId="{2BD56B65-4326-4EDA-9313-3BF26F742EF6}" dt="2023-06-30T09:12:43.219" v="2" actId="27614"/>
        <pc:sldMkLst>
          <pc:docMk/>
          <pc:sldMk cId="2469175576" sldId="288"/>
        </pc:sldMkLst>
        <pc:picChg chg="add mod">
          <ac:chgData name="Sabine Berzina" userId="1466796a-f43a-429c-85bf-4ebf8b660949" providerId="ADAL" clId="{2BD56B65-4326-4EDA-9313-3BF26F742EF6}" dt="2023-06-30T09:12:43.219" v="2" actId="27614"/>
          <ac:picMkLst>
            <pc:docMk/>
            <pc:sldMk cId="2469175576" sldId="288"/>
            <ac:picMk id="3" creationId="{8885937F-67CE-DAC4-512C-AD7E98A6BECA}"/>
          </ac:picMkLst>
        </pc:picChg>
      </pc:sldChg>
    </pc:docChg>
  </pc:docChgLst>
  <pc:docChgLst>
    <pc:chgData name="Sabine Berzina" userId="1466796a-f43a-429c-85bf-4ebf8b660949" providerId="ADAL" clId="{5B47D001-318E-41E1-885F-E47ED0AD5EDF}"/>
    <pc:docChg chg="modSld">
      <pc:chgData name="Sabine Berzina" userId="1466796a-f43a-429c-85bf-4ebf8b660949" providerId="ADAL" clId="{5B47D001-318E-41E1-885F-E47ED0AD5EDF}" dt="2023-02-02T13:51:48.407" v="24" actId="20577"/>
      <pc:docMkLst>
        <pc:docMk/>
      </pc:docMkLst>
      <pc:sldChg chg="setBg modNotesTx">
        <pc:chgData name="Sabine Berzina" userId="1466796a-f43a-429c-85bf-4ebf8b660949" providerId="ADAL" clId="{5B47D001-318E-41E1-885F-E47ED0AD5EDF}" dt="2023-02-02T13:49:59.867" v="1"/>
        <pc:sldMkLst>
          <pc:docMk/>
          <pc:sldMk cId="330592270" sldId="263"/>
        </pc:sldMkLst>
      </pc:sldChg>
      <pc:sldChg chg="modSp mod modNotesTx">
        <pc:chgData name="Sabine Berzina" userId="1466796a-f43a-429c-85bf-4ebf8b660949" providerId="ADAL" clId="{5B47D001-318E-41E1-885F-E47ED0AD5EDF}" dt="2023-02-02T13:51:48.407" v="24" actId="20577"/>
        <pc:sldMkLst>
          <pc:docMk/>
          <pc:sldMk cId="349068990" sldId="284"/>
        </pc:sldMkLst>
        <pc:spChg chg="mod">
          <ac:chgData name="Sabine Berzina" userId="1466796a-f43a-429c-85bf-4ebf8b660949" providerId="ADAL" clId="{5B47D001-318E-41E1-885F-E47ED0AD5EDF}" dt="2023-02-02T13:51:48.407" v="24" actId="20577"/>
          <ac:spMkLst>
            <pc:docMk/>
            <pc:sldMk cId="349068990" sldId="284"/>
            <ac:spMk id="6" creationId="{02BB1C66-04F5-8C62-D99A-3E9F4FFEFFF6}"/>
          </ac:spMkLst>
        </pc:spChg>
      </pc:sldChg>
    </pc:docChg>
  </pc:docChgLst>
  <pc:docChgLst>
    <pc:chgData name="Sabine Berzina" userId="1466796a-f43a-429c-85bf-4ebf8b660949" providerId="ADAL" clId="{B85B801B-92DF-4AF3-A779-C91ED4323915}"/>
    <pc:docChg chg="modSld">
      <pc:chgData name="Sabine Berzina" userId="1466796a-f43a-429c-85bf-4ebf8b660949" providerId="ADAL" clId="{B85B801B-92DF-4AF3-A779-C91ED4323915}" dt="2023-02-08T11:48:58.104" v="1"/>
      <pc:docMkLst>
        <pc:docMk/>
      </pc:docMkLst>
      <pc:sldChg chg="modAnim">
        <pc:chgData name="Sabine Berzina" userId="1466796a-f43a-429c-85bf-4ebf8b660949" providerId="ADAL" clId="{B85B801B-92DF-4AF3-A779-C91ED4323915}" dt="2023-02-08T11:48:58.104" v="1"/>
        <pc:sldMkLst>
          <pc:docMk/>
          <pc:sldMk cId="2048850270" sldId="264"/>
        </pc:sldMkLst>
      </pc:sldChg>
      <pc:sldChg chg="modAnim">
        <pc:chgData name="Sabine Berzina" userId="1466796a-f43a-429c-85bf-4ebf8b660949" providerId="ADAL" clId="{B85B801B-92DF-4AF3-A779-C91ED4323915}" dt="2023-02-08T11:48:48.851" v="0"/>
        <pc:sldMkLst>
          <pc:docMk/>
          <pc:sldMk cId="886408440" sldId="273"/>
        </pc:sldMkLst>
      </pc:sldChg>
    </pc:docChg>
  </pc:docChgLst>
  <pc:docChgLst>
    <pc:chgData name="Sabine Berzina" userId="1466796a-f43a-429c-85bf-4ebf8b660949" providerId="ADAL" clId="{75051736-7024-4EBB-9CC2-FC9E8A098216}"/>
    <pc:docChg chg="undo custSel modSld">
      <pc:chgData name="Sabine Berzina" userId="1466796a-f43a-429c-85bf-4ebf8b660949" providerId="ADAL" clId="{75051736-7024-4EBB-9CC2-FC9E8A098216}" dt="2023-02-02T14:12:37.362" v="16" actId="1076"/>
      <pc:docMkLst>
        <pc:docMk/>
      </pc:docMkLst>
      <pc:sldChg chg="addSp modSp mod setBg modNotesTx">
        <pc:chgData name="Sabine Berzina" userId="1466796a-f43a-429c-85bf-4ebf8b660949" providerId="ADAL" clId="{75051736-7024-4EBB-9CC2-FC9E8A098216}" dt="2023-02-02T14:12:37.362" v="16" actId="1076"/>
        <pc:sldMkLst>
          <pc:docMk/>
          <pc:sldMk cId="1315470891" sldId="262"/>
        </pc:sldMkLst>
        <pc:picChg chg="mod">
          <ac:chgData name="Sabine Berzina" userId="1466796a-f43a-429c-85bf-4ebf8b660949" providerId="ADAL" clId="{75051736-7024-4EBB-9CC2-FC9E8A098216}" dt="2023-02-02T14:11:52.531" v="3" actId="1076"/>
          <ac:picMkLst>
            <pc:docMk/>
            <pc:sldMk cId="1315470891" sldId="262"/>
            <ac:picMk id="3" creationId="{80469F48-4D85-2F8A-9DB4-2326ABB1B8B5}"/>
          </ac:picMkLst>
        </pc:picChg>
        <pc:picChg chg="add mod">
          <ac:chgData name="Sabine Berzina" userId="1466796a-f43a-429c-85bf-4ebf8b660949" providerId="ADAL" clId="{75051736-7024-4EBB-9CC2-FC9E8A098216}" dt="2023-02-02T14:12:37.362" v="16" actId="1076"/>
          <ac:picMkLst>
            <pc:docMk/>
            <pc:sldMk cId="1315470891" sldId="262"/>
            <ac:picMk id="4" creationId="{2160D369-0326-B0F1-B765-4749CFC82842}"/>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51343B2-4182-4A21-BD2A-86F45C6890FE}" type="datetimeFigureOut">
              <a:t>6/30/2023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D4BB40B-A3DB-497D-A382-1339DA1BDF24}" type="slidenum">
              <a:t>‹#›</a:t>
            </a:fld>
            <a:endParaRPr lang="en-US"/>
          </a:p>
        </p:txBody>
      </p:sp>
    </p:spTree>
    <p:extLst>
      <p:ext uri="{BB962C8B-B14F-4D97-AF65-F5344CB8AC3E}">
        <p14:creationId xmlns:p14="http://schemas.microsoft.com/office/powerpoint/2010/main" val="97803248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s://www.youtube.com/watch?v=UL_LmMXDoyI&#160;" TargetMode="External"/><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3" Type="http://schemas.openxmlformats.org/officeDocument/2006/relationships/hyperlink" Target="https://www.youtube.com/watch?v=uNidQHk5SZs" TargetMode="External"/><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D4BB40B-A3DB-497D-A382-1339DA1BDF24}" type="slidenum">
              <a:rPr lang="en-US" smtClean="0"/>
              <a:t>1</a:t>
            </a:fld>
            <a:endParaRPr lang="en-US"/>
          </a:p>
        </p:txBody>
      </p:sp>
    </p:spTree>
    <p:extLst>
      <p:ext uri="{BB962C8B-B14F-4D97-AF65-F5344CB8AC3E}">
        <p14:creationId xmlns:p14="http://schemas.microsoft.com/office/powerpoint/2010/main" val="383197711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cs typeface="Calibri"/>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2A3E25C-14BA-461B-9D1A-EB5CE2559D82}" type="slidenum">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0264129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www.rsf.org</a:t>
            </a:r>
          </a:p>
        </p:txBody>
      </p:sp>
      <p:sp>
        <p:nvSpPr>
          <p:cNvPr id="4" name="Slide Number Placeholder 3"/>
          <p:cNvSpPr>
            <a:spLocks noGrp="1"/>
          </p:cNvSpPr>
          <p:nvPr>
            <p:ph type="sldNum" sz="quarter" idx="5"/>
          </p:nvPr>
        </p:nvSpPr>
        <p:spPr/>
        <p:txBody>
          <a:bodyPr/>
          <a:lstStyle/>
          <a:p>
            <a:fld id="{D2A3E25C-14BA-461B-9D1A-EB5CE2559D82}" type="slidenum">
              <a:rPr lang="en-US" smtClean="0"/>
              <a:t>23</a:t>
            </a:fld>
            <a:endParaRPr lang="en-US"/>
          </a:p>
        </p:txBody>
      </p:sp>
    </p:spTree>
    <p:extLst>
      <p:ext uri="{BB962C8B-B14F-4D97-AF65-F5344CB8AC3E}">
        <p14:creationId xmlns:p14="http://schemas.microsoft.com/office/powerpoint/2010/main" val="318666682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2A3E25C-14BA-461B-9D1A-EB5CE2559D82}"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9053635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cs typeface="Calibri"/>
            </a:endParaRPr>
          </a:p>
        </p:txBody>
      </p:sp>
      <p:sp>
        <p:nvSpPr>
          <p:cNvPr id="4" name="Slide Number Placeholder 3"/>
          <p:cNvSpPr>
            <a:spLocks noGrp="1"/>
          </p:cNvSpPr>
          <p:nvPr>
            <p:ph type="sldNum" sz="quarter" idx="5"/>
          </p:nvPr>
        </p:nvSpPr>
        <p:spPr/>
        <p:txBody>
          <a:bodyPr/>
          <a:lstStyle/>
          <a:p>
            <a:fld id="{D2A3E25C-14BA-461B-9D1A-EB5CE2559D82}" type="slidenum">
              <a:rPr lang="en-US"/>
              <a:t>2</a:t>
            </a:fld>
            <a:endParaRPr lang="en-US"/>
          </a:p>
        </p:txBody>
      </p:sp>
    </p:spTree>
    <p:extLst>
      <p:ext uri="{BB962C8B-B14F-4D97-AF65-F5344CB8AC3E}">
        <p14:creationId xmlns:p14="http://schemas.microsoft.com/office/powerpoint/2010/main" val="167004333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i="0" dirty="0">
                <a:solidFill>
                  <a:srgbClr val="212529"/>
                </a:solidFill>
                <a:effectLst/>
                <a:latin typeface="Jost"/>
              </a:rPr>
              <a:t>Newsrooms usually have several different departments, and some of those departments have “firewalls” between them. A firewall is an invisible barrier that keeps two sides separate from each other. For example, the influence of a news outlet’s owners and the marketing department should be kept separate from its editorial board. Journalists and editors should be able to make decisions on what to publish freely and independently from the interests of the advertising department and owners.</a:t>
            </a:r>
            <a:endParaRPr lang="en-US" dirty="0"/>
          </a:p>
        </p:txBody>
      </p:sp>
      <p:sp>
        <p:nvSpPr>
          <p:cNvPr id="4" name="Slide Number Placeholder 3"/>
          <p:cNvSpPr>
            <a:spLocks noGrp="1"/>
          </p:cNvSpPr>
          <p:nvPr>
            <p:ph type="sldNum" sz="quarter" idx="5"/>
          </p:nvPr>
        </p:nvSpPr>
        <p:spPr/>
        <p:txBody>
          <a:bodyPr/>
          <a:lstStyle/>
          <a:p>
            <a:fld id="{D2A3E25C-14BA-461B-9D1A-EB5CE2559D82}" type="slidenum">
              <a:rPr lang="en-US"/>
              <a:t>3</a:t>
            </a:fld>
            <a:endParaRPr lang="en-US"/>
          </a:p>
        </p:txBody>
      </p:sp>
    </p:spTree>
    <p:extLst>
      <p:ext uri="{BB962C8B-B14F-4D97-AF65-F5344CB8AC3E}">
        <p14:creationId xmlns:p14="http://schemas.microsoft.com/office/powerpoint/2010/main" val="47057591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b="1" i="0" dirty="0">
                <a:solidFill>
                  <a:srgbClr val="212529"/>
                </a:solidFill>
                <a:effectLst/>
                <a:latin typeface="-apple-system"/>
              </a:rPr>
              <a:t>Ultimately, editors should be responsible for selecting the stories that their outlet covers.</a:t>
            </a:r>
            <a:r>
              <a:rPr lang="en-US" b="0" i="0" dirty="0">
                <a:solidFill>
                  <a:srgbClr val="212529"/>
                </a:solidFill>
                <a:effectLst/>
                <a:latin typeface="-apple-system"/>
              </a:rPr>
              <a:t>  </a:t>
            </a:r>
          </a:p>
          <a:p>
            <a:pPr algn="l"/>
            <a:r>
              <a:rPr lang="en-US" b="1" i="0" dirty="0">
                <a:solidFill>
                  <a:srgbClr val="212529"/>
                </a:solidFill>
                <a:effectLst/>
                <a:latin typeface="-apple-system"/>
              </a:rPr>
              <a:t>How does an editor decide which stories to publish?</a:t>
            </a:r>
            <a:r>
              <a:rPr lang="en-US" b="0" i="0" dirty="0">
                <a:solidFill>
                  <a:srgbClr val="212529"/>
                </a:solidFill>
                <a:effectLst/>
                <a:latin typeface="-apple-system"/>
              </a:rPr>
              <a:t>  </a:t>
            </a:r>
          </a:p>
          <a:p>
            <a:pPr algn="l"/>
            <a:r>
              <a:rPr lang="en-US" b="0" i="0" dirty="0">
                <a:solidFill>
                  <a:srgbClr val="212529"/>
                </a:solidFill>
                <a:effectLst/>
                <a:latin typeface="-apple-system"/>
              </a:rPr>
              <a:t>There are many complex and intersecting factors that contribute to how journalists and news outlets decide what news to cover and how to cover it. Understanding this can help us be more aware of what we see and why.  </a:t>
            </a:r>
          </a:p>
          <a:p>
            <a:pPr algn="l"/>
            <a:r>
              <a:rPr lang="en-US" b="0" i="0" dirty="0">
                <a:solidFill>
                  <a:srgbClr val="212529"/>
                </a:solidFill>
                <a:effectLst/>
                <a:latin typeface="-apple-system"/>
              </a:rPr>
              <a:t>While balancing expectations, civic duty, and readers’ preferences, the editors serve as a filter and watchdog for information from those who want to have a controlled and positive image in the media (like politicians who want to emphasize their accomplishments), and those who want to uncover or cover hidden activities. Editors decide what to include in the media’s agenda and what is left without attention. Here are some criteria they take into consideration: </a:t>
            </a:r>
          </a:p>
          <a:p>
            <a:endParaRPr lang="en-US" dirty="0">
              <a:cs typeface="Calibri"/>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2A3E25C-14BA-461B-9D1A-EB5CE2559D82}" type="slidenum">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6239166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Reader preference and shareability</a:t>
            </a:r>
            <a:r>
              <a:rPr lang="en-US" dirty="0"/>
              <a:t>  </a:t>
            </a:r>
            <a:br>
              <a:rPr lang="en-US" dirty="0">
                <a:cs typeface="+mn-lt"/>
              </a:rPr>
            </a:br>
            <a:r>
              <a:rPr lang="en-US" dirty="0"/>
              <a:t>Media outlets want to ensure that people consume and engage with their content. When that content is online, media outlets want people to click on and share their stories. Each publication has a certain audience in mind and that audience expects certain content from the publication. Therefore, some outlets try to fill their own, specific niche. For example, a fashion magazine might dedicate an entire issue to Paris Fashion Week, while a business magazine might not even report it.  </a:t>
            </a:r>
          </a:p>
          <a:p>
            <a:r>
              <a:rPr lang="en-US" b="1" dirty="0"/>
              <a:t>Societal relevance</a:t>
            </a:r>
            <a:r>
              <a:rPr lang="en-US" dirty="0"/>
              <a:t> </a:t>
            </a:r>
            <a:br>
              <a:rPr lang="en-US" dirty="0">
                <a:cs typeface="+mn-lt"/>
              </a:rPr>
            </a:br>
            <a:r>
              <a:rPr lang="en-US" dirty="0"/>
              <a:t>Journalists who cover important local, national, and global events often feel that they have a duty to inform their readers and help identify crises and issues we might face. This is one important reason why major outlets write about natural disasters, political crises, misdeeds by people in power, pandemics, wars, and other important events or issues. </a:t>
            </a:r>
            <a:endParaRPr lang="en-US" dirty="0">
              <a:cs typeface="Calibri"/>
            </a:endParaRPr>
          </a:p>
          <a:p>
            <a:r>
              <a:rPr lang="en-US" b="1" dirty="0"/>
              <a:t>Proximity</a:t>
            </a:r>
            <a:r>
              <a:rPr lang="en-US" dirty="0"/>
              <a:t>  </a:t>
            </a:r>
            <a:endParaRPr lang="en-US" dirty="0">
              <a:cs typeface="Calibri"/>
            </a:endParaRPr>
          </a:p>
          <a:p>
            <a:r>
              <a:rPr lang="en-US" dirty="0"/>
              <a:t>Media outlets tend to report mostly about what’s happening in their country or region. Local media mostly report about their city. </a:t>
            </a:r>
            <a:endParaRPr lang="en-US" dirty="0">
              <a:cs typeface="Calibri"/>
            </a:endParaRPr>
          </a:p>
          <a:p>
            <a:r>
              <a:rPr lang="en-US" b="1" dirty="0"/>
              <a:t>Cultural or historical influence</a:t>
            </a:r>
            <a:r>
              <a:rPr lang="en-US" dirty="0"/>
              <a:t> </a:t>
            </a:r>
            <a:endParaRPr lang="en-US" dirty="0">
              <a:cs typeface="Calibri"/>
            </a:endParaRPr>
          </a:p>
          <a:p>
            <a:r>
              <a:rPr lang="en-US" dirty="0"/>
              <a:t>Stories about groups or nations are perceived to be influential or culturally and historically familiar to the audience. This is the reason why the US is covered more extensively in the Baltic media than, for example, Slovakia, despite its proximity.  </a:t>
            </a:r>
            <a:endParaRPr lang="en-US" dirty="0">
              <a:cs typeface="Calibri"/>
            </a:endParaRPr>
          </a:p>
          <a:p>
            <a:r>
              <a:rPr lang="en-US" b="1" dirty="0"/>
              <a:t>Rarity</a:t>
            </a:r>
            <a:r>
              <a:rPr lang="en-US" dirty="0"/>
              <a:t>  </a:t>
            </a:r>
            <a:br>
              <a:rPr lang="en-US" dirty="0">
                <a:cs typeface="+mn-lt"/>
              </a:rPr>
            </a:br>
            <a:r>
              <a:rPr lang="en-US" dirty="0"/>
              <a:t>Unusual events with an element of surprise get more coverage than ordinary events. The old saying goes that “Man Bites Dog” will get more coverage than “Dog Bites Man.” This is why stories with particularly bad or good overtones are likely to get covered. </a:t>
            </a:r>
            <a:endParaRPr lang="en-US" dirty="0">
              <a:cs typeface="Calibri"/>
            </a:endParaRPr>
          </a:p>
          <a:p>
            <a:r>
              <a:rPr lang="en-US" b="1" dirty="0"/>
              <a:t>Conflict and drama</a:t>
            </a:r>
            <a:r>
              <a:rPr lang="en-US" dirty="0"/>
              <a:t> </a:t>
            </a:r>
            <a:endParaRPr lang="en-US" dirty="0">
              <a:cs typeface="Calibri"/>
            </a:endParaRPr>
          </a:p>
          <a:p>
            <a:r>
              <a:rPr lang="en-US" dirty="0"/>
              <a:t>Stories about controversies, arguments, splits, strikes, fights, insurrections, and warfare, as well as stories concerning unfolding drama such as escapes, accidents, searches, sieges, rescues, battles, or court cases are more likely to get covered. </a:t>
            </a:r>
            <a:endParaRPr lang="en-US" dirty="0">
              <a:cs typeface="Calibri"/>
            </a:endParaRPr>
          </a:p>
          <a:p>
            <a:r>
              <a:rPr lang="en-US" b="1" dirty="0"/>
              <a:t>Impact/severity</a:t>
            </a:r>
            <a:r>
              <a:rPr lang="en-US" dirty="0"/>
              <a:t>  </a:t>
            </a:r>
            <a:br>
              <a:rPr lang="en-US" dirty="0">
                <a:cs typeface="+mn-lt"/>
              </a:rPr>
            </a:br>
            <a:r>
              <a:rPr lang="en-US" dirty="0"/>
              <a:t>An earthquake that kills 10,000 people will get greater coverage than one that kills 10.  </a:t>
            </a:r>
            <a:endParaRPr lang="en-US" dirty="0">
              <a:cs typeface="Calibri"/>
            </a:endParaRPr>
          </a:p>
          <a:p>
            <a:r>
              <a:rPr lang="en-US" b="1" dirty="0"/>
              <a:t>Celebrity and power</a:t>
            </a:r>
            <a:r>
              <a:rPr lang="en-US" dirty="0"/>
              <a:t>  </a:t>
            </a:r>
            <a:br>
              <a:rPr lang="en-US" dirty="0">
                <a:cs typeface="+mn-lt"/>
              </a:rPr>
            </a:br>
            <a:r>
              <a:rPr lang="en-US" dirty="0"/>
              <a:t>If a well-known politician or a famous actor does something, the story is far more likely to be covered than if your neighbor does the same thing.  </a:t>
            </a:r>
            <a:endParaRPr lang="en-US" dirty="0">
              <a:cs typeface="Calibri"/>
            </a:endParaRPr>
          </a:p>
          <a:p>
            <a:r>
              <a:rPr lang="en-US" b="1" dirty="0"/>
              <a:t>Competition</a:t>
            </a:r>
            <a:r>
              <a:rPr lang="en-US" dirty="0"/>
              <a:t>  </a:t>
            </a:r>
            <a:br>
              <a:rPr lang="en-US" dirty="0">
                <a:cs typeface="+mn-lt"/>
              </a:rPr>
            </a:br>
            <a:r>
              <a:rPr lang="en-US" dirty="0"/>
              <a:t>Often, if one outlet covers a story that engages readers, others will follow suit. Sometimes outlets try to distinguish themselves from a unique angle or approach to the story, but they want to cover events others discuss to be a part of important conversations. </a:t>
            </a:r>
            <a:endParaRPr lang="en-US" dirty="0">
              <a:cs typeface="Calibri"/>
            </a:endParaRPr>
          </a:p>
          <a:p>
            <a:r>
              <a:rPr lang="en-US" b="1" dirty="0"/>
              <a:t>Exclusivity</a:t>
            </a:r>
            <a:r>
              <a:rPr lang="en-US" dirty="0"/>
              <a:t>  </a:t>
            </a:r>
            <a:br>
              <a:rPr lang="en-US" dirty="0">
                <a:cs typeface="+mn-lt"/>
              </a:rPr>
            </a:br>
            <a:r>
              <a:rPr lang="en-US" dirty="0"/>
              <a:t>If an outlet knows it has a story that no one else has, and which is sure to get attention, it has a major incentive to publish it and emphasize it did so first to show their readers that their content is worth buying and consuming. </a:t>
            </a:r>
            <a:endParaRPr lang="en-US" dirty="0">
              <a:cs typeface="Calibri"/>
            </a:endParaRPr>
          </a:p>
          <a:p>
            <a:r>
              <a:rPr lang="en-US" b="1" dirty="0"/>
              <a:t>Timeliness</a:t>
            </a:r>
            <a:r>
              <a:rPr lang="en-US" dirty="0"/>
              <a:t>  </a:t>
            </a:r>
            <a:endParaRPr lang="en-US" dirty="0">
              <a:cs typeface="Calibri"/>
            </a:endParaRPr>
          </a:p>
          <a:p>
            <a:r>
              <a:rPr lang="en-US" dirty="0"/>
              <a:t>News editors generally prioritize events that happened recently over those that happened weeks or months ago. The 24-hour news cycle moves quickly and can influence what journalists cover and how long they spend on a certain story.  </a:t>
            </a:r>
            <a:endParaRPr lang="en-US" dirty="0">
              <a:cs typeface="Calibri"/>
            </a:endParaRPr>
          </a:p>
          <a:p>
            <a:r>
              <a:rPr lang="en-US" b="1" dirty="0"/>
              <a:t>Audio-visuals</a:t>
            </a:r>
            <a:r>
              <a:rPr lang="en-US" dirty="0"/>
              <a:t> </a:t>
            </a:r>
            <a:endParaRPr lang="en-US" dirty="0">
              <a:cs typeface="Calibri"/>
            </a:endParaRPr>
          </a:p>
          <a:p>
            <a:r>
              <a:rPr lang="en-US" dirty="0"/>
              <a:t>Stories that have arresting photographs, video, or audio are of special importance to TV and radio stations.  </a:t>
            </a:r>
            <a:endParaRPr lang="en-US" dirty="0">
              <a:cs typeface="Calibri"/>
            </a:endParaRPr>
          </a:p>
          <a:p>
            <a:r>
              <a:rPr lang="en-US" b="1" dirty="0"/>
              <a:t>Entertainment</a:t>
            </a:r>
            <a:r>
              <a:rPr lang="en-US" dirty="0"/>
              <a:t> </a:t>
            </a:r>
            <a:endParaRPr lang="en-US" dirty="0">
              <a:cs typeface="Calibri"/>
            </a:endParaRPr>
          </a:p>
          <a:p>
            <a:r>
              <a:rPr lang="en-US" dirty="0"/>
              <a:t>Some outlets are primarily focused on stories concerning sex, showbusiness, sport, lighter human interest, animals, or that offer opportunities for humorous treatment, witty headlines, or lists. </a:t>
            </a:r>
            <a:endParaRPr lang="en-US" dirty="0">
              <a:cs typeface="Calibri"/>
            </a:endParaRPr>
          </a:p>
          <a:p>
            <a:r>
              <a:rPr lang="en-US" b="1" dirty="0"/>
              <a:t>News organization’s agenda</a:t>
            </a:r>
            <a:r>
              <a:rPr lang="en-US" dirty="0"/>
              <a:t> </a:t>
            </a:r>
            <a:endParaRPr lang="en-US" dirty="0">
              <a:cs typeface="Calibri"/>
            </a:endParaRPr>
          </a:p>
          <a:p>
            <a:r>
              <a:rPr lang="en-US" dirty="0"/>
              <a:t>Stories that set or fit the news organization’s own agenda, whether ideological, commercial, or as part of a specific campaign are likely to be published. For example, Latvian public media decided to invest significant time and resources to covering stories about orphanages and support received by parentless children.  </a:t>
            </a:r>
            <a:endParaRPr lang="en-US" dirty="0">
              <a:cs typeface="+mn-lt"/>
            </a:endParaRPr>
          </a:p>
          <a:p>
            <a:endParaRPr lang="en-US" dirty="0">
              <a:cs typeface="Calibri"/>
            </a:endParaRPr>
          </a:p>
        </p:txBody>
      </p:sp>
      <p:sp>
        <p:nvSpPr>
          <p:cNvPr id="4" name="Slide Number Placeholder 3"/>
          <p:cNvSpPr>
            <a:spLocks noGrp="1"/>
          </p:cNvSpPr>
          <p:nvPr>
            <p:ph type="sldNum" sz="quarter" idx="5"/>
          </p:nvPr>
        </p:nvSpPr>
        <p:spPr/>
        <p:txBody>
          <a:bodyPr/>
          <a:lstStyle/>
          <a:p>
            <a:fld id="{D2A3E25C-14BA-461B-9D1A-EB5CE2559D82}" type="slidenum">
              <a:rPr lang="en-US"/>
              <a:t>5</a:t>
            </a:fld>
            <a:endParaRPr lang="en-US"/>
          </a:p>
        </p:txBody>
      </p:sp>
    </p:spTree>
    <p:extLst>
      <p:ext uri="{BB962C8B-B14F-4D97-AF65-F5344CB8AC3E}">
        <p14:creationId xmlns:p14="http://schemas.microsoft.com/office/powerpoint/2010/main" val="264128311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To be distributed to students, if needed: </a:t>
            </a:r>
          </a:p>
          <a:p>
            <a:endParaRPr lang="en-US" dirty="0">
              <a:cs typeface="Calibri"/>
            </a:endParaRPr>
          </a:p>
          <a:p>
            <a:r>
              <a:rPr lang="en-US" dirty="0">
                <a:effectLst/>
              </a:rPr>
              <a:t>https://www.lrt.lt/en/news-in-english/19/1654189/voice-from-mariupol-survive-nadia-we-need-to-survive</a:t>
            </a:r>
          </a:p>
          <a:p>
            <a:r>
              <a:rPr lang="en-US" dirty="0">
                <a:effectLst/>
              </a:rPr>
              <a:t>https://www.politico.eu/article/china-downgrades-diplomatic-relations-with-lithuania-over-taiwan-representative-office/</a:t>
            </a:r>
          </a:p>
          <a:p>
            <a:r>
              <a:rPr lang="en-US" dirty="0">
                <a:effectLst/>
              </a:rPr>
              <a:t>https://www.occrp.org/en/daily/15434-latvian-authorities-confiscate-property-worth-250k-in-magnitsky-case</a:t>
            </a:r>
          </a:p>
          <a:p>
            <a:r>
              <a:rPr lang="en-US" dirty="0">
                <a:effectLst/>
              </a:rPr>
              <a:t>https://www.theguardian.com/world/2021/oct/02/doctors-in-lithuania-find-kilo-of-nails-and-screws-in-mans-stomach</a:t>
            </a:r>
          </a:p>
          <a:p>
            <a:r>
              <a:rPr lang="en-US" dirty="0">
                <a:effectLst/>
              </a:rPr>
              <a:t>https://www.leta.lv/eng/home/important/FCA3E923-A910-413D-8282-61EE78F88623/</a:t>
            </a:r>
          </a:p>
          <a:p>
            <a:r>
              <a:rPr lang="en-US" dirty="0">
                <a:effectLst/>
              </a:rPr>
              <a:t>https://news.err.ee/1103321/well-known-actors-to-star-in-new-thriller-filmed-in-estonia</a:t>
            </a:r>
          </a:p>
          <a:p>
            <a:endParaRPr lang="en-US" dirty="0">
              <a:cs typeface="Calibri"/>
            </a:endParaRPr>
          </a:p>
        </p:txBody>
      </p:sp>
      <p:sp>
        <p:nvSpPr>
          <p:cNvPr id="4" name="Slide Number Placeholder 3"/>
          <p:cNvSpPr>
            <a:spLocks noGrp="1"/>
          </p:cNvSpPr>
          <p:nvPr>
            <p:ph type="sldNum" sz="quarter" idx="5"/>
          </p:nvPr>
        </p:nvSpPr>
        <p:spPr/>
        <p:txBody>
          <a:bodyPr/>
          <a:lstStyle/>
          <a:p>
            <a:fld id="{D2A3E25C-14BA-461B-9D1A-EB5CE2559D82}" type="slidenum">
              <a:rPr lang="en-US"/>
              <a:t>6</a:t>
            </a:fld>
            <a:endParaRPr lang="en-US"/>
          </a:p>
        </p:txBody>
      </p:sp>
    </p:spTree>
    <p:extLst>
      <p:ext uri="{BB962C8B-B14F-4D97-AF65-F5344CB8AC3E}">
        <p14:creationId xmlns:p14="http://schemas.microsoft.com/office/powerpoint/2010/main" val="288280875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hlinkClick r:id="rId3"/>
              </a:rPr>
              <a:t>https://www.youtube.com/watch?v=UL_LmMXDoyI </a:t>
            </a:r>
            <a:r>
              <a:rPr lang="en-US" dirty="0"/>
              <a:t>Editorial policy interview</a:t>
            </a:r>
          </a:p>
          <a:p>
            <a:endParaRPr lang="en-US" dirty="0">
              <a:cs typeface="Calibri"/>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2A3E25C-14BA-461B-9D1A-EB5CE2559D82}" type="slidenum">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6837691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cs typeface="Calibri"/>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2A3E25C-14BA-461B-9D1A-EB5CE2559D82}" type="slidenum">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3714732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hlinkClick r:id="rId3"/>
              </a:rPr>
              <a:t>https://www.youtube.com/watch?v=uNidQHk5SZs</a:t>
            </a:r>
            <a:r>
              <a:rPr lang="en-US" dirty="0">
                <a:cs typeface="Calibri"/>
              </a:rPr>
              <a:t> </a:t>
            </a:r>
            <a:r>
              <a:rPr lang="en-US" dirty="0"/>
              <a:t>The 5 Core Values of Journalism</a:t>
            </a:r>
            <a:endParaRPr lang="en-US" dirty="0">
              <a:cs typeface="Calibri"/>
            </a:endParaRPr>
          </a:p>
        </p:txBody>
      </p:sp>
      <p:sp>
        <p:nvSpPr>
          <p:cNvPr id="4" name="Slide Number Placeholder 3"/>
          <p:cNvSpPr>
            <a:spLocks noGrp="1"/>
          </p:cNvSpPr>
          <p:nvPr>
            <p:ph type="sldNum" sz="quarter" idx="5"/>
          </p:nvPr>
        </p:nvSpPr>
        <p:spPr/>
        <p:txBody>
          <a:bodyPr/>
          <a:lstStyle/>
          <a:p>
            <a:fld id="{D2A3E25C-14BA-461B-9D1A-EB5CE2559D82}" type="slidenum">
              <a:rPr lang="en-US"/>
              <a:t>18</a:t>
            </a:fld>
            <a:endParaRPr lang="en-US"/>
          </a:p>
        </p:txBody>
      </p:sp>
    </p:spTree>
    <p:extLst>
      <p:ext uri="{BB962C8B-B14F-4D97-AF65-F5344CB8AC3E}">
        <p14:creationId xmlns:p14="http://schemas.microsoft.com/office/powerpoint/2010/main" val="226991890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E611B1-8BF8-4925-8082-B9E8897117D2}"/>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974F5274-1ECF-469D-99AF-6319B3430EC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1E22CEFE-DD27-4971-A80C-6F032904F098}"/>
              </a:ext>
            </a:extLst>
          </p:cNvPr>
          <p:cNvSpPr>
            <a:spLocks noGrp="1"/>
          </p:cNvSpPr>
          <p:nvPr>
            <p:ph type="dt" sz="half" idx="10"/>
          </p:nvPr>
        </p:nvSpPr>
        <p:spPr/>
        <p:txBody>
          <a:bodyPr/>
          <a:lstStyle/>
          <a:p>
            <a:fld id="{F58F1D6A-F961-441A-9298-73C1DCC4158D}" type="datetime1">
              <a:rPr lang="en-US" smtClean="0"/>
              <a:t>6/30/2023</a:t>
            </a:fld>
            <a:endParaRPr lang="en-US"/>
          </a:p>
        </p:txBody>
      </p:sp>
      <p:sp>
        <p:nvSpPr>
          <p:cNvPr id="5" name="Footer Placeholder 4">
            <a:extLst>
              <a:ext uri="{FF2B5EF4-FFF2-40B4-BE49-F238E27FC236}">
                <a16:creationId xmlns:a16="http://schemas.microsoft.com/office/drawing/2014/main" id="{D2BFD1AB-2E95-4FB6-AFDB-D7C42643A4B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1451AB8-A963-4590-AD6D-E57EE8C59206}"/>
              </a:ext>
            </a:extLst>
          </p:cNvPr>
          <p:cNvSpPr>
            <a:spLocks noGrp="1"/>
          </p:cNvSpPr>
          <p:nvPr>
            <p:ph type="sldNum" sz="quarter" idx="12"/>
          </p:nvPr>
        </p:nvSpPr>
        <p:spPr/>
        <p:txBody>
          <a:bodyPr/>
          <a:lstStyle/>
          <a:p>
            <a:fld id="{A16CD3DD-A75F-4B53-A9CC-CB53EF79276C}" type="slidenum">
              <a:rPr lang="en-US" smtClean="0"/>
              <a:t>‹#›</a:t>
            </a:fld>
            <a:endParaRPr lang="en-US"/>
          </a:p>
        </p:txBody>
      </p:sp>
    </p:spTree>
    <p:extLst>
      <p:ext uri="{BB962C8B-B14F-4D97-AF65-F5344CB8AC3E}">
        <p14:creationId xmlns:p14="http://schemas.microsoft.com/office/powerpoint/2010/main" val="400965232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03B3B8-C4EF-4E56-B82E-0379C38BBCE9}"/>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0F17E9BD-D828-4A3D-A34C-432630B5177B}"/>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41E3ADB-9136-439B-BEE5-F22D4AC5C177}"/>
              </a:ext>
            </a:extLst>
          </p:cNvPr>
          <p:cNvSpPr>
            <a:spLocks noGrp="1"/>
          </p:cNvSpPr>
          <p:nvPr>
            <p:ph type="dt" sz="half" idx="10"/>
          </p:nvPr>
        </p:nvSpPr>
        <p:spPr/>
        <p:txBody>
          <a:bodyPr/>
          <a:lstStyle/>
          <a:p>
            <a:fld id="{337742D7-78BE-44B5-A4FB-00D84D1F393D}" type="datetime1">
              <a:rPr lang="en-US" smtClean="0"/>
              <a:t>6/30/2023</a:t>
            </a:fld>
            <a:endParaRPr lang="en-US"/>
          </a:p>
        </p:txBody>
      </p:sp>
      <p:sp>
        <p:nvSpPr>
          <p:cNvPr id="5" name="Footer Placeholder 4">
            <a:extLst>
              <a:ext uri="{FF2B5EF4-FFF2-40B4-BE49-F238E27FC236}">
                <a16:creationId xmlns:a16="http://schemas.microsoft.com/office/drawing/2014/main" id="{77FE4EAA-5C4D-4713-AB29-FA7D701DBB7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BE32BE5-AD8D-4686-B95E-0174BDFBBAFB}"/>
              </a:ext>
            </a:extLst>
          </p:cNvPr>
          <p:cNvSpPr>
            <a:spLocks noGrp="1"/>
          </p:cNvSpPr>
          <p:nvPr>
            <p:ph type="sldNum" sz="quarter" idx="12"/>
          </p:nvPr>
        </p:nvSpPr>
        <p:spPr/>
        <p:txBody>
          <a:bodyPr/>
          <a:lstStyle/>
          <a:p>
            <a:fld id="{A16CD3DD-A75F-4B53-A9CC-CB53EF79276C}" type="slidenum">
              <a:rPr lang="en-US" smtClean="0"/>
              <a:t>‹#›</a:t>
            </a:fld>
            <a:endParaRPr lang="en-US"/>
          </a:p>
        </p:txBody>
      </p:sp>
    </p:spTree>
    <p:extLst>
      <p:ext uri="{BB962C8B-B14F-4D97-AF65-F5344CB8AC3E}">
        <p14:creationId xmlns:p14="http://schemas.microsoft.com/office/powerpoint/2010/main" val="346869048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2FFAAFEA-6795-4282-8988-202D35E5DA6C}"/>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F60EFE79-061A-47F3-AF5B-FC7278913814}"/>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2F79CDD-0EFF-473B-A92A-05B8C87B0F48}"/>
              </a:ext>
            </a:extLst>
          </p:cNvPr>
          <p:cNvSpPr>
            <a:spLocks noGrp="1"/>
          </p:cNvSpPr>
          <p:nvPr>
            <p:ph type="dt" sz="half" idx="10"/>
          </p:nvPr>
        </p:nvSpPr>
        <p:spPr/>
        <p:txBody>
          <a:bodyPr/>
          <a:lstStyle/>
          <a:p>
            <a:fld id="{D7794281-8058-467D-AC33-437716C632EA}" type="datetime1">
              <a:rPr lang="en-US" smtClean="0"/>
              <a:t>6/30/2023</a:t>
            </a:fld>
            <a:endParaRPr lang="en-US"/>
          </a:p>
        </p:txBody>
      </p:sp>
      <p:sp>
        <p:nvSpPr>
          <p:cNvPr id="5" name="Footer Placeholder 4">
            <a:extLst>
              <a:ext uri="{FF2B5EF4-FFF2-40B4-BE49-F238E27FC236}">
                <a16:creationId xmlns:a16="http://schemas.microsoft.com/office/drawing/2014/main" id="{99B14088-D1F7-4FAC-9473-3A4F7CD1242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03225E8-926C-4ADA-9720-EC10A5E5F1F4}"/>
              </a:ext>
            </a:extLst>
          </p:cNvPr>
          <p:cNvSpPr>
            <a:spLocks noGrp="1"/>
          </p:cNvSpPr>
          <p:nvPr>
            <p:ph type="sldNum" sz="quarter" idx="12"/>
          </p:nvPr>
        </p:nvSpPr>
        <p:spPr/>
        <p:txBody>
          <a:bodyPr/>
          <a:lstStyle/>
          <a:p>
            <a:fld id="{A16CD3DD-A75F-4B53-A9CC-CB53EF79276C}" type="slidenum">
              <a:rPr lang="en-US" smtClean="0"/>
              <a:t>‹#›</a:t>
            </a:fld>
            <a:endParaRPr lang="en-US"/>
          </a:p>
        </p:txBody>
      </p:sp>
    </p:spTree>
    <p:extLst>
      <p:ext uri="{BB962C8B-B14F-4D97-AF65-F5344CB8AC3E}">
        <p14:creationId xmlns:p14="http://schemas.microsoft.com/office/powerpoint/2010/main" val="11569244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Slide" preserve="1" userDrawn="1">
  <p:cSld name="1_Title Slide">
    <p:spTree>
      <p:nvGrpSpPr>
        <p:cNvPr id="1" name="Shape 55"/>
        <p:cNvGrpSpPr/>
        <p:nvPr/>
      </p:nvGrpSpPr>
      <p:grpSpPr>
        <a:xfrm>
          <a:off x="0" y="0"/>
          <a:ext cx="0" cy="0"/>
          <a:chOff x="0" y="0"/>
          <a:chExt cx="0" cy="0"/>
        </a:xfrm>
      </p:grpSpPr>
      <p:sp>
        <p:nvSpPr>
          <p:cNvPr id="6" name="Shape 713"/>
          <p:cNvSpPr/>
          <p:nvPr userDrawn="1"/>
        </p:nvSpPr>
        <p:spPr>
          <a:xfrm>
            <a:off x="0" y="6762751"/>
            <a:ext cx="12192000" cy="103656"/>
          </a:xfrm>
          <a:prstGeom prst="rect">
            <a:avLst/>
          </a:prstGeom>
          <a:solidFill>
            <a:srgbClr val="43B6C8"/>
          </a:solidFill>
          <a:ln>
            <a:noFill/>
          </a:ln>
        </p:spPr>
        <p:txBody>
          <a:bodyPr spcFirstLastPara="1" wrap="square" lIns="121900" tIns="60933" rIns="121900" bIns="60933" anchor="ctr" anchorCtr="0">
            <a:noAutofit/>
          </a:bodyPr>
          <a:lstStyle/>
          <a:p>
            <a:pPr algn="ctr">
              <a:buClr>
                <a:srgbClr val="000000"/>
              </a:buClr>
              <a:buSzPts val="900"/>
            </a:pPr>
            <a:endParaRPr sz="1200">
              <a:solidFill>
                <a:schemeClr val="lt1"/>
              </a:solidFill>
              <a:latin typeface="Arial"/>
              <a:ea typeface="Arial"/>
              <a:cs typeface="Arial"/>
              <a:sym typeface="Arial"/>
            </a:endParaRPr>
          </a:p>
        </p:txBody>
      </p:sp>
      <p:sp>
        <p:nvSpPr>
          <p:cNvPr id="3" name="Content Placeholder 2"/>
          <p:cNvSpPr>
            <a:spLocks noGrp="1"/>
          </p:cNvSpPr>
          <p:nvPr>
            <p:ph sz="quarter" idx="10"/>
          </p:nvPr>
        </p:nvSpPr>
        <p:spPr>
          <a:xfrm>
            <a:off x="703263" y="270934"/>
            <a:ext cx="10785475" cy="506413"/>
          </a:xfrm>
          <a:noFill/>
          <a:ln>
            <a:noFill/>
          </a:ln>
        </p:spPr>
        <p:txBody>
          <a:bodyPr spcFirstLastPara="1" wrap="square" lIns="0" tIns="60933" rIns="121900" bIns="60933" anchor="ctr" anchorCtr="0">
            <a:noAutofit/>
          </a:bodyPr>
          <a:lstStyle>
            <a:lvl1pPr marL="0" indent="0">
              <a:buNone/>
              <a:defRPr lang="en-US" sz="3200" b="1" dirty="0" smtClean="0">
                <a:solidFill>
                  <a:srgbClr val="009BA0"/>
                </a:solidFill>
                <a:latin typeface="Arial"/>
                <a:ea typeface="Arial"/>
                <a:cs typeface="Arial"/>
              </a:defRPr>
            </a:lvl1pPr>
            <a:lvl2pPr>
              <a:defRPr lang="en-US" sz="1800" dirty="0" smtClean="0"/>
            </a:lvl2pPr>
            <a:lvl3pPr>
              <a:defRPr lang="en-US" sz="1800" dirty="0" smtClean="0"/>
            </a:lvl3pPr>
            <a:lvl4pPr>
              <a:defRPr lang="en-US" dirty="0" smtClean="0"/>
            </a:lvl4pPr>
            <a:lvl5pPr>
              <a:defRPr lang="uk-UA" dirty="0"/>
            </a:lvl5pPr>
          </a:lstStyle>
          <a:p>
            <a:pPr marL="0" lvl="0">
              <a:buClr>
                <a:srgbClr val="009BA0"/>
              </a:buClr>
              <a:buSzPts val="3400"/>
            </a:pPr>
            <a:r>
              <a:rPr lang="en-US"/>
              <a:t>Edit Master text styles</a:t>
            </a:r>
          </a:p>
        </p:txBody>
      </p:sp>
      <p:cxnSp>
        <p:nvCxnSpPr>
          <p:cNvPr id="5" name="Shape 715">
            <a:extLst>
              <a:ext uri="{FF2B5EF4-FFF2-40B4-BE49-F238E27FC236}">
                <a16:creationId xmlns:a16="http://schemas.microsoft.com/office/drawing/2014/main" id="{D58F7EDD-4A8F-422A-95EA-CD89D8BB51EF}"/>
              </a:ext>
            </a:extLst>
          </p:cNvPr>
          <p:cNvCxnSpPr/>
          <p:nvPr userDrawn="1"/>
        </p:nvCxnSpPr>
        <p:spPr>
          <a:xfrm rot="10800000" flipH="1">
            <a:off x="702739" y="872067"/>
            <a:ext cx="10786400" cy="0"/>
          </a:xfrm>
          <a:prstGeom prst="straightConnector1">
            <a:avLst/>
          </a:prstGeom>
          <a:noFill/>
          <a:ln w="15875" cap="flat" cmpd="sng">
            <a:solidFill>
              <a:srgbClr val="009BA0"/>
            </a:solidFill>
            <a:prstDash val="solid"/>
            <a:round/>
            <a:headEnd type="none" w="sm" len="sm"/>
            <a:tailEnd type="none" w="sm" len="sm"/>
          </a:ln>
        </p:spPr>
      </p:cxnSp>
    </p:spTree>
    <p:extLst>
      <p:ext uri="{BB962C8B-B14F-4D97-AF65-F5344CB8AC3E}">
        <p14:creationId xmlns:p14="http://schemas.microsoft.com/office/powerpoint/2010/main" val="13309630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E8C20D-3346-4BE0-960A-2B858900A6E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DAADF1F-69F4-4A88-A067-D669FB40B079}"/>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8C62313-B89A-4C98-A500-041A658D2CF2}"/>
              </a:ext>
            </a:extLst>
          </p:cNvPr>
          <p:cNvSpPr>
            <a:spLocks noGrp="1"/>
          </p:cNvSpPr>
          <p:nvPr>
            <p:ph type="dt" sz="half" idx="10"/>
          </p:nvPr>
        </p:nvSpPr>
        <p:spPr/>
        <p:txBody>
          <a:bodyPr/>
          <a:lstStyle/>
          <a:p>
            <a:fld id="{27C06AD6-2A1B-42A4-AAD2-BAED84479F1A}" type="datetime1">
              <a:rPr lang="en-US" smtClean="0"/>
              <a:t>6/30/2023</a:t>
            </a:fld>
            <a:endParaRPr lang="en-US"/>
          </a:p>
        </p:txBody>
      </p:sp>
      <p:sp>
        <p:nvSpPr>
          <p:cNvPr id="5" name="Footer Placeholder 4">
            <a:extLst>
              <a:ext uri="{FF2B5EF4-FFF2-40B4-BE49-F238E27FC236}">
                <a16:creationId xmlns:a16="http://schemas.microsoft.com/office/drawing/2014/main" id="{7356758C-4903-454A-9D0E-FE731CE13AB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8E8FCF5-D282-44DD-BD8C-3380829CF7AB}"/>
              </a:ext>
            </a:extLst>
          </p:cNvPr>
          <p:cNvSpPr>
            <a:spLocks noGrp="1"/>
          </p:cNvSpPr>
          <p:nvPr>
            <p:ph type="sldNum" sz="quarter" idx="12"/>
          </p:nvPr>
        </p:nvSpPr>
        <p:spPr/>
        <p:txBody>
          <a:bodyPr/>
          <a:lstStyle/>
          <a:p>
            <a:fld id="{A16CD3DD-A75F-4B53-A9CC-CB53EF79276C}" type="slidenum">
              <a:rPr lang="en-US" smtClean="0"/>
              <a:t>‹#›</a:t>
            </a:fld>
            <a:endParaRPr lang="en-US"/>
          </a:p>
        </p:txBody>
      </p:sp>
    </p:spTree>
    <p:extLst>
      <p:ext uri="{BB962C8B-B14F-4D97-AF65-F5344CB8AC3E}">
        <p14:creationId xmlns:p14="http://schemas.microsoft.com/office/powerpoint/2010/main" val="13883724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F8EB9D-5737-452D-BF21-64E13046F005}"/>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0B8A59D1-CBFF-45E9-B7A7-822A1E348425}"/>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8F2AD870-A144-4E54-94DF-757C11A1E94A}"/>
              </a:ext>
            </a:extLst>
          </p:cNvPr>
          <p:cNvSpPr>
            <a:spLocks noGrp="1"/>
          </p:cNvSpPr>
          <p:nvPr>
            <p:ph type="dt" sz="half" idx="10"/>
          </p:nvPr>
        </p:nvSpPr>
        <p:spPr/>
        <p:txBody>
          <a:bodyPr/>
          <a:lstStyle/>
          <a:p>
            <a:fld id="{58829BBA-AAD9-4625-B910-ECB7B96082DB}" type="datetime1">
              <a:rPr lang="en-US" smtClean="0"/>
              <a:t>6/30/2023</a:t>
            </a:fld>
            <a:endParaRPr lang="en-US"/>
          </a:p>
        </p:txBody>
      </p:sp>
      <p:sp>
        <p:nvSpPr>
          <p:cNvPr id="5" name="Footer Placeholder 4">
            <a:extLst>
              <a:ext uri="{FF2B5EF4-FFF2-40B4-BE49-F238E27FC236}">
                <a16:creationId xmlns:a16="http://schemas.microsoft.com/office/drawing/2014/main" id="{1725885B-CFAB-468D-939D-295234D24E3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2AD06ED-C7D3-4F9B-8F68-40719400E0B9}"/>
              </a:ext>
            </a:extLst>
          </p:cNvPr>
          <p:cNvSpPr>
            <a:spLocks noGrp="1"/>
          </p:cNvSpPr>
          <p:nvPr>
            <p:ph type="sldNum" sz="quarter" idx="12"/>
          </p:nvPr>
        </p:nvSpPr>
        <p:spPr/>
        <p:txBody>
          <a:bodyPr/>
          <a:lstStyle/>
          <a:p>
            <a:fld id="{A16CD3DD-A75F-4B53-A9CC-CB53EF79276C}" type="slidenum">
              <a:rPr lang="en-US" smtClean="0"/>
              <a:t>‹#›</a:t>
            </a:fld>
            <a:endParaRPr lang="en-US"/>
          </a:p>
        </p:txBody>
      </p:sp>
    </p:spTree>
    <p:extLst>
      <p:ext uri="{BB962C8B-B14F-4D97-AF65-F5344CB8AC3E}">
        <p14:creationId xmlns:p14="http://schemas.microsoft.com/office/powerpoint/2010/main" val="228515602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3DE918-1792-4844-85C7-63518C1804A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A43FA2B-5631-433E-B04F-5F0A429116CF}"/>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0D57AD47-8399-4BD0-A892-855A8A16A4B0}"/>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D68DE2BD-7434-4693-BFEB-54FF5E455C24}"/>
              </a:ext>
            </a:extLst>
          </p:cNvPr>
          <p:cNvSpPr>
            <a:spLocks noGrp="1"/>
          </p:cNvSpPr>
          <p:nvPr>
            <p:ph type="dt" sz="half" idx="10"/>
          </p:nvPr>
        </p:nvSpPr>
        <p:spPr/>
        <p:txBody>
          <a:bodyPr/>
          <a:lstStyle/>
          <a:p>
            <a:fld id="{9EF27477-B691-465D-AE31-645297B1AAC1}" type="datetime1">
              <a:rPr lang="en-US" smtClean="0"/>
              <a:t>6/30/2023</a:t>
            </a:fld>
            <a:endParaRPr lang="en-US"/>
          </a:p>
        </p:txBody>
      </p:sp>
      <p:sp>
        <p:nvSpPr>
          <p:cNvPr id="6" name="Footer Placeholder 5">
            <a:extLst>
              <a:ext uri="{FF2B5EF4-FFF2-40B4-BE49-F238E27FC236}">
                <a16:creationId xmlns:a16="http://schemas.microsoft.com/office/drawing/2014/main" id="{BCD780FA-67CC-4056-8386-C3FE186F954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D10FFA0-DB6A-4C2C-8B22-E5955889C969}"/>
              </a:ext>
            </a:extLst>
          </p:cNvPr>
          <p:cNvSpPr>
            <a:spLocks noGrp="1"/>
          </p:cNvSpPr>
          <p:nvPr>
            <p:ph type="sldNum" sz="quarter" idx="12"/>
          </p:nvPr>
        </p:nvSpPr>
        <p:spPr/>
        <p:txBody>
          <a:bodyPr/>
          <a:lstStyle/>
          <a:p>
            <a:fld id="{A16CD3DD-A75F-4B53-A9CC-CB53EF79276C}" type="slidenum">
              <a:rPr lang="en-US" smtClean="0"/>
              <a:t>‹#›</a:t>
            </a:fld>
            <a:endParaRPr lang="en-US"/>
          </a:p>
        </p:txBody>
      </p:sp>
    </p:spTree>
    <p:extLst>
      <p:ext uri="{BB962C8B-B14F-4D97-AF65-F5344CB8AC3E}">
        <p14:creationId xmlns:p14="http://schemas.microsoft.com/office/powerpoint/2010/main" val="72079067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6BF5F5-112B-4079-BFC4-754E7DCE4EAB}"/>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6B3CA595-416E-46C8-A054-8FB7C6BA739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3E5914BD-0FB8-4FF3-A662-B580EDF85F9F}"/>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F12A5E7C-17F5-488B-B2F3-DA046E1A2C76}"/>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EEDDDE23-73CC-4D71-9BFF-ABF4B4BFE224}"/>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C3780C66-BB2E-48E3-9066-375C4FDC6DBB}"/>
              </a:ext>
            </a:extLst>
          </p:cNvPr>
          <p:cNvSpPr>
            <a:spLocks noGrp="1"/>
          </p:cNvSpPr>
          <p:nvPr>
            <p:ph type="dt" sz="half" idx="10"/>
          </p:nvPr>
        </p:nvSpPr>
        <p:spPr/>
        <p:txBody>
          <a:bodyPr/>
          <a:lstStyle/>
          <a:p>
            <a:fld id="{9152E7DE-3D6A-40CB-A265-6801E7318149}" type="datetime1">
              <a:rPr lang="en-US" smtClean="0"/>
              <a:t>6/30/2023</a:t>
            </a:fld>
            <a:endParaRPr lang="en-US"/>
          </a:p>
        </p:txBody>
      </p:sp>
      <p:sp>
        <p:nvSpPr>
          <p:cNvPr id="8" name="Footer Placeholder 7">
            <a:extLst>
              <a:ext uri="{FF2B5EF4-FFF2-40B4-BE49-F238E27FC236}">
                <a16:creationId xmlns:a16="http://schemas.microsoft.com/office/drawing/2014/main" id="{7DD7F3A1-840B-4E52-AEC2-A5B3144B4F93}"/>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3FB1F7EA-9815-484F-86E4-CC3E23A473B1}"/>
              </a:ext>
            </a:extLst>
          </p:cNvPr>
          <p:cNvSpPr>
            <a:spLocks noGrp="1"/>
          </p:cNvSpPr>
          <p:nvPr>
            <p:ph type="sldNum" sz="quarter" idx="12"/>
          </p:nvPr>
        </p:nvSpPr>
        <p:spPr/>
        <p:txBody>
          <a:bodyPr/>
          <a:lstStyle/>
          <a:p>
            <a:fld id="{A16CD3DD-A75F-4B53-A9CC-CB53EF79276C}" type="slidenum">
              <a:rPr lang="en-US" smtClean="0"/>
              <a:t>‹#›</a:t>
            </a:fld>
            <a:endParaRPr lang="en-US"/>
          </a:p>
        </p:txBody>
      </p:sp>
    </p:spTree>
    <p:extLst>
      <p:ext uri="{BB962C8B-B14F-4D97-AF65-F5344CB8AC3E}">
        <p14:creationId xmlns:p14="http://schemas.microsoft.com/office/powerpoint/2010/main" val="206479513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2D3B9A-05E8-45AF-B94B-1038129E5E91}"/>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44A0BF4E-C4FE-445E-97A9-665374D9516B}"/>
              </a:ext>
            </a:extLst>
          </p:cNvPr>
          <p:cNvSpPr>
            <a:spLocks noGrp="1"/>
          </p:cNvSpPr>
          <p:nvPr>
            <p:ph type="dt" sz="half" idx="10"/>
          </p:nvPr>
        </p:nvSpPr>
        <p:spPr/>
        <p:txBody>
          <a:bodyPr/>
          <a:lstStyle/>
          <a:p>
            <a:fld id="{5467EB4A-7BEF-47DE-BF15-3A6740AA2BCB}" type="datetime1">
              <a:rPr lang="en-US" smtClean="0"/>
              <a:t>6/30/2023</a:t>
            </a:fld>
            <a:endParaRPr lang="en-US"/>
          </a:p>
        </p:txBody>
      </p:sp>
      <p:sp>
        <p:nvSpPr>
          <p:cNvPr id="4" name="Footer Placeholder 3">
            <a:extLst>
              <a:ext uri="{FF2B5EF4-FFF2-40B4-BE49-F238E27FC236}">
                <a16:creationId xmlns:a16="http://schemas.microsoft.com/office/drawing/2014/main" id="{A029FCC0-3A47-4B94-89F9-EC8340464B68}"/>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3A32600C-C0DA-4D1D-9C07-6D1A3E39B18A}"/>
              </a:ext>
            </a:extLst>
          </p:cNvPr>
          <p:cNvSpPr>
            <a:spLocks noGrp="1"/>
          </p:cNvSpPr>
          <p:nvPr>
            <p:ph type="sldNum" sz="quarter" idx="12"/>
          </p:nvPr>
        </p:nvSpPr>
        <p:spPr/>
        <p:txBody>
          <a:bodyPr/>
          <a:lstStyle/>
          <a:p>
            <a:fld id="{A16CD3DD-A75F-4B53-A9CC-CB53EF79276C}" type="slidenum">
              <a:rPr lang="en-US" smtClean="0"/>
              <a:t>‹#›</a:t>
            </a:fld>
            <a:endParaRPr lang="en-US"/>
          </a:p>
        </p:txBody>
      </p:sp>
    </p:spTree>
    <p:extLst>
      <p:ext uri="{BB962C8B-B14F-4D97-AF65-F5344CB8AC3E}">
        <p14:creationId xmlns:p14="http://schemas.microsoft.com/office/powerpoint/2010/main" val="65829506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4DB68FD-33F4-4CE3-8C9E-EF83C4F9061F}"/>
              </a:ext>
            </a:extLst>
          </p:cNvPr>
          <p:cNvSpPr>
            <a:spLocks noGrp="1"/>
          </p:cNvSpPr>
          <p:nvPr>
            <p:ph type="dt" sz="half" idx="10"/>
          </p:nvPr>
        </p:nvSpPr>
        <p:spPr/>
        <p:txBody>
          <a:bodyPr/>
          <a:lstStyle/>
          <a:p>
            <a:fld id="{C37AD671-D566-4C83-BE99-5D6BCD137A64}" type="datetime1">
              <a:rPr lang="en-US" smtClean="0"/>
              <a:t>6/30/2023</a:t>
            </a:fld>
            <a:endParaRPr lang="en-US"/>
          </a:p>
        </p:txBody>
      </p:sp>
      <p:sp>
        <p:nvSpPr>
          <p:cNvPr id="3" name="Footer Placeholder 2">
            <a:extLst>
              <a:ext uri="{FF2B5EF4-FFF2-40B4-BE49-F238E27FC236}">
                <a16:creationId xmlns:a16="http://schemas.microsoft.com/office/drawing/2014/main" id="{9A65721F-C0B8-4251-B370-EB0AD9B59BDC}"/>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F305A292-F788-4AD0-89C3-F8FEA479E12F}"/>
              </a:ext>
            </a:extLst>
          </p:cNvPr>
          <p:cNvSpPr>
            <a:spLocks noGrp="1"/>
          </p:cNvSpPr>
          <p:nvPr>
            <p:ph type="sldNum" sz="quarter" idx="12"/>
          </p:nvPr>
        </p:nvSpPr>
        <p:spPr/>
        <p:txBody>
          <a:bodyPr/>
          <a:lstStyle/>
          <a:p>
            <a:fld id="{A16CD3DD-A75F-4B53-A9CC-CB53EF79276C}" type="slidenum">
              <a:rPr lang="en-US" smtClean="0"/>
              <a:t>‹#›</a:t>
            </a:fld>
            <a:endParaRPr lang="en-US"/>
          </a:p>
        </p:txBody>
      </p:sp>
    </p:spTree>
    <p:extLst>
      <p:ext uri="{BB962C8B-B14F-4D97-AF65-F5344CB8AC3E}">
        <p14:creationId xmlns:p14="http://schemas.microsoft.com/office/powerpoint/2010/main" val="9672387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7FF617-DF3D-4061-A583-7D5208E8A66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5D953D1B-D1BA-4234-8E2D-C1328B7FB41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67B62655-648D-4D81-B2F1-EE1B3F0D977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5AAD48BB-FB10-4AA7-A898-5620379F304A}"/>
              </a:ext>
            </a:extLst>
          </p:cNvPr>
          <p:cNvSpPr>
            <a:spLocks noGrp="1"/>
          </p:cNvSpPr>
          <p:nvPr>
            <p:ph type="dt" sz="half" idx="10"/>
          </p:nvPr>
        </p:nvSpPr>
        <p:spPr/>
        <p:txBody>
          <a:bodyPr/>
          <a:lstStyle/>
          <a:p>
            <a:fld id="{F90A7758-8FD1-4EAF-A3DD-3464968E8084}" type="datetime1">
              <a:rPr lang="en-US" smtClean="0"/>
              <a:t>6/30/2023</a:t>
            </a:fld>
            <a:endParaRPr lang="en-US"/>
          </a:p>
        </p:txBody>
      </p:sp>
      <p:sp>
        <p:nvSpPr>
          <p:cNvPr id="6" name="Footer Placeholder 5">
            <a:extLst>
              <a:ext uri="{FF2B5EF4-FFF2-40B4-BE49-F238E27FC236}">
                <a16:creationId xmlns:a16="http://schemas.microsoft.com/office/drawing/2014/main" id="{68D6D2C7-37E9-4248-A69B-28425B98AA7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329C6D0-3E90-46F3-8203-CB4BD13963C8}"/>
              </a:ext>
            </a:extLst>
          </p:cNvPr>
          <p:cNvSpPr>
            <a:spLocks noGrp="1"/>
          </p:cNvSpPr>
          <p:nvPr>
            <p:ph type="sldNum" sz="quarter" idx="12"/>
          </p:nvPr>
        </p:nvSpPr>
        <p:spPr/>
        <p:txBody>
          <a:bodyPr/>
          <a:lstStyle/>
          <a:p>
            <a:fld id="{A16CD3DD-A75F-4B53-A9CC-CB53EF79276C}" type="slidenum">
              <a:rPr lang="en-US" smtClean="0"/>
              <a:t>‹#›</a:t>
            </a:fld>
            <a:endParaRPr lang="en-US"/>
          </a:p>
        </p:txBody>
      </p:sp>
    </p:spTree>
    <p:extLst>
      <p:ext uri="{BB962C8B-B14F-4D97-AF65-F5344CB8AC3E}">
        <p14:creationId xmlns:p14="http://schemas.microsoft.com/office/powerpoint/2010/main" val="300819798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5F3B00-D58E-4643-B370-991C70EB428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56EA4B21-973D-4C91-896F-A9CD4EDE934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2D0AD51E-A4FA-4246-BD82-4A57EF9ECAB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129B0A01-5F67-4671-A837-FB928886C091}"/>
              </a:ext>
            </a:extLst>
          </p:cNvPr>
          <p:cNvSpPr>
            <a:spLocks noGrp="1"/>
          </p:cNvSpPr>
          <p:nvPr>
            <p:ph type="dt" sz="half" idx="10"/>
          </p:nvPr>
        </p:nvSpPr>
        <p:spPr/>
        <p:txBody>
          <a:bodyPr/>
          <a:lstStyle/>
          <a:p>
            <a:fld id="{7DBF85CA-4B92-44B9-86E7-161C21505D5C}" type="datetime1">
              <a:rPr lang="en-US" smtClean="0"/>
              <a:t>6/30/2023</a:t>
            </a:fld>
            <a:endParaRPr lang="en-US"/>
          </a:p>
        </p:txBody>
      </p:sp>
      <p:sp>
        <p:nvSpPr>
          <p:cNvPr id="6" name="Footer Placeholder 5">
            <a:extLst>
              <a:ext uri="{FF2B5EF4-FFF2-40B4-BE49-F238E27FC236}">
                <a16:creationId xmlns:a16="http://schemas.microsoft.com/office/drawing/2014/main" id="{97F9EB5F-3EAE-4DE0-9090-8001012DD46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2D6D8D4-C5CC-4D90-A9ED-BBFB655133E7}"/>
              </a:ext>
            </a:extLst>
          </p:cNvPr>
          <p:cNvSpPr>
            <a:spLocks noGrp="1"/>
          </p:cNvSpPr>
          <p:nvPr>
            <p:ph type="sldNum" sz="quarter" idx="12"/>
          </p:nvPr>
        </p:nvSpPr>
        <p:spPr/>
        <p:txBody>
          <a:bodyPr/>
          <a:lstStyle/>
          <a:p>
            <a:fld id="{A16CD3DD-A75F-4B53-A9CC-CB53EF79276C}" type="slidenum">
              <a:rPr lang="en-US" smtClean="0"/>
              <a:t>‹#›</a:t>
            </a:fld>
            <a:endParaRPr lang="en-US"/>
          </a:p>
        </p:txBody>
      </p:sp>
    </p:spTree>
    <p:extLst>
      <p:ext uri="{BB962C8B-B14F-4D97-AF65-F5344CB8AC3E}">
        <p14:creationId xmlns:p14="http://schemas.microsoft.com/office/powerpoint/2010/main" val="169187548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67E8537-46D4-4BD4-85C6-9AC4B3BDA34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CE88066C-445A-40F8-8E05-72E7237A79F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B20F26C-E672-44BD-873C-7BF170AFF7B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33EEE81-D5F4-4454-A4C4-71209A65586C}" type="datetime1">
              <a:rPr lang="en-US" smtClean="0"/>
              <a:t>6/30/2023</a:t>
            </a:fld>
            <a:endParaRPr lang="en-US"/>
          </a:p>
        </p:txBody>
      </p:sp>
      <p:sp>
        <p:nvSpPr>
          <p:cNvPr id="5" name="Footer Placeholder 4">
            <a:extLst>
              <a:ext uri="{FF2B5EF4-FFF2-40B4-BE49-F238E27FC236}">
                <a16:creationId xmlns:a16="http://schemas.microsoft.com/office/drawing/2014/main" id="{FABCF46E-7D72-483B-9A0F-E8E8EE6C2F2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8999B17F-9E76-4404-B169-9C6AF8A7283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16CD3DD-A75F-4B53-A9CC-CB53EF79276C}" type="slidenum">
              <a:rPr lang="en-US" smtClean="0"/>
              <a:t>‹#›</a:t>
            </a:fld>
            <a:endParaRPr lang="en-US"/>
          </a:p>
        </p:txBody>
      </p:sp>
    </p:spTree>
    <p:extLst>
      <p:ext uri="{BB962C8B-B14F-4D97-AF65-F5344CB8AC3E}">
        <p14:creationId xmlns:p14="http://schemas.microsoft.com/office/powerpoint/2010/main" val="1029250546"/>
      </p:ext>
    </p:extLst>
  </p:cSld>
  <p:clrMap bg1="lt1" tx1="dk1" bg2="lt2" tx2="dk2" accent1="accent1" accent2="accent2" accent3="accent3" accent4="accent4" accent5="accent5" accent6="accent6" hlink="hlink" folHlink="folHlink"/>
  <p:sldLayoutIdLst>
    <p:sldLayoutId id="2147483700" r:id="rId1"/>
    <p:sldLayoutId id="2147483701" r:id="rId2"/>
    <p:sldLayoutId id="2147483702" r:id="rId3"/>
    <p:sldLayoutId id="2147483703" r:id="rId4"/>
    <p:sldLayoutId id="2147483704" r:id="rId5"/>
    <p:sldLayoutId id="2147483705" r:id="rId6"/>
    <p:sldLayoutId id="2147483706" r:id="rId7"/>
    <p:sldLayoutId id="2147483707" r:id="rId8"/>
    <p:sldLayoutId id="2147483708" r:id="rId9"/>
    <p:sldLayoutId id="2147483709" r:id="rId10"/>
    <p:sldLayoutId id="2147483710" r:id="rId11"/>
    <p:sldLayoutId id="2147483711" r:id="rId12"/>
  </p:sldLayoutIdLst>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2.xml"/><Relationship Id="rId1" Type="http://schemas.openxmlformats.org/officeDocument/2006/relationships/video" Target="https://www.youtube.com/embed/UL_LmMXDoyI?list=PL41LBVtbyy5yMKcKx9cNMnRi_jOlM6M7N" TargetMode="External"/><Relationship Id="rId4" Type="http://schemas.openxmlformats.org/officeDocument/2006/relationships/image" Target="../media/image8.jpeg"/></Relationships>
</file>

<file path=ppt/slides/_rels/slide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2.xml"/><Relationship Id="rId1" Type="http://schemas.openxmlformats.org/officeDocument/2006/relationships/video" Target="https://www.youtube.com/embed/uNidQHk5SZs?start=1&amp;feature=oembed" TargetMode="External"/><Relationship Id="rId4" Type="http://schemas.openxmlformats.org/officeDocument/2006/relationships/image" Target="../media/image15.jpeg"/></Relationships>
</file>

<file path=ppt/slides/_rels/slide1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image" Target="../media/image20.png"/><Relationship Id="rId4" Type="http://schemas.openxmlformats.org/officeDocument/2006/relationships/hyperlink" Target="http://www.rsf.org/" TargetMode="External"/></Relationships>
</file>

<file path=ppt/slides/_rels/slide2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25.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23.emf"/><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4.JPG"/></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3" name="TextBox 2">
            <a:extLst>
              <a:ext uri="{FF2B5EF4-FFF2-40B4-BE49-F238E27FC236}">
                <a16:creationId xmlns:a16="http://schemas.microsoft.com/office/drawing/2014/main" id="{D963EF0B-282C-98F5-3C4A-584E81CD978F}"/>
              </a:ext>
            </a:extLst>
          </p:cNvPr>
          <p:cNvSpPr txBox="1"/>
          <p:nvPr/>
        </p:nvSpPr>
        <p:spPr>
          <a:xfrm>
            <a:off x="1469571" y="947058"/>
            <a:ext cx="3962400" cy="144655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3200" b="1" dirty="0">
                <a:latin typeface="Futura PT Book"/>
                <a:ea typeface="Source Sans Pro Light"/>
                <a:cs typeface="Calibri"/>
              </a:rPr>
              <a:t>Lesson 2: Media Ownership</a:t>
            </a:r>
          </a:p>
          <a:p>
            <a:r>
              <a:rPr lang="en-US" sz="2400" b="1" dirty="0">
                <a:latin typeface="Futura PT Book"/>
                <a:ea typeface="Source Sans Pro Light"/>
                <a:cs typeface="Calibri"/>
              </a:rPr>
              <a:t>Unit 2 Part A</a:t>
            </a:r>
          </a:p>
        </p:txBody>
      </p:sp>
      <p:pic>
        <p:nvPicPr>
          <p:cNvPr id="4" name="Picture 4" descr="Logo&#10;&#10;Description automatically generated">
            <a:extLst>
              <a:ext uri="{FF2B5EF4-FFF2-40B4-BE49-F238E27FC236}">
                <a16:creationId xmlns:a16="http://schemas.microsoft.com/office/drawing/2014/main" id="{6B256C20-ACCA-8CE9-5749-5FDEAAA2F00B}"/>
              </a:ext>
            </a:extLst>
          </p:cNvPr>
          <p:cNvPicPr>
            <a:picLocks noChangeAspect="1"/>
          </p:cNvPicPr>
          <p:nvPr/>
        </p:nvPicPr>
        <p:blipFill>
          <a:blip r:embed="rId3"/>
          <a:stretch>
            <a:fillRect/>
          </a:stretch>
        </p:blipFill>
        <p:spPr>
          <a:xfrm>
            <a:off x="8828314" y="5295138"/>
            <a:ext cx="2743200" cy="992124"/>
          </a:xfrm>
          <a:prstGeom prst="rect">
            <a:avLst/>
          </a:prstGeom>
        </p:spPr>
      </p:pic>
      <p:pic>
        <p:nvPicPr>
          <p:cNvPr id="5" name="Picture 5">
            <a:extLst>
              <a:ext uri="{FF2B5EF4-FFF2-40B4-BE49-F238E27FC236}">
                <a16:creationId xmlns:a16="http://schemas.microsoft.com/office/drawing/2014/main" id="{B0C9AD0E-A8B9-6F6B-3325-7701A64173DD}"/>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76200" y="-42862"/>
            <a:ext cx="12263283" cy="6898096"/>
          </a:xfrm>
          <a:prstGeom prst="rect">
            <a:avLst/>
          </a:prstGeom>
        </p:spPr>
      </p:pic>
      <p:sp>
        <p:nvSpPr>
          <p:cNvPr id="8" name="TextBox 7">
            <a:extLst>
              <a:ext uri="{FF2B5EF4-FFF2-40B4-BE49-F238E27FC236}">
                <a16:creationId xmlns:a16="http://schemas.microsoft.com/office/drawing/2014/main" id="{3F2298B4-2E14-D507-4B9A-E60C6C511C33}"/>
              </a:ext>
            </a:extLst>
          </p:cNvPr>
          <p:cNvSpPr txBox="1"/>
          <p:nvPr/>
        </p:nvSpPr>
        <p:spPr>
          <a:xfrm>
            <a:off x="515842" y="263716"/>
            <a:ext cx="3962400" cy="144655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3200" dirty="0">
                <a:latin typeface="Futura PT Book"/>
                <a:ea typeface="Source Sans Pro Light"/>
                <a:cs typeface="Calibri"/>
              </a:rPr>
              <a:t>Lesson 3.</a:t>
            </a:r>
            <a:r>
              <a:rPr lang="en-US" sz="3200" b="1" dirty="0">
                <a:latin typeface="Futura PT Book"/>
                <a:ea typeface="Source Sans Pro Light"/>
                <a:cs typeface="Calibri"/>
              </a:rPr>
              <a:t> </a:t>
            </a:r>
            <a:r>
              <a:rPr lang="en-US" sz="3200" b="1" dirty="0">
                <a:latin typeface="Futura PT Bold"/>
                <a:ea typeface="Source Sans Pro Light"/>
                <a:cs typeface="Calibri"/>
              </a:rPr>
              <a:t>Agenda Setting </a:t>
            </a:r>
            <a:endParaRPr lang="en-US" sz="3200" b="1" dirty="0">
              <a:latin typeface="Futura PT Bold" panose="020B0902020204020203" pitchFamily="34" charset="0"/>
              <a:ea typeface="Source Sans Pro Light"/>
              <a:cs typeface="Calibri"/>
            </a:endParaRPr>
          </a:p>
          <a:p>
            <a:r>
              <a:rPr lang="en-US" sz="2400" dirty="0">
                <a:latin typeface="Futura PT Book"/>
                <a:ea typeface="Source Sans Pro Light"/>
                <a:cs typeface="Calibri"/>
              </a:rPr>
              <a:t>Unit 2 Part B</a:t>
            </a:r>
          </a:p>
        </p:txBody>
      </p:sp>
      <p:pic>
        <p:nvPicPr>
          <p:cNvPr id="10" name="Picture 4" descr="Logo&#10;&#10;Description automatically generated">
            <a:extLst>
              <a:ext uri="{FF2B5EF4-FFF2-40B4-BE49-F238E27FC236}">
                <a16:creationId xmlns:a16="http://schemas.microsoft.com/office/drawing/2014/main" id="{A5238DA2-1A33-F2B1-43FF-36E016A49B5E}"/>
              </a:ext>
            </a:extLst>
          </p:cNvPr>
          <p:cNvPicPr>
            <a:picLocks noChangeAspect="1"/>
          </p:cNvPicPr>
          <p:nvPr/>
        </p:nvPicPr>
        <p:blipFill>
          <a:blip r:embed="rId3"/>
          <a:stretch>
            <a:fillRect/>
          </a:stretch>
        </p:blipFill>
        <p:spPr>
          <a:xfrm>
            <a:off x="303746" y="5484409"/>
            <a:ext cx="2743200" cy="992124"/>
          </a:xfrm>
          <a:prstGeom prst="rect">
            <a:avLst/>
          </a:prstGeom>
        </p:spPr>
      </p:pic>
    </p:spTree>
    <p:extLst>
      <p:ext uri="{BB962C8B-B14F-4D97-AF65-F5344CB8AC3E}">
        <p14:creationId xmlns:p14="http://schemas.microsoft.com/office/powerpoint/2010/main" val="218365765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accent6"/>
        </a:solidFill>
        <a:effectLst/>
      </p:bgPr>
    </p:bg>
    <p:spTree>
      <p:nvGrpSpPr>
        <p:cNvPr id="1" name=""/>
        <p:cNvGrpSpPr/>
        <p:nvPr/>
      </p:nvGrpSpPr>
      <p:grpSpPr>
        <a:xfrm>
          <a:off x="0" y="0"/>
          <a:ext cx="0" cy="0"/>
          <a:chOff x="0" y="0"/>
          <a:chExt cx="0" cy="0"/>
        </a:xfrm>
      </p:grpSpPr>
      <p:pic>
        <p:nvPicPr>
          <p:cNvPr id="2" name="Online Media 1" title="Editorial policy interview ENG">
            <a:hlinkClick r:id="" action="ppaction://media"/>
            <a:extLst>
              <a:ext uri="{FF2B5EF4-FFF2-40B4-BE49-F238E27FC236}">
                <a16:creationId xmlns:a16="http://schemas.microsoft.com/office/drawing/2014/main" id="{64782F5C-264B-E719-0A60-CE690C39331C}"/>
              </a:ext>
            </a:extLst>
          </p:cNvPr>
          <p:cNvPicPr>
            <a:picLocks noRot="1" noChangeAspect="1"/>
          </p:cNvPicPr>
          <p:nvPr>
            <a:videoFile r:link="rId1"/>
          </p:nvPr>
        </p:nvPicPr>
        <p:blipFill>
          <a:blip r:embed="rId4"/>
          <a:stretch>
            <a:fillRect/>
          </a:stretch>
        </p:blipFill>
        <p:spPr>
          <a:xfrm>
            <a:off x="0" y="0"/>
            <a:ext cx="12192000" cy="6888480"/>
          </a:xfrm>
          <a:prstGeom prst="rect">
            <a:avLst/>
          </a:prstGeom>
        </p:spPr>
      </p:pic>
    </p:spTree>
    <p:extLst>
      <p:ext uri="{BB962C8B-B14F-4D97-AF65-F5344CB8AC3E}">
        <p14:creationId xmlns:p14="http://schemas.microsoft.com/office/powerpoint/2010/main" val="8864084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2"/>
                </p:tgtEl>
              </p:cMediaNode>
            </p:video>
            <p:seq concurrent="1" nextAc="seek">
              <p:cTn id="8" restart="whenNotActive" fill="hold" evtFilter="cancelBubble" nodeType="interactiveSeq">
                <p:stCondLst>
                  <p:cond evt="onClick" delay="0">
                    <p:tgtEl>
                      <p:spTgt spid="2"/>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2"/>
                                        </p:tgtEl>
                                      </p:cBhvr>
                                    </p:cmd>
                                  </p:childTnLst>
                                </p:cTn>
                              </p:par>
                            </p:childTnLst>
                          </p:cTn>
                        </p:par>
                      </p:childTnLst>
                    </p:cTn>
                  </p:par>
                </p:childTnLst>
              </p:cTn>
              <p:nextCondLst>
                <p:cond evt="onClick" delay="0">
                  <p:tgtEl>
                    <p:spTgt spid="2"/>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accent6"/>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7BA5D2E-3A03-49ED-9F0F-46A78F6F7870}"/>
              </a:ext>
            </a:extLst>
          </p:cNvPr>
          <p:cNvSpPr>
            <a:spLocks noGrp="1"/>
          </p:cNvSpPr>
          <p:nvPr>
            <p:ph idx="1"/>
          </p:nvPr>
        </p:nvSpPr>
        <p:spPr>
          <a:xfrm>
            <a:off x="363747" y="1955021"/>
            <a:ext cx="4419600" cy="4351338"/>
          </a:xfrm>
        </p:spPr>
        <p:txBody>
          <a:bodyPr vert="horz" lIns="91440" tIns="45720" rIns="91440" bIns="45720" rtlCol="0" anchor="t">
            <a:normAutofit/>
          </a:bodyPr>
          <a:lstStyle/>
          <a:p>
            <a:pPr marL="0" indent="0">
              <a:buNone/>
            </a:pPr>
            <a:endParaRPr lang="en-US" dirty="0">
              <a:latin typeface="Futura PT Book"/>
              <a:ea typeface="Source Sans Pro Light"/>
            </a:endParaRPr>
          </a:p>
          <a:p>
            <a:pPr marL="0" indent="0">
              <a:buNone/>
            </a:pPr>
            <a:endParaRPr lang="en-US" dirty="0">
              <a:latin typeface="Futura PT Book"/>
              <a:ea typeface="Source Sans Pro Light"/>
            </a:endParaRPr>
          </a:p>
          <a:p>
            <a:pPr marL="0" indent="0">
              <a:buNone/>
            </a:pPr>
            <a:endParaRPr lang="en-US" dirty="0">
              <a:latin typeface="Futura PT Book"/>
              <a:ea typeface="Source Sans Pro Light"/>
            </a:endParaRPr>
          </a:p>
        </p:txBody>
      </p:sp>
      <p:sp>
        <p:nvSpPr>
          <p:cNvPr id="9" name="Title 7">
            <a:extLst>
              <a:ext uri="{FF2B5EF4-FFF2-40B4-BE49-F238E27FC236}">
                <a16:creationId xmlns:a16="http://schemas.microsoft.com/office/drawing/2014/main" id="{A895C3EF-1C29-8603-303A-02263232EC2B}"/>
              </a:ext>
            </a:extLst>
          </p:cNvPr>
          <p:cNvSpPr>
            <a:spLocks noGrp="1"/>
          </p:cNvSpPr>
          <p:nvPr>
            <p:ph type="title"/>
          </p:nvPr>
        </p:nvSpPr>
        <p:spPr>
          <a:xfrm>
            <a:off x="363747" y="2455832"/>
            <a:ext cx="10515600" cy="1325563"/>
          </a:xfrm>
        </p:spPr>
        <p:txBody>
          <a:bodyPr/>
          <a:lstStyle/>
          <a:p>
            <a:r>
              <a:rPr lang="en-US" dirty="0">
                <a:solidFill>
                  <a:schemeClr val="bg1"/>
                </a:solidFill>
                <a:latin typeface="Futura PT Bold" panose="020B0902020204020203" pitchFamily="34" charset="0"/>
              </a:rPr>
              <a:t>Journalistic</a:t>
            </a:r>
            <a:r>
              <a:rPr lang="en-US" dirty="0">
                <a:latin typeface="Futura PT Bold" panose="020B0902020204020203" pitchFamily="34" charset="0"/>
              </a:rPr>
              <a:t> </a:t>
            </a:r>
            <a:r>
              <a:rPr lang="en-US" dirty="0">
                <a:solidFill>
                  <a:schemeClr val="bg1"/>
                </a:solidFill>
                <a:latin typeface="Futura PT Bold" panose="020B0902020204020203" pitchFamily="34" charset="0"/>
              </a:rPr>
              <a:t>Standards</a:t>
            </a:r>
          </a:p>
        </p:txBody>
      </p:sp>
      <p:pic>
        <p:nvPicPr>
          <p:cNvPr id="6" name="Picture 5" descr="Logo&#10;&#10;Description automatically generated">
            <a:extLst>
              <a:ext uri="{FF2B5EF4-FFF2-40B4-BE49-F238E27FC236}">
                <a16:creationId xmlns:a16="http://schemas.microsoft.com/office/drawing/2014/main" id="{15543CAD-7AEF-01F2-AB98-E646507F37FE}"/>
              </a:ext>
            </a:extLst>
          </p:cNvPr>
          <p:cNvPicPr>
            <a:picLocks noChangeAspect="1"/>
          </p:cNvPicPr>
          <p:nvPr/>
        </p:nvPicPr>
        <p:blipFill>
          <a:blip r:embed="rId3"/>
          <a:stretch>
            <a:fillRect/>
          </a:stretch>
        </p:blipFill>
        <p:spPr>
          <a:xfrm>
            <a:off x="8262959" y="5184525"/>
            <a:ext cx="3345425" cy="1213349"/>
          </a:xfrm>
          <a:prstGeom prst="rect">
            <a:avLst/>
          </a:prstGeom>
        </p:spPr>
      </p:pic>
    </p:spTree>
    <p:extLst>
      <p:ext uri="{BB962C8B-B14F-4D97-AF65-F5344CB8AC3E}">
        <p14:creationId xmlns:p14="http://schemas.microsoft.com/office/powerpoint/2010/main" val="221494621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Graphical user interface, text&#10;&#10;Description automatically generated">
            <a:extLst>
              <a:ext uri="{FF2B5EF4-FFF2-40B4-BE49-F238E27FC236}">
                <a16:creationId xmlns:a16="http://schemas.microsoft.com/office/drawing/2014/main" id="{326185CF-0727-367B-EBC2-B63C5F5376E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29302883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Graphical user interface, application&#10;&#10;Description automatically generated">
            <a:extLst>
              <a:ext uri="{FF2B5EF4-FFF2-40B4-BE49-F238E27FC236}">
                <a16:creationId xmlns:a16="http://schemas.microsoft.com/office/drawing/2014/main" id="{558C5017-367F-5DED-9FB1-AEFB424BA26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238094115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Graphical user interface, application&#10;&#10;Description automatically generated">
            <a:extLst>
              <a:ext uri="{FF2B5EF4-FFF2-40B4-BE49-F238E27FC236}">
                <a16:creationId xmlns:a16="http://schemas.microsoft.com/office/drawing/2014/main" id="{D5C1D15B-9F83-9A98-4B9D-F83B5A5E99E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58012572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Text&#10;&#10;Description automatically generated with low confidence">
            <a:extLst>
              <a:ext uri="{FF2B5EF4-FFF2-40B4-BE49-F238E27FC236}">
                <a16:creationId xmlns:a16="http://schemas.microsoft.com/office/drawing/2014/main" id="{2AA94C4C-9A83-6E13-6C61-8F4311764E0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163839899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Graphical user interface, text, application&#10;&#10;Description automatically generated">
            <a:extLst>
              <a:ext uri="{FF2B5EF4-FFF2-40B4-BE49-F238E27FC236}">
                <a16:creationId xmlns:a16="http://schemas.microsoft.com/office/drawing/2014/main" id="{4570A9D4-9812-B2AB-0019-322A6165D2B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367320155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Graphical user interface, application&#10;&#10;Description automatically generated">
            <a:extLst>
              <a:ext uri="{FF2B5EF4-FFF2-40B4-BE49-F238E27FC236}">
                <a16:creationId xmlns:a16="http://schemas.microsoft.com/office/drawing/2014/main" id="{4731006A-9012-4D0F-175D-F01555C9570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250158873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accent3">
            <a:lumMod val="60000"/>
            <a:lumOff val="40000"/>
          </a:schemeClr>
        </a:solidFill>
        <a:effectLst/>
      </p:bgPr>
    </p:bg>
    <p:spTree>
      <p:nvGrpSpPr>
        <p:cNvPr id="1" name=""/>
        <p:cNvGrpSpPr/>
        <p:nvPr/>
      </p:nvGrpSpPr>
      <p:grpSpPr>
        <a:xfrm>
          <a:off x="0" y="0"/>
          <a:ext cx="0" cy="0"/>
          <a:chOff x="0" y="0"/>
          <a:chExt cx="0" cy="0"/>
        </a:xfrm>
      </p:grpSpPr>
      <p:pic>
        <p:nvPicPr>
          <p:cNvPr id="3" name="Online Media 2" title="The 5 Core Values of Journalism">
            <a:hlinkClick r:id="" action="ppaction://media"/>
            <a:extLst>
              <a:ext uri="{FF2B5EF4-FFF2-40B4-BE49-F238E27FC236}">
                <a16:creationId xmlns:a16="http://schemas.microsoft.com/office/drawing/2014/main" id="{EC618848-9F7A-01B3-59FB-F0AF8ED89E17}"/>
              </a:ext>
            </a:extLst>
          </p:cNvPr>
          <p:cNvPicPr>
            <a:picLocks noRot="1" noChangeAspect="1"/>
          </p:cNvPicPr>
          <p:nvPr>
            <a:videoFile r:link="rId1"/>
          </p:nvPr>
        </p:nvPicPr>
        <p:blipFill>
          <a:blip r:embed="rId4"/>
          <a:stretch>
            <a:fillRect/>
          </a:stretch>
        </p:blipFill>
        <p:spPr>
          <a:xfrm>
            <a:off x="0" y="0"/>
            <a:ext cx="12192000" cy="6888480"/>
          </a:xfrm>
          <a:prstGeom prst="rect">
            <a:avLst/>
          </a:prstGeom>
        </p:spPr>
      </p:pic>
    </p:spTree>
    <p:extLst>
      <p:ext uri="{BB962C8B-B14F-4D97-AF65-F5344CB8AC3E}">
        <p14:creationId xmlns:p14="http://schemas.microsoft.com/office/powerpoint/2010/main" val="20488502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3"/>
                </p:tgtEl>
              </p:cMediaNode>
            </p:video>
            <p:seq concurrent="1" nextAc="seek">
              <p:cTn id="8" restart="whenNotActive" fill="hold" evtFilter="cancelBubble" nodeType="interactiveSeq">
                <p:stCondLst>
                  <p:cond evt="onClick" delay="0">
                    <p:tgtEl>
                      <p:spTgt spid="3"/>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3"/>
                                        </p:tgtEl>
                                      </p:cBhvr>
                                    </p:cmd>
                                  </p:childTnLst>
                                </p:cTn>
                              </p:par>
                            </p:childTnLst>
                          </p:cTn>
                        </p:par>
                      </p:childTnLst>
                    </p:cTn>
                  </p:par>
                </p:childTnLst>
              </p:cTn>
              <p:nextCondLst>
                <p:cond evt="onClick" delay="0">
                  <p:tgtEl>
                    <p:spTgt spid="3"/>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accent3">
            <a:lumMod val="60000"/>
            <a:lumOff val="40000"/>
          </a:schemeClr>
        </a:solidFill>
        <a:effectLst/>
      </p:bgPr>
    </p:bg>
    <p:spTree>
      <p:nvGrpSpPr>
        <p:cNvPr id="1" name=""/>
        <p:cNvGrpSpPr/>
        <p:nvPr/>
      </p:nvGrpSpPr>
      <p:grpSpPr>
        <a:xfrm>
          <a:off x="0" y="0"/>
          <a:ext cx="0" cy="0"/>
          <a:chOff x="0" y="0"/>
          <a:chExt cx="0" cy="0"/>
        </a:xfrm>
      </p:grpSpPr>
      <p:pic>
        <p:nvPicPr>
          <p:cNvPr id="4" name="Picture 3" descr="Logo&#10;&#10;Description automatically generated">
            <a:extLst>
              <a:ext uri="{FF2B5EF4-FFF2-40B4-BE49-F238E27FC236}">
                <a16:creationId xmlns:a16="http://schemas.microsoft.com/office/drawing/2014/main" id="{F5330389-16E9-5A65-814E-6B3481F6C606}"/>
              </a:ext>
            </a:extLst>
          </p:cNvPr>
          <p:cNvPicPr>
            <a:picLocks noChangeAspect="1"/>
          </p:cNvPicPr>
          <p:nvPr/>
        </p:nvPicPr>
        <p:blipFill>
          <a:blip r:embed="rId3"/>
          <a:stretch>
            <a:fillRect/>
          </a:stretch>
        </p:blipFill>
        <p:spPr>
          <a:xfrm>
            <a:off x="8262959" y="5184525"/>
            <a:ext cx="3345425" cy="1213349"/>
          </a:xfrm>
          <a:prstGeom prst="rect">
            <a:avLst/>
          </a:prstGeom>
        </p:spPr>
      </p:pic>
      <p:sp>
        <p:nvSpPr>
          <p:cNvPr id="6" name="Title 7">
            <a:extLst>
              <a:ext uri="{FF2B5EF4-FFF2-40B4-BE49-F238E27FC236}">
                <a16:creationId xmlns:a16="http://schemas.microsoft.com/office/drawing/2014/main" id="{02BB1C66-04F5-8C62-D99A-3E9F4FFEFFF6}"/>
              </a:ext>
            </a:extLst>
          </p:cNvPr>
          <p:cNvSpPr>
            <a:spLocks noGrp="1"/>
          </p:cNvSpPr>
          <p:nvPr>
            <p:ph type="title"/>
          </p:nvPr>
        </p:nvSpPr>
        <p:spPr>
          <a:xfrm>
            <a:off x="838200" y="2533701"/>
            <a:ext cx="10515600" cy="1325563"/>
          </a:xfrm>
        </p:spPr>
        <p:txBody>
          <a:bodyPr/>
          <a:lstStyle/>
          <a:p>
            <a:r>
              <a:rPr lang="en-US" dirty="0">
                <a:solidFill>
                  <a:schemeClr val="bg1"/>
                </a:solidFill>
                <a:latin typeface="Futura PT Bold" panose="020B0902020204020203" pitchFamily="34" charset="0"/>
              </a:rPr>
              <a:t>Freedom of the Press in the</a:t>
            </a:r>
            <a:r>
              <a:rPr lang="lv-LV" dirty="0">
                <a:solidFill>
                  <a:schemeClr val="bg1"/>
                </a:solidFill>
                <a:latin typeface="Futura PT Bold" panose="020B0902020204020203" pitchFamily="34" charset="0"/>
              </a:rPr>
              <a:t> constitutions of the</a:t>
            </a:r>
            <a:r>
              <a:rPr lang="en-US" dirty="0">
                <a:solidFill>
                  <a:schemeClr val="bg1"/>
                </a:solidFill>
                <a:latin typeface="Futura PT Bold" panose="020B0902020204020203" pitchFamily="34" charset="0"/>
              </a:rPr>
              <a:t> Baltic states</a:t>
            </a:r>
          </a:p>
        </p:txBody>
      </p:sp>
    </p:spTree>
    <p:extLst>
      <p:ext uri="{BB962C8B-B14F-4D97-AF65-F5344CB8AC3E}">
        <p14:creationId xmlns:p14="http://schemas.microsoft.com/office/powerpoint/2010/main" val="34906899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accent4"/>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479B13-FD3B-9A4A-54DC-7A2D24795D54}"/>
              </a:ext>
            </a:extLst>
          </p:cNvPr>
          <p:cNvSpPr>
            <a:spLocks noGrp="1"/>
          </p:cNvSpPr>
          <p:nvPr>
            <p:ph type="title"/>
          </p:nvPr>
        </p:nvSpPr>
        <p:spPr>
          <a:xfrm>
            <a:off x="838200" y="321582"/>
            <a:ext cx="10472057" cy="1325563"/>
          </a:xfrm>
        </p:spPr>
        <p:txBody>
          <a:bodyPr/>
          <a:lstStyle/>
          <a:p>
            <a:r>
              <a:rPr lang="en-US" dirty="0">
                <a:latin typeface="Futura PT Bold" panose="020B0902020204020203" pitchFamily="34" charset="0"/>
              </a:rPr>
              <a:t>Homework</a:t>
            </a:r>
          </a:p>
        </p:txBody>
      </p:sp>
      <p:sp>
        <p:nvSpPr>
          <p:cNvPr id="3" name="Content Placeholder 2">
            <a:extLst>
              <a:ext uri="{FF2B5EF4-FFF2-40B4-BE49-F238E27FC236}">
                <a16:creationId xmlns:a16="http://schemas.microsoft.com/office/drawing/2014/main" id="{62E0444F-E840-9FA9-B338-4D71798C5883}"/>
              </a:ext>
            </a:extLst>
          </p:cNvPr>
          <p:cNvSpPr>
            <a:spLocks noGrp="1"/>
          </p:cNvSpPr>
          <p:nvPr>
            <p:ph idx="1"/>
          </p:nvPr>
        </p:nvSpPr>
        <p:spPr>
          <a:xfrm>
            <a:off x="843817" y="1404945"/>
            <a:ext cx="7123473" cy="4736550"/>
          </a:xfrm>
        </p:spPr>
        <p:txBody>
          <a:bodyPr vert="horz" lIns="91440" tIns="45720" rIns="91440" bIns="45720" rtlCol="0" anchor="t">
            <a:normAutofit/>
          </a:bodyPr>
          <a:lstStyle/>
          <a:p>
            <a:pPr marL="0" indent="0">
              <a:buNone/>
            </a:pPr>
            <a:endParaRPr lang="en-US" sz="3200" dirty="0">
              <a:latin typeface="Futura PT Book"/>
              <a:ea typeface="Source Sans Pro Light"/>
            </a:endParaRPr>
          </a:p>
          <a:p>
            <a:pPr marL="0" indent="0">
              <a:buNone/>
            </a:pPr>
            <a:r>
              <a:rPr lang="en-US" sz="3200" dirty="0">
                <a:latin typeface="Futura PT Book"/>
                <a:ea typeface="Source Sans Pro Light"/>
              </a:rPr>
              <a:t>Make sure you have done the “Behind the news” quiz! QR code: </a:t>
            </a:r>
          </a:p>
          <a:p>
            <a:pPr marL="0" indent="0">
              <a:buNone/>
            </a:pPr>
            <a:endParaRPr lang="en-US" sz="3200" dirty="0">
              <a:latin typeface="Futura PT Book"/>
              <a:ea typeface="Source Sans Pro Light"/>
            </a:endParaRPr>
          </a:p>
          <a:p>
            <a:pPr marL="0" indent="0">
              <a:buNone/>
            </a:pPr>
            <a:r>
              <a:rPr lang="en-US" sz="3200" dirty="0">
                <a:latin typeface="Futura PT Book"/>
                <a:ea typeface="Source Sans Pro Light"/>
              </a:rPr>
              <a:t>Discussion:</a:t>
            </a:r>
          </a:p>
          <a:p>
            <a:pPr marL="0" indent="0">
              <a:buNone/>
            </a:pPr>
            <a:r>
              <a:rPr lang="en-US" sz="3200" dirty="0">
                <a:latin typeface="Futura PT Book"/>
                <a:ea typeface="Source Sans Pro Light"/>
              </a:rPr>
              <a:t>Who makes decisions on what gets published/broadcast on the news? Do you know how news is selected, what criteria are used and why? </a:t>
            </a:r>
          </a:p>
          <a:p>
            <a:pPr marL="0" indent="0">
              <a:buNone/>
            </a:pPr>
            <a:endParaRPr lang="en-US" sz="3200" dirty="0">
              <a:latin typeface="Futura PT Book"/>
              <a:ea typeface="Source Sans Pro Light"/>
            </a:endParaRPr>
          </a:p>
        </p:txBody>
      </p:sp>
      <p:pic>
        <p:nvPicPr>
          <p:cNvPr id="5" name="Picture 4" descr="Logo&#10;&#10;Description automatically generated">
            <a:extLst>
              <a:ext uri="{FF2B5EF4-FFF2-40B4-BE49-F238E27FC236}">
                <a16:creationId xmlns:a16="http://schemas.microsoft.com/office/drawing/2014/main" id="{9423AF7F-D2D7-2383-9817-61B676341F06}"/>
              </a:ext>
            </a:extLst>
          </p:cNvPr>
          <p:cNvPicPr>
            <a:picLocks noChangeAspect="1"/>
          </p:cNvPicPr>
          <p:nvPr/>
        </p:nvPicPr>
        <p:blipFill>
          <a:blip r:embed="rId3"/>
          <a:stretch>
            <a:fillRect/>
          </a:stretch>
        </p:blipFill>
        <p:spPr>
          <a:xfrm>
            <a:off x="8262959" y="5184525"/>
            <a:ext cx="3345425" cy="1213349"/>
          </a:xfrm>
          <a:prstGeom prst="rect">
            <a:avLst/>
          </a:prstGeom>
        </p:spPr>
      </p:pic>
      <p:pic>
        <p:nvPicPr>
          <p:cNvPr id="8" name="Picture 7">
            <a:extLst>
              <a:ext uri="{FF2B5EF4-FFF2-40B4-BE49-F238E27FC236}">
                <a16:creationId xmlns:a16="http://schemas.microsoft.com/office/drawing/2014/main" id="{F7F87F95-3B05-BE65-F377-59AED6EB2F7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500966" y="2063930"/>
            <a:ext cx="2905613" cy="2905613"/>
          </a:xfrm>
          <a:prstGeom prst="rect">
            <a:avLst/>
          </a:prstGeom>
        </p:spPr>
      </p:pic>
    </p:spTree>
    <p:extLst>
      <p:ext uri="{BB962C8B-B14F-4D97-AF65-F5344CB8AC3E}">
        <p14:creationId xmlns:p14="http://schemas.microsoft.com/office/powerpoint/2010/main" val="243699831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Graphical user interface, text, application, email&#10;&#10;Description automatically generated">
            <a:extLst>
              <a:ext uri="{FF2B5EF4-FFF2-40B4-BE49-F238E27FC236}">
                <a16:creationId xmlns:a16="http://schemas.microsoft.com/office/drawing/2014/main" id="{497C3368-688A-E66C-AA0D-7133BA9A046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183390800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Graphical user interface, text, application&#10;&#10;Description automatically generated">
            <a:extLst>
              <a:ext uri="{FF2B5EF4-FFF2-40B4-BE49-F238E27FC236}">
                <a16:creationId xmlns:a16="http://schemas.microsoft.com/office/drawing/2014/main" id="{824B80A4-AE45-4D72-51BA-2F27F7056FD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422810369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Graphical user interface, text, application&#10;&#10;Description automatically generated">
            <a:extLst>
              <a:ext uri="{FF2B5EF4-FFF2-40B4-BE49-F238E27FC236}">
                <a16:creationId xmlns:a16="http://schemas.microsoft.com/office/drawing/2014/main" id="{F83887A0-CC7B-38AD-F150-4211E9DB0B8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228830187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rgbClr val="3FB0B6"/>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80469F48-4D85-2F8A-9DB4-2326ABB1B8B5}"/>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299946" y="1615043"/>
            <a:ext cx="8909706" cy="5011115"/>
          </a:xfrm>
          <a:prstGeom prst="rect">
            <a:avLst/>
          </a:prstGeom>
        </p:spPr>
      </p:pic>
      <p:sp>
        <p:nvSpPr>
          <p:cNvPr id="6" name="Title 1">
            <a:extLst>
              <a:ext uri="{FF2B5EF4-FFF2-40B4-BE49-F238E27FC236}">
                <a16:creationId xmlns:a16="http://schemas.microsoft.com/office/drawing/2014/main" id="{3CB3073E-6E1E-BB71-175C-71993094F0A5}"/>
              </a:ext>
            </a:extLst>
          </p:cNvPr>
          <p:cNvSpPr>
            <a:spLocks noGrp="1"/>
          </p:cNvSpPr>
          <p:nvPr>
            <p:ph type="title"/>
          </p:nvPr>
        </p:nvSpPr>
        <p:spPr>
          <a:xfrm>
            <a:off x="254000" y="-42409"/>
            <a:ext cx="10515600" cy="1325563"/>
          </a:xfrm>
        </p:spPr>
        <p:txBody>
          <a:bodyPr/>
          <a:lstStyle/>
          <a:p>
            <a:r>
              <a:rPr lang="en-US" dirty="0">
                <a:latin typeface="Futura PT Bold"/>
              </a:rPr>
              <a:t>Homework: Freedom of the Press </a:t>
            </a:r>
          </a:p>
        </p:txBody>
      </p:sp>
      <p:sp>
        <p:nvSpPr>
          <p:cNvPr id="8" name="Content Placeholder 2">
            <a:extLst>
              <a:ext uri="{FF2B5EF4-FFF2-40B4-BE49-F238E27FC236}">
                <a16:creationId xmlns:a16="http://schemas.microsoft.com/office/drawing/2014/main" id="{AEFF592F-EB7A-DE80-6B94-D9CD24C7970F}"/>
              </a:ext>
            </a:extLst>
          </p:cNvPr>
          <p:cNvSpPr>
            <a:spLocks noGrp="1"/>
          </p:cNvSpPr>
          <p:nvPr>
            <p:ph idx="1"/>
          </p:nvPr>
        </p:nvSpPr>
        <p:spPr>
          <a:xfrm>
            <a:off x="330677" y="1248890"/>
            <a:ext cx="9025720" cy="4351338"/>
          </a:xfrm>
        </p:spPr>
        <p:txBody>
          <a:bodyPr vert="horz" lIns="91440" tIns="45720" rIns="91440" bIns="45720" rtlCol="0" anchor="t">
            <a:normAutofit/>
          </a:bodyPr>
          <a:lstStyle/>
          <a:p>
            <a:pPr marL="0" indent="0">
              <a:buNone/>
            </a:pPr>
            <a:r>
              <a:rPr lang="en-US" dirty="0">
                <a:solidFill>
                  <a:srgbClr val="000000"/>
                </a:solidFill>
                <a:latin typeface="Futura PT Book"/>
              </a:rPr>
              <a:t>Compare your country’s rating with another country of your choice from </a:t>
            </a:r>
            <a:r>
              <a:rPr lang="en-US" dirty="0">
                <a:solidFill>
                  <a:srgbClr val="000000"/>
                </a:solidFill>
                <a:latin typeface="Futura PT Book"/>
                <a:hlinkClick r:id="rId4"/>
              </a:rPr>
              <a:t>www.rsf.org</a:t>
            </a:r>
            <a:r>
              <a:rPr lang="en-US" dirty="0">
                <a:solidFill>
                  <a:srgbClr val="000000"/>
                </a:solidFill>
                <a:latin typeface="Futura PT Book"/>
              </a:rPr>
              <a:t>! </a:t>
            </a:r>
            <a:endParaRPr lang="en-US" b="0" i="0" u="none" strike="noStrike" dirty="0">
              <a:solidFill>
                <a:srgbClr val="000000"/>
              </a:solidFill>
              <a:effectLst/>
              <a:latin typeface="Futura PT Book"/>
            </a:endParaRPr>
          </a:p>
        </p:txBody>
      </p:sp>
      <p:sp>
        <p:nvSpPr>
          <p:cNvPr id="7" name="Content Placeholder 2">
            <a:extLst>
              <a:ext uri="{FF2B5EF4-FFF2-40B4-BE49-F238E27FC236}">
                <a16:creationId xmlns:a16="http://schemas.microsoft.com/office/drawing/2014/main" id="{20E81D88-0AB2-5773-B3E0-EA2F568D8B10}"/>
              </a:ext>
            </a:extLst>
          </p:cNvPr>
          <p:cNvSpPr txBox="1">
            <a:spLocks/>
          </p:cNvSpPr>
          <p:nvPr/>
        </p:nvSpPr>
        <p:spPr>
          <a:xfrm>
            <a:off x="9544269" y="4895107"/>
            <a:ext cx="2463800" cy="1583418"/>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dirty="0">
                <a:solidFill>
                  <a:srgbClr val="000000"/>
                </a:solidFill>
                <a:latin typeface="Futura PT Book" panose="020B0502020204020303" pitchFamily="34" charset="0"/>
              </a:rPr>
              <a:t>Please, share your findings! </a:t>
            </a:r>
          </a:p>
          <a:p>
            <a:pPr marL="0" indent="0">
              <a:buFont typeface="Arial" panose="020B0604020202020204" pitchFamily="34" charset="0"/>
              <a:buNone/>
            </a:pPr>
            <a:endParaRPr lang="en-US" dirty="0">
              <a:solidFill>
                <a:srgbClr val="000000"/>
              </a:solidFill>
              <a:latin typeface="Futura PT Book"/>
              <a:ea typeface="Source Sans Pro Light"/>
            </a:endParaRPr>
          </a:p>
          <a:p>
            <a:pPr marL="0" indent="0">
              <a:buFont typeface="Arial" panose="020B0604020202020204" pitchFamily="34" charset="0"/>
              <a:buNone/>
            </a:pPr>
            <a:endParaRPr lang="en-US" dirty="0">
              <a:latin typeface="Futura PT Book"/>
              <a:ea typeface="Source Sans Pro Light"/>
            </a:endParaRPr>
          </a:p>
        </p:txBody>
      </p:sp>
      <p:pic>
        <p:nvPicPr>
          <p:cNvPr id="4" name="Picture 3" descr="Qr code&#10;&#10;Description automatically generated">
            <a:extLst>
              <a:ext uri="{FF2B5EF4-FFF2-40B4-BE49-F238E27FC236}">
                <a16:creationId xmlns:a16="http://schemas.microsoft.com/office/drawing/2014/main" id="{2160D369-0326-B0F1-B765-4749CFC82842}"/>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991737" y="1580964"/>
            <a:ext cx="3016332" cy="3016332"/>
          </a:xfrm>
          <a:prstGeom prst="rect">
            <a:avLst/>
          </a:prstGeom>
        </p:spPr>
      </p:pic>
    </p:spTree>
    <p:extLst>
      <p:ext uri="{BB962C8B-B14F-4D97-AF65-F5344CB8AC3E}">
        <p14:creationId xmlns:p14="http://schemas.microsoft.com/office/powerpoint/2010/main" val="131547089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accent4"/>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171386C6-7511-E567-AACB-760B87D84B17}"/>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0" y="0"/>
            <a:ext cx="12192000" cy="6858000"/>
          </a:xfrm>
          <a:prstGeom prst="rect">
            <a:avLst/>
          </a:prstGeom>
        </p:spPr>
      </p:pic>
      <p:pic>
        <p:nvPicPr>
          <p:cNvPr id="10" name="Picture 9" descr="Logo&#10;&#10;Description automatically generated">
            <a:extLst>
              <a:ext uri="{FF2B5EF4-FFF2-40B4-BE49-F238E27FC236}">
                <a16:creationId xmlns:a16="http://schemas.microsoft.com/office/drawing/2014/main" id="{2E476EE9-6C2F-8E6C-D6EF-235C620E8983}"/>
              </a:ext>
            </a:extLst>
          </p:cNvPr>
          <p:cNvPicPr>
            <a:picLocks noChangeAspect="1"/>
          </p:cNvPicPr>
          <p:nvPr/>
        </p:nvPicPr>
        <p:blipFill>
          <a:blip r:embed="rId4"/>
          <a:stretch>
            <a:fillRect/>
          </a:stretch>
        </p:blipFill>
        <p:spPr>
          <a:xfrm>
            <a:off x="8512580" y="126422"/>
            <a:ext cx="3345425" cy="1213349"/>
          </a:xfrm>
          <a:prstGeom prst="rect">
            <a:avLst/>
          </a:prstGeom>
        </p:spPr>
      </p:pic>
      <p:sp>
        <p:nvSpPr>
          <p:cNvPr id="9" name="Title 7">
            <a:extLst>
              <a:ext uri="{FF2B5EF4-FFF2-40B4-BE49-F238E27FC236}">
                <a16:creationId xmlns:a16="http://schemas.microsoft.com/office/drawing/2014/main" id="{AFD575D8-DBCF-52BA-5C1D-12AA6B855BCE}"/>
              </a:ext>
            </a:extLst>
          </p:cNvPr>
          <p:cNvSpPr>
            <a:spLocks noGrp="1"/>
          </p:cNvSpPr>
          <p:nvPr>
            <p:ph type="title"/>
          </p:nvPr>
        </p:nvSpPr>
        <p:spPr>
          <a:xfrm rot="16200000">
            <a:off x="-4419600" y="581025"/>
            <a:ext cx="10515600" cy="1325563"/>
          </a:xfrm>
        </p:spPr>
        <p:txBody>
          <a:bodyPr/>
          <a:lstStyle/>
          <a:p>
            <a:r>
              <a:rPr lang="en-US" dirty="0">
                <a:latin typeface="Futura PT Bold" panose="020B0902020204020203" pitchFamily="34" charset="0"/>
              </a:rPr>
              <a:t>Conclusion</a:t>
            </a:r>
          </a:p>
        </p:txBody>
      </p:sp>
      <p:sp>
        <p:nvSpPr>
          <p:cNvPr id="11" name="Content Placeholder 3">
            <a:extLst>
              <a:ext uri="{FF2B5EF4-FFF2-40B4-BE49-F238E27FC236}">
                <a16:creationId xmlns:a16="http://schemas.microsoft.com/office/drawing/2014/main" id="{E6BB6E1C-04B1-59A2-B3DB-3AEC6664537E}"/>
              </a:ext>
            </a:extLst>
          </p:cNvPr>
          <p:cNvSpPr>
            <a:spLocks noGrp="1"/>
          </p:cNvSpPr>
          <p:nvPr>
            <p:ph idx="1"/>
          </p:nvPr>
        </p:nvSpPr>
        <p:spPr>
          <a:xfrm>
            <a:off x="9054152" y="2865667"/>
            <a:ext cx="2803853" cy="1438275"/>
          </a:xfrm>
        </p:spPr>
        <p:txBody>
          <a:bodyPr>
            <a:normAutofit/>
          </a:bodyPr>
          <a:lstStyle/>
          <a:p>
            <a:pPr marL="0" indent="0">
              <a:buNone/>
            </a:pPr>
            <a:r>
              <a:rPr lang="en-US" sz="3600" b="0" i="0" dirty="0">
                <a:solidFill>
                  <a:srgbClr val="212529"/>
                </a:solidFill>
                <a:effectLst/>
                <a:latin typeface="Futura PT Book" panose="020B0502020204020303" pitchFamily="34" charset="0"/>
              </a:rPr>
              <a:t>What did you learn? </a:t>
            </a:r>
            <a:endParaRPr lang="en-US" sz="3600" dirty="0">
              <a:latin typeface="Futura PT Book" panose="020B0502020204020303" pitchFamily="34" charset="0"/>
            </a:endParaRPr>
          </a:p>
        </p:txBody>
      </p:sp>
    </p:spTree>
    <p:extLst>
      <p:ext uri="{BB962C8B-B14F-4D97-AF65-F5344CB8AC3E}">
        <p14:creationId xmlns:p14="http://schemas.microsoft.com/office/powerpoint/2010/main" val="166990011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blue square with a white letter f in it&#10;&#10;Description automatically generated with low confidence">
            <a:extLst>
              <a:ext uri="{FF2B5EF4-FFF2-40B4-BE49-F238E27FC236}">
                <a16:creationId xmlns:a16="http://schemas.microsoft.com/office/drawing/2014/main" id="{8885937F-67CE-DAC4-512C-AD7E98A6BEC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246917557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15">
            <a:extLst>
              <a:ext uri="{FF2B5EF4-FFF2-40B4-BE49-F238E27FC236}">
                <a16:creationId xmlns:a16="http://schemas.microsoft.com/office/drawing/2014/main" id="{723A0955-3431-47EB-8637-A3CF0BE3A266}"/>
              </a:ext>
            </a:extLst>
          </p:cNvPr>
          <p:cNvPicPr>
            <a:picLocks noChangeAspect="1"/>
          </p:cNvPicPr>
          <p:nvPr/>
        </p:nvPicPr>
        <p:blipFill>
          <a:blip r:embed="rId2"/>
          <a:stretch>
            <a:fillRect/>
          </a:stretch>
        </p:blipFill>
        <p:spPr>
          <a:xfrm>
            <a:off x="2760190" y="2062764"/>
            <a:ext cx="6671620" cy="2732471"/>
          </a:xfrm>
          <a:prstGeom prst="rect">
            <a:avLst/>
          </a:prstGeom>
        </p:spPr>
      </p:pic>
    </p:spTree>
    <p:extLst>
      <p:ext uri="{BB962C8B-B14F-4D97-AF65-F5344CB8AC3E}">
        <p14:creationId xmlns:p14="http://schemas.microsoft.com/office/powerpoint/2010/main" val="111976154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3FB0B6"/>
        </a:solidFill>
        <a:effectLst/>
      </p:bgPr>
    </p:bg>
    <p:spTree>
      <p:nvGrpSpPr>
        <p:cNvPr id="1" name=""/>
        <p:cNvGrpSpPr/>
        <p:nvPr/>
      </p:nvGrpSpPr>
      <p:grpSpPr>
        <a:xfrm>
          <a:off x="0" y="0"/>
          <a:ext cx="0" cy="0"/>
          <a:chOff x="0" y="0"/>
          <a:chExt cx="0" cy="0"/>
        </a:xfrm>
      </p:grpSpPr>
      <p:pic>
        <p:nvPicPr>
          <p:cNvPr id="6" name="Picture 5" descr="Logo&#10;&#10;Description automatically generated">
            <a:extLst>
              <a:ext uri="{FF2B5EF4-FFF2-40B4-BE49-F238E27FC236}">
                <a16:creationId xmlns:a16="http://schemas.microsoft.com/office/drawing/2014/main" id="{A5F041F3-6373-772E-EA80-A29FCEB9F366}"/>
              </a:ext>
            </a:extLst>
          </p:cNvPr>
          <p:cNvPicPr>
            <a:picLocks noChangeAspect="1"/>
          </p:cNvPicPr>
          <p:nvPr/>
        </p:nvPicPr>
        <p:blipFill>
          <a:blip r:embed="rId3"/>
          <a:stretch>
            <a:fillRect/>
          </a:stretch>
        </p:blipFill>
        <p:spPr>
          <a:xfrm>
            <a:off x="8262959" y="5184525"/>
            <a:ext cx="3345425" cy="1213349"/>
          </a:xfrm>
          <a:prstGeom prst="rect">
            <a:avLst/>
          </a:prstGeom>
        </p:spPr>
      </p:pic>
      <p:sp>
        <p:nvSpPr>
          <p:cNvPr id="8" name="Title 7">
            <a:extLst>
              <a:ext uri="{FF2B5EF4-FFF2-40B4-BE49-F238E27FC236}">
                <a16:creationId xmlns:a16="http://schemas.microsoft.com/office/drawing/2014/main" id="{8E285D07-563B-25BF-2A74-6948E19B3929}"/>
              </a:ext>
            </a:extLst>
          </p:cNvPr>
          <p:cNvSpPr>
            <a:spLocks noGrp="1"/>
          </p:cNvSpPr>
          <p:nvPr>
            <p:ph type="title"/>
          </p:nvPr>
        </p:nvSpPr>
        <p:spPr/>
        <p:txBody>
          <a:bodyPr/>
          <a:lstStyle/>
          <a:p>
            <a:r>
              <a:rPr lang="en-US" dirty="0">
                <a:latin typeface="Futura PT Bold"/>
              </a:rPr>
              <a:t>How does a story get to us? </a:t>
            </a:r>
            <a:endParaRPr lang="en-US" dirty="0">
              <a:latin typeface="Futura PT Bold" panose="020B0902020204020203" pitchFamily="34" charset="0"/>
            </a:endParaRPr>
          </a:p>
        </p:txBody>
      </p:sp>
      <p:pic>
        <p:nvPicPr>
          <p:cNvPr id="3" name="Content Placeholder 2" descr="Graphical user interface&#10;&#10;Description automatically generated with medium confidence">
            <a:extLst>
              <a:ext uri="{FF2B5EF4-FFF2-40B4-BE49-F238E27FC236}">
                <a16:creationId xmlns:a16="http://schemas.microsoft.com/office/drawing/2014/main" id="{4BF0AA5D-0C1E-1FB7-84D0-2D244744E8C1}"/>
              </a:ext>
            </a:extLst>
          </p:cNvPr>
          <p:cNvPicPr>
            <a:picLocks noGrp="1" noChangeAspect="1"/>
          </p:cNvPicPr>
          <p:nvPr>
            <p:ph idx="1"/>
          </p:nvPr>
        </p:nvPicPr>
        <p:blipFill>
          <a:blip r:embed="rId4">
            <a:extLst>
              <a:ext uri="{28A0092B-C50C-407E-A947-70E740481C1C}">
                <a14:useLocalDpi xmlns:a14="http://schemas.microsoft.com/office/drawing/2010/main" val="0"/>
              </a:ext>
            </a:extLst>
          </a:blip>
          <a:stretch>
            <a:fillRect/>
          </a:stretch>
        </p:blipFill>
        <p:spPr>
          <a:xfrm>
            <a:off x="1069658" y="1879105"/>
            <a:ext cx="6934221" cy="4078189"/>
          </a:xfrm>
        </p:spPr>
      </p:pic>
    </p:spTree>
    <p:extLst>
      <p:ext uri="{BB962C8B-B14F-4D97-AF65-F5344CB8AC3E}">
        <p14:creationId xmlns:p14="http://schemas.microsoft.com/office/powerpoint/2010/main" val="33059227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accent3">
            <a:lumMod val="60000"/>
            <a:lumOff val="40000"/>
          </a:schemeClr>
        </a:solidFill>
        <a:effectLst/>
      </p:bgPr>
    </p:bg>
    <p:spTree>
      <p:nvGrpSpPr>
        <p:cNvPr id="1" name=""/>
        <p:cNvGrpSpPr/>
        <p:nvPr/>
      </p:nvGrpSpPr>
      <p:grpSpPr>
        <a:xfrm>
          <a:off x="0" y="0"/>
          <a:ext cx="0" cy="0"/>
          <a:chOff x="0" y="0"/>
          <a:chExt cx="0" cy="0"/>
        </a:xfrm>
      </p:grpSpPr>
      <p:pic>
        <p:nvPicPr>
          <p:cNvPr id="4" name="Picture 3" descr="Logo&#10;&#10;Description automatically generated">
            <a:extLst>
              <a:ext uri="{FF2B5EF4-FFF2-40B4-BE49-F238E27FC236}">
                <a16:creationId xmlns:a16="http://schemas.microsoft.com/office/drawing/2014/main" id="{F5330389-16E9-5A65-814E-6B3481F6C606}"/>
              </a:ext>
            </a:extLst>
          </p:cNvPr>
          <p:cNvPicPr>
            <a:picLocks noChangeAspect="1"/>
          </p:cNvPicPr>
          <p:nvPr/>
        </p:nvPicPr>
        <p:blipFill>
          <a:blip r:embed="rId3"/>
          <a:stretch>
            <a:fillRect/>
          </a:stretch>
        </p:blipFill>
        <p:spPr>
          <a:xfrm>
            <a:off x="8262959" y="5184525"/>
            <a:ext cx="3345425" cy="1213349"/>
          </a:xfrm>
          <a:prstGeom prst="rect">
            <a:avLst/>
          </a:prstGeom>
        </p:spPr>
      </p:pic>
      <p:sp>
        <p:nvSpPr>
          <p:cNvPr id="6" name="Title 7">
            <a:extLst>
              <a:ext uri="{FF2B5EF4-FFF2-40B4-BE49-F238E27FC236}">
                <a16:creationId xmlns:a16="http://schemas.microsoft.com/office/drawing/2014/main" id="{02BB1C66-04F5-8C62-D99A-3E9F4FFEFFF6}"/>
              </a:ext>
            </a:extLst>
          </p:cNvPr>
          <p:cNvSpPr>
            <a:spLocks noGrp="1"/>
          </p:cNvSpPr>
          <p:nvPr>
            <p:ph type="title"/>
          </p:nvPr>
        </p:nvSpPr>
        <p:spPr>
          <a:xfrm>
            <a:off x="838200" y="365125"/>
            <a:ext cx="10515600" cy="1325563"/>
          </a:xfrm>
        </p:spPr>
        <p:txBody>
          <a:bodyPr/>
          <a:lstStyle/>
          <a:p>
            <a:r>
              <a:rPr lang="en-US" dirty="0">
                <a:latin typeface="Futura PT Bold" panose="020B0902020204020203" pitchFamily="34" charset="0"/>
              </a:rPr>
              <a:t>Departments at media outlets: </a:t>
            </a:r>
          </a:p>
        </p:txBody>
      </p:sp>
      <p:sp>
        <p:nvSpPr>
          <p:cNvPr id="7" name="Content Placeholder 3">
            <a:extLst>
              <a:ext uri="{FF2B5EF4-FFF2-40B4-BE49-F238E27FC236}">
                <a16:creationId xmlns:a16="http://schemas.microsoft.com/office/drawing/2014/main" id="{A90DEAAC-47EE-DE65-1FFC-FFB6112657A2}"/>
              </a:ext>
            </a:extLst>
          </p:cNvPr>
          <p:cNvSpPr>
            <a:spLocks noGrp="1"/>
          </p:cNvSpPr>
          <p:nvPr>
            <p:ph idx="1"/>
          </p:nvPr>
        </p:nvSpPr>
        <p:spPr>
          <a:xfrm>
            <a:off x="787400" y="1825625"/>
            <a:ext cx="10566400" cy="4351338"/>
          </a:xfrm>
        </p:spPr>
        <p:txBody>
          <a:bodyPr>
            <a:normAutofit/>
          </a:bodyPr>
          <a:lstStyle/>
          <a:p>
            <a:pPr algn="l"/>
            <a:r>
              <a:rPr lang="en-US" sz="3200" b="0" i="0" dirty="0">
                <a:solidFill>
                  <a:srgbClr val="212529"/>
                </a:solidFill>
                <a:effectLst/>
                <a:latin typeface="Futura PT Book" panose="020B0502020204020303" pitchFamily="34" charset="0"/>
              </a:rPr>
              <a:t>Reporters who cover different “beats” (or topics), such as crime, sports, national politics and foreign affairs </a:t>
            </a:r>
          </a:p>
          <a:p>
            <a:pPr algn="l"/>
            <a:r>
              <a:rPr lang="en-US" sz="3200" b="0" i="0" dirty="0">
                <a:solidFill>
                  <a:srgbClr val="212529"/>
                </a:solidFill>
                <a:effectLst/>
                <a:latin typeface="Futura PT Book" panose="020B0502020204020303" pitchFamily="34" charset="0"/>
              </a:rPr>
              <a:t>Editors and producers who direct the tone and content of the outlet’s publications </a:t>
            </a:r>
          </a:p>
          <a:p>
            <a:pPr algn="l"/>
            <a:r>
              <a:rPr lang="en-US" sz="3200" b="0" i="0" dirty="0">
                <a:solidFill>
                  <a:srgbClr val="212529"/>
                </a:solidFill>
                <a:effectLst/>
                <a:latin typeface="Futura PT Book" panose="020B0502020204020303" pitchFamily="34" charset="0"/>
              </a:rPr>
              <a:t>Design team </a:t>
            </a:r>
            <a:endParaRPr lang="en-US" sz="3200" dirty="0">
              <a:solidFill>
                <a:srgbClr val="212529"/>
              </a:solidFill>
              <a:latin typeface="Futura PT Book" panose="020B0502020204020303" pitchFamily="34" charset="0"/>
            </a:endParaRPr>
          </a:p>
          <a:p>
            <a:pPr algn="l"/>
            <a:r>
              <a:rPr lang="en-US" sz="3200" b="0" i="0" dirty="0">
                <a:solidFill>
                  <a:srgbClr val="212529"/>
                </a:solidFill>
                <a:effectLst/>
                <a:latin typeface="Futura PT Book" panose="020B0502020204020303" pitchFamily="34" charset="0"/>
              </a:rPr>
              <a:t>Social media and self-promotion </a:t>
            </a:r>
            <a:endParaRPr lang="en-US" sz="3200" dirty="0">
              <a:solidFill>
                <a:srgbClr val="212529"/>
              </a:solidFill>
              <a:latin typeface="Futura PT Book" panose="020B0502020204020303" pitchFamily="34" charset="0"/>
            </a:endParaRPr>
          </a:p>
          <a:p>
            <a:pPr algn="l"/>
            <a:r>
              <a:rPr lang="en-US" sz="3200" b="0" i="0" dirty="0">
                <a:solidFill>
                  <a:srgbClr val="212529"/>
                </a:solidFill>
                <a:effectLst/>
                <a:latin typeface="Futura PT Book" panose="020B0502020204020303" pitchFamily="34" charset="0"/>
              </a:rPr>
              <a:t>Advertising </a:t>
            </a:r>
          </a:p>
          <a:p>
            <a:pPr algn="l"/>
            <a:r>
              <a:rPr lang="en-US" sz="3200" b="0" i="0" dirty="0">
                <a:solidFill>
                  <a:srgbClr val="212529"/>
                </a:solidFill>
                <a:effectLst/>
                <a:latin typeface="Futura PT Book" panose="020B0502020204020303" pitchFamily="34" charset="0"/>
              </a:rPr>
              <a:t>Management and administration </a:t>
            </a:r>
          </a:p>
        </p:txBody>
      </p:sp>
    </p:spTree>
    <p:extLst>
      <p:ext uri="{BB962C8B-B14F-4D97-AF65-F5344CB8AC3E}">
        <p14:creationId xmlns:p14="http://schemas.microsoft.com/office/powerpoint/2010/main" val="322524425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accent6"/>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7BA5D2E-3A03-49ED-9F0F-46A78F6F7870}"/>
              </a:ext>
            </a:extLst>
          </p:cNvPr>
          <p:cNvSpPr>
            <a:spLocks noGrp="1"/>
          </p:cNvSpPr>
          <p:nvPr>
            <p:ph idx="1"/>
          </p:nvPr>
        </p:nvSpPr>
        <p:spPr>
          <a:xfrm>
            <a:off x="363747" y="1955021"/>
            <a:ext cx="4419600" cy="4351338"/>
          </a:xfrm>
        </p:spPr>
        <p:txBody>
          <a:bodyPr vert="horz" lIns="91440" tIns="45720" rIns="91440" bIns="45720" rtlCol="0" anchor="t">
            <a:normAutofit/>
          </a:bodyPr>
          <a:lstStyle/>
          <a:p>
            <a:pPr marL="0" indent="0">
              <a:buNone/>
            </a:pPr>
            <a:endParaRPr lang="en-US" dirty="0">
              <a:latin typeface="Futura PT Book"/>
              <a:ea typeface="Source Sans Pro Light"/>
            </a:endParaRPr>
          </a:p>
          <a:p>
            <a:pPr marL="0" indent="0">
              <a:buNone/>
            </a:pPr>
            <a:endParaRPr lang="en-US" dirty="0">
              <a:latin typeface="Futura PT Book"/>
              <a:ea typeface="Source Sans Pro Light"/>
            </a:endParaRPr>
          </a:p>
          <a:p>
            <a:pPr marL="0" indent="0">
              <a:buNone/>
            </a:pPr>
            <a:endParaRPr lang="en-US" dirty="0">
              <a:latin typeface="Futura PT Book"/>
              <a:ea typeface="Source Sans Pro Light"/>
            </a:endParaRPr>
          </a:p>
        </p:txBody>
      </p:sp>
      <p:sp>
        <p:nvSpPr>
          <p:cNvPr id="7" name="Content Placeholder 3">
            <a:extLst>
              <a:ext uri="{FF2B5EF4-FFF2-40B4-BE49-F238E27FC236}">
                <a16:creationId xmlns:a16="http://schemas.microsoft.com/office/drawing/2014/main" id="{9DDF0811-FF71-302D-C80D-EDAA1B6BD119}"/>
              </a:ext>
            </a:extLst>
          </p:cNvPr>
          <p:cNvSpPr txBox="1">
            <a:spLocks/>
          </p:cNvSpPr>
          <p:nvPr/>
        </p:nvSpPr>
        <p:spPr>
          <a:xfrm>
            <a:off x="363747" y="1437436"/>
            <a:ext cx="5016500" cy="4351338"/>
          </a:xfrm>
          <a:prstGeom prst="rect">
            <a:avLst/>
          </a:prstGeom>
        </p:spPr>
        <p:txBody>
          <a:bodyPr vert="horz" lIns="91440" tIns="45720" rIns="91440" bIns="4572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b="1" i="0" dirty="0">
                <a:solidFill>
                  <a:srgbClr val="212529"/>
                </a:solidFill>
                <a:effectLst/>
                <a:latin typeface="Futura PT Book" panose="020B0502020204020303" pitchFamily="34" charset="0"/>
              </a:rPr>
              <a:t>Reader preference and shareability</a:t>
            </a:r>
            <a:r>
              <a:rPr lang="en-US" b="0" i="0" dirty="0">
                <a:solidFill>
                  <a:srgbClr val="212529"/>
                </a:solidFill>
                <a:effectLst/>
                <a:latin typeface="Futura PT Book" panose="020B0502020204020303" pitchFamily="34" charset="0"/>
              </a:rPr>
              <a:t> </a:t>
            </a:r>
          </a:p>
          <a:p>
            <a:pPr marL="0" indent="0">
              <a:buFont typeface="Arial" panose="020B0604020202020204" pitchFamily="34" charset="0"/>
              <a:buNone/>
            </a:pPr>
            <a:r>
              <a:rPr lang="en-US" b="1" i="0" dirty="0">
                <a:solidFill>
                  <a:srgbClr val="212529"/>
                </a:solidFill>
                <a:effectLst/>
                <a:latin typeface="Futura PT Book" panose="020B0502020204020303" pitchFamily="34" charset="0"/>
              </a:rPr>
              <a:t>Societal relevance</a:t>
            </a:r>
            <a:endParaRPr lang="en-US" dirty="0">
              <a:solidFill>
                <a:srgbClr val="212529"/>
              </a:solidFill>
              <a:latin typeface="Futura PT Book" panose="020B0502020204020303" pitchFamily="34" charset="0"/>
            </a:endParaRPr>
          </a:p>
          <a:p>
            <a:pPr marL="0" indent="0">
              <a:buFont typeface="Arial" panose="020B0604020202020204" pitchFamily="34" charset="0"/>
              <a:buNone/>
            </a:pPr>
            <a:r>
              <a:rPr lang="en-US" b="1" i="0" dirty="0">
                <a:solidFill>
                  <a:srgbClr val="212529"/>
                </a:solidFill>
                <a:effectLst/>
                <a:latin typeface="Futura PT Book" panose="020B0502020204020303" pitchFamily="34" charset="0"/>
              </a:rPr>
              <a:t>Proximity</a:t>
            </a:r>
            <a:r>
              <a:rPr lang="en-US" b="0" i="0" dirty="0">
                <a:solidFill>
                  <a:srgbClr val="212529"/>
                </a:solidFill>
                <a:effectLst/>
                <a:latin typeface="Futura PT Book" panose="020B0502020204020303" pitchFamily="34" charset="0"/>
              </a:rPr>
              <a:t> </a:t>
            </a:r>
          </a:p>
          <a:p>
            <a:pPr marL="0" indent="0">
              <a:buFont typeface="Arial" panose="020B0604020202020204" pitchFamily="34" charset="0"/>
              <a:buNone/>
            </a:pPr>
            <a:r>
              <a:rPr lang="en-US" b="1" i="0" dirty="0">
                <a:solidFill>
                  <a:srgbClr val="212529"/>
                </a:solidFill>
                <a:effectLst/>
                <a:latin typeface="Futura PT Book" panose="020B0502020204020303" pitchFamily="34" charset="0"/>
              </a:rPr>
              <a:t>Cultural or historical influence</a:t>
            </a:r>
            <a:endParaRPr lang="en-US" dirty="0">
              <a:solidFill>
                <a:srgbClr val="212529"/>
              </a:solidFill>
              <a:latin typeface="Futura PT Book" panose="020B0502020204020303" pitchFamily="34" charset="0"/>
            </a:endParaRPr>
          </a:p>
          <a:p>
            <a:pPr marL="0" indent="0">
              <a:buFont typeface="Arial" panose="020B0604020202020204" pitchFamily="34" charset="0"/>
              <a:buNone/>
            </a:pPr>
            <a:r>
              <a:rPr lang="en-US" b="1" i="0" dirty="0">
                <a:solidFill>
                  <a:srgbClr val="212529"/>
                </a:solidFill>
                <a:effectLst/>
                <a:latin typeface="Futura PT Book" panose="020B0502020204020303" pitchFamily="34" charset="0"/>
              </a:rPr>
              <a:t>Rarity</a:t>
            </a:r>
          </a:p>
          <a:p>
            <a:pPr marL="0" indent="0">
              <a:buFont typeface="Arial" panose="020B0604020202020204" pitchFamily="34" charset="0"/>
              <a:buNone/>
            </a:pPr>
            <a:r>
              <a:rPr lang="en-US" b="1" i="0" dirty="0">
                <a:solidFill>
                  <a:srgbClr val="212529"/>
                </a:solidFill>
                <a:effectLst/>
                <a:latin typeface="Futura PT Book" panose="020B0502020204020303" pitchFamily="34" charset="0"/>
              </a:rPr>
              <a:t>Conflict and drama</a:t>
            </a:r>
            <a:r>
              <a:rPr lang="en-US" b="0" i="0" dirty="0">
                <a:solidFill>
                  <a:srgbClr val="212529"/>
                </a:solidFill>
                <a:effectLst/>
                <a:latin typeface="Futura PT Book" panose="020B0502020204020303" pitchFamily="34" charset="0"/>
              </a:rPr>
              <a:t> </a:t>
            </a:r>
            <a:endParaRPr lang="en-US" b="1" dirty="0">
              <a:solidFill>
                <a:srgbClr val="212529"/>
              </a:solidFill>
              <a:latin typeface="Futura PT Book" panose="020B0502020204020303" pitchFamily="34" charset="0"/>
            </a:endParaRPr>
          </a:p>
          <a:p>
            <a:pPr marL="0" indent="0">
              <a:buFont typeface="Arial" panose="020B0604020202020204" pitchFamily="34" charset="0"/>
              <a:buNone/>
            </a:pPr>
            <a:r>
              <a:rPr lang="en-US" b="1" i="0" dirty="0">
                <a:solidFill>
                  <a:srgbClr val="212529"/>
                </a:solidFill>
                <a:effectLst/>
                <a:latin typeface="Futura PT Book" panose="020B0502020204020303" pitchFamily="34" charset="0"/>
              </a:rPr>
              <a:t>Impact/severity</a:t>
            </a:r>
            <a:endParaRPr lang="en-US" i="0" dirty="0">
              <a:solidFill>
                <a:srgbClr val="212529"/>
              </a:solidFill>
              <a:effectLst/>
              <a:latin typeface="Futura PT Book" panose="020B0502020204020303" pitchFamily="34" charset="0"/>
            </a:endParaRPr>
          </a:p>
          <a:p>
            <a:pPr marL="0" indent="0">
              <a:buFont typeface="Arial" panose="020B0604020202020204" pitchFamily="34" charset="0"/>
              <a:buNone/>
            </a:pPr>
            <a:r>
              <a:rPr lang="en-US" b="1" i="0" dirty="0">
                <a:solidFill>
                  <a:srgbClr val="212529"/>
                </a:solidFill>
                <a:effectLst/>
                <a:latin typeface="Futura PT Book" panose="020B0502020204020303" pitchFamily="34" charset="0"/>
              </a:rPr>
              <a:t>Celebrity and power</a:t>
            </a:r>
            <a:r>
              <a:rPr lang="en-US" b="0" i="0" dirty="0">
                <a:solidFill>
                  <a:srgbClr val="212529"/>
                </a:solidFill>
                <a:effectLst/>
                <a:latin typeface="Futura PT Book" panose="020B0502020204020303" pitchFamily="34" charset="0"/>
              </a:rPr>
              <a:t> </a:t>
            </a:r>
            <a:endParaRPr lang="en-US" b="0" dirty="0">
              <a:solidFill>
                <a:srgbClr val="212529"/>
              </a:solidFill>
              <a:latin typeface="Futura PT Book" panose="020B0502020204020303" pitchFamily="34" charset="0"/>
            </a:endParaRPr>
          </a:p>
          <a:p>
            <a:pPr marL="0" indent="0">
              <a:buFont typeface="Arial" panose="020B0604020202020204" pitchFamily="34" charset="0"/>
              <a:buNone/>
            </a:pPr>
            <a:r>
              <a:rPr lang="en-US" b="1" i="0" dirty="0">
                <a:solidFill>
                  <a:srgbClr val="212529"/>
                </a:solidFill>
                <a:effectLst/>
                <a:latin typeface="Futura PT Book" panose="020B0502020204020303" pitchFamily="34" charset="0"/>
              </a:rPr>
              <a:t>Competition</a:t>
            </a:r>
            <a:endParaRPr lang="en-US" dirty="0">
              <a:latin typeface="Futura PT Book" panose="020B0502020204020303" pitchFamily="34" charset="0"/>
            </a:endParaRPr>
          </a:p>
        </p:txBody>
      </p:sp>
      <p:sp>
        <p:nvSpPr>
          <p:cNvPr id="9" name="Title 7">
            <a:extLst>
              <a:ext uri="{FF2B5EF4-FFF2-40B4-BE49-F238E27FC236}">
                <a16:creationId xmlns:a16="http://schemas.microsoft.com/office/drawing/2014/main" id="{A895C3EF-1C29-8603-303A-02263232EC2B}"/>
              </a:ext>
            </a:extLst>
          </p:cNvPr>
          <p:cNvSpPr>
            <a:spLocks noGrp="1"/>
          </p:cNvSpPr>
          <p:nvPr>
            <p:ph type="title"/>
          </p:nvPr>
        </p:nvSpPr>
        <p:spPr>
          <a:xfrm>
            <a:off x="363747" y="106332"/>
            <a:ext cx="10515600" cy="1325563"/>
          </a:xfrm>
        </p:spPr>
        <p:txBody>
          <a:bodyPr/>
          <a:lstStyle/>
          <a:p>
            <a:r>
              <a:rPr lang="en-US" dirty="0">
                <a:latin typeface="Futura PT Bold" panose="020B0902020204020203" pitchFamily="34" charset="0"/>
              </a:rPr>
              <a:t>News selection criteria </a:t>
            </a:r>
          </a:p>
        </p:txBody>
      </p:sp>
      <p:sp>
        <p:nvSpPr>
          <p:cNvPr id="8" name="Content Placeholder 3">
            <a:extLst>
              <a:ext uri="{FF2B5EF4-FFF2-40B4-BE49-F238E27FC236}">
                <a16:creationId xmlns:a16="http://schemas.microsoft.com/office/drawing/2014/main" id="{899E7F83-B09B-EF0A-372D-17B93EAC63D8}"/>
              </a:ext>
            </a:extLst>
          </p:cNvPr>
          <p:cNvSpPr txBox="1">
            <a:spLocks/>
          </p:cNvSpPr>
          <p:nvPr/>
        </p:nvSpPr>
        <p:spPr>
          <a:xfrm>
            <a:off x="5546547" y="1437436"/>
            <a:ext cx="5016500" cy="4351338"/>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b="1" i="0" dirty="0">
                <a:solidFill>
                  <a:srgbClr val="212529"/>
                </a:solidFill>
                <a:effectLst/>
                <a:latin typeface="Futura PT Book"/>
              </a:rPr>
              <a:t>Exclusivity</a:t>
            </a:r>
            <a:endParaRPr lang="en-US" b="1" dirty="0">
              <a:solidFill>
                <a:srgbClr val="212529"/>
              </a:solidFill>
              <a:latin typeface="Futura PT Book"/>
            </a:endParaRPr>
          </a:p>
          <a:p>
            <a:pPr marL="0" indent="0">
              <a:buFont typeface="Arial" panose="020B0604020202020204" pitchFamily="34" charset="0"/>
              <a:buNone/>
            </a:pPr>
            <a:r>
              <a:rPr lang="en-US" b="1" i="0" dirty="0">
                <a:solidFill>
                  <a:srgbClr val="212529"/>
                </a:solidFill>
                <a:effectLst/>
                <a:latin typeface="Futura PT Book"/>
              </a:rPr>
              <a:t>Timeliness</a:t>
            </a:r>
          </a:p>
          <a:p>
            <a:pPr marL="0" indent="0">
              <a:buFont typeface="Arial" panose="020B0604020202020204" pitchFamily="34" charset="0"/>
              <a:buNone/>
            </a:pPr>
            <a:r>
              <a:rPr lang="en-US" b="1" i="0" dirty="0">
                <a:solidFill>
                  <a:srgbClr val="212529"/>
                </a:solidFill>
                <a:effectLst/>
                <a:latin typeface="Futura PT Book"/>
              </a:rPr>
              <a:t>Audio-visuals</a:t>
            </a:r>
            <a:endParaRPr lang="en-US" b="1" dirty="0">
              <a:solidFill>
                <a:srgbClr val="212529"/>
              </a:solidFill>
              <a:latin typeface="Futura PT Book"/>
            </a:endParaRPr>
          </a:p>
          <a:p>
            <a:pPr marL="0" indent="0">
              <a:buFont typeface="Arial" panose="020B0604020202020204" pitchFamily="34" charset="0"/>
              <a:buNone/>
            </a:pPr>
            <a:r>
              <a:rPr lang="en-US" b="1" i="0" dirty="0">
                <a:solidFill>
                  <a:srgbClr val="212529"/>
                </a:solidFill>
                <a:effectLst/>
                <a:latin typeface="Futura PT Book"/>
              </a:rPr>
              <a:t>Entertainment</a:t>
            </a:r>
          </a:p>
          <a:p>
            <a:pPr marL="0" indent="0">
              <a:buFont typeface="Arial" panose="020B0604020202020204" pitchFamily="34" charset="0"/>
              <a:buNone/>
            </a:pPr>
            <a:r>
              <a:rPr lang="en-US" b="1" i="0" dirty="0">
                <a:solidFill>
                  <a:srgbClr val="212529"/>
                </a:solidFill>
                <a:effectLst/>
                <a:latin typeface="Futura PT Book"/>
              </a:rPr>
              <a:t>News organization’s agenda</a:t>
            </a:r>
            <a:endParaRPr lang="en-US" b="0" i="0" dirty="0">
              <a:solidFill>
                <a:srgbClr val="212529"/>
              </a:solidFill>
              <a:effectLst/>
              <a:latin typeface="Futura PT Book"/>
            </a:endParaRPr>
          </a:p>
        </p:txBody>
      </p:sp>
    </p:spTree>
    <p:extLst>
      <p:ext uri="{BB962C8B-B14F-4D97-AF65-F5344CB8AC3E}">
        <p14:creationId xmlns:p14="http://schemas.microsoft.com/office/powerpoint/2010/main" val="296536221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accent3">
            <a:lumMod val="60000"/>
            <a:lumOff val="40000"/>
          </a:schemeClr>
        </a:solidFill>
        <a:effectLst/>
      </p:bgPr>
    </p:bg>
    <p:spTree>
      <p:nvGrpSpPr>
        <p:cNvPr id="1" name=""/>
        <p:cNvGrpSpPr/>
        <p:nvPr/>
      </p:nvGrpSpPr>
      <p:grpSpPr>
        <a:xfrm>
          <a:off x="0" y="0"/>
          <a:ext cx="0" cy="0"/>
          <a:chOff x="0" y="0"/>
          <a:chExt cx="0" cy="0"/>
        </a:xfrm>
      </p:grpSpPr>
      <p:sp>
        <p:nvSpPr>
          <p:cNvPr id="5" name="Title 7">
            <a:extLst>
              <a:ext uri="{FF2B5EF4-FFF2-40B4-BE49-F238E27FC236}">
                <a16:creationId xmlns:a16="http://schemas.microsoft.com/office/drawing/2014/main" id="{8BD19F56-2BAC-6FA2-238A-83037EA3B343}"/>
              </a:ext>
            </a:extLst>
          </p:cNvPr>
          <p:cNvSpPr>
            <a:spLocks noGrp="1"/>
          </p:cNvSpPr>
          <p:nvPr>
            <p:ph type="title"/>
          </p:nvPr>
        </p:nvSpPr>
        <p:spPr>
          <a:xfrm>
            <a:off x="838200" y="2435225"/>
            <a:ext cx="10515600" cy="1325563"/>
          </a:xfrm>
        </p:spPr>
        <p:txBody>
          <a:bodyPr/>
          <a:lstStyle/>
          <a:p>
            <a:r>
              <a:rPr lang="en-US" dirty="0">
                <a:latin typeface="Futura PT Bold" panose="020B0902020204020203" pitchFamily="34" charset="0"/>
              </a:rPr>
              <a:t>Exercise: What criteria were used for these stories?  </a:t>
            </a:r>
          </a:p>
        </p:txBody>
      </p:sp>
      <p:sp>
        <p:nvSpPr>
          <p:cNvPr id="8" name="Content Placeholder 3">
            <a:extLst>
              <a:ext uri="{FF2B5EF4-FFF2-40B4-BE49-F238E27FC236}">
                <a16:creationId xmlns:a16="http://schemas.microsoft.com/office/drawing/2014/main" id="{C3353F54-B1A6-4172-28DD-88C9A1251B40}"/>
              </a:ext>
            </a:extLst>
          </p:cNvPr>
          <p:cNvSpPr txBox="1">
            <a:spLocks/>
          </p:cNvSpPr>
          <p:nvPr/>
        </p:nvSpPr>
        <p:spPr>
          <a:xfrm>
            <a:off x="838200" y="1825625"/>
            <a:ext cx="10515600"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effectLst/>
            </a:endParaRPr>
          </a:p>
        </p:txBody>
      </p:sp>
      <p:pic>
        <p:nvPicPr>
          <p:cNvPr id="4" name="Picture 3" descr="Logo&#10;&#10;Description automatically generated">
            <a:extLst>
              <a:ext uri="{FF2B5EF4-FFF2-40B4-BE49-F238E27FC236}">
                <a16:creationId xmlns:a16="http://schemas.microsoft.com/office/drawing/2014/main" id="{11C18F46-E8D8-8431-AFFF-8ED527A2384A}"/>
              </a:ext>
            </a:extLst>
          </p:cNvPr>
          <p:cNvPicPr>
            <a:picLocks noChangeAspect="1"/>
          </p:cNvPicPr>
          <p:nvPr/>
        </p:nvPicPr>
        <p:blipFill>
          <a:blip r:embed="rId3"/>
          <a:stretch>
            <a:fillRect/>
          </a:stretch>
        </p:blipFill>
        <p:spPr>
          <a:xfrm>
            <a:off x="8262959" y="5184525"/>
            <a:ext cx="3345425" cy="1213349"/>
          </a:xfrm>
          <a:prstGeom prst="rect">
            <a:avLst/>
          </a:prstGeom>
        </p:spPr>
      </p:pic>
    </p:spTree>
    <p:extLst>
      <p:ext uri="{BB962C8B-B14F-4D97-AF65-F5344CB8AC3E}">
        <p14:creationId xmlns:p14="http://schemas.microsoft.com/office/powerpoint/2010/main" val="127573289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Graphical user interface, website&#10;&#10;Description automatically generated">
            <a:extLst>
              <a:ext uri="{FF2B5EF4-FFF2-40B4-BE49-F238E27FC236}">
                <a16:creationId xmlns:a16="http://schemas.microsoft.com/office/drawing/2014/main" id="{BC865DE2-9110-B2CD-8081-570F1F30EC6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67" y="0"/>
            <a:ext cx="12187066" cy="6858000"/>
          </a:xfrm>
          <a:prstGeom prst="rect">
            <a:avLst/>
          </a:prstGeom>
        </p:spPr>
      </p:pic>
    </p:spTree>
    <p:extLst>
      <p:ext uri="{BB962C8B-B14F-4D97-AF65-F5344CB8AC3E}">
        <p14:creationId xmlns:p14="http://schemas.microsoft.com/office/powerpoint/2010/main" val="686675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Graphical user interface&#10;&#10;Description automatically generated">
            <a:extLst>
              <a:ext uri="{FF2B5EF4-FFF2-40B4-BE49-F238E27FC236}">
                <a16:creationId xmlns:a16="http://schemas.microsoft.com/office/drawing/2014/main" id="{EEB71616-64D9-7F57-26C9-EE762730096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67" y="0"/>
            <a:ext cx="12187066" cy="6858000"/>
          </a:xfrm>
          <a:prstGeom prst="rect">
            <a:avLst/>
          </a:prstGeom>
        </p:spPr>
      </p:pic>
    </p:spTree>
    <p:extLst>
      <p:ext uri="{BB962C8B-B14F-4D97-AF65-F5344CB8AC3E}">
        <p14:creationId xmlns:p14="http://schemas.microsoft.com/office/powerpoint/2010/main" val="27973700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Graphical user interface, text, application&#10;&#10;Description automatically generated">
            <a:extLst>
              <a:ext uri="{FF2B5EF4-FFF2-40B4-BE49-F238E27FC236}">
                <a16:creationId xmlns:a16="http://schemas.microsoft.com/office/drawing/2014/main" id="{8CD46BA1-9B2E-0DE5-76A3-D5F6E66C777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67" y="0"/>
            <a:ext cx="12187066" cy="6858000"/>
          </a:xfrm>
          <a:prstGeom prst="rect">
            <a:avLst/>
          </a:prstGeom>
        </p:spPr>
      </p:pic>
    </p:spTree>
    <p:extLst>
      <p:ext uri="{BB962C8B-B14F-4D97-AF65-F5344CB8AC3E}">
        <p14:creationId xmlns:p14="http://schemas.microsoft.com/office/powerpoint/2010/main" val="85483433"/>
      </p:ext>
    </p:extLst>
  </p:cSld>
  <p:clrMapOvr>
    <a:masterClrMapping/>
  </p:clrMapOvr>
</p:sld>
</file>

<file path=ppt/theme/theme1.xml><?xml version="1.0" encoding="utf-8"?>
<a:theme xmlns:a="http://schemas.openxmlformats.org/drawingml/2006/main" name="4_Office Theme">
  <a:themeElements>
    <a:clrScheme name="IREX">
      <a:dk1>
        <a:sysClr val="windowText" lastClr="000000"/>
      </a:dk1>
      <a:lt1>
        <a:sysClr val="window" lastClr="FFFFFF"/>
      </a:lt1>
      <a:dk2>
        <a:srgbClr val="44546A"/>
      </a:dk2>
      <a:lt2>
        <a:srgbClr val="E7E6E6"/>
      </a:lt2>
      <a:accent1>
        <a:srgbClr val="098B8E"/>
      </a:accent1>
      <a:accent2>
        <a:srgbClr val="0A5254"/>
      </a:accent2>
      <a:accent3>
        <a:srgbClr val="D76427"/>
      </a:accent3>
      <a:accent4>
        <a:srgbClr val="25BDC1"/>
      </a:accent4>
      <a:accent5>
        <a:srgbClr val="098B8E"/>
      </a:accent5>
      <a:accent6>
        <a:srgbClr val="99B83C"/>
      </a:accent6>
      <a:hlink>
        <a:srgbClr val="0563C1"/>
      </a:hlink>
      <a:folHlink>
        <a:srgbClr val="954F72"/>
      </a:folHlink>
    </a:clrScheme>
    <a:fontScheme name="Custom 2">
      <a:majorFont>
        <a:latin typeface="Museo Sans Cyrl 900"/>
        <a:ea typeface=""/>
        <a:cs typeface=""/>
      </a:majorFont>
      <a:minorFont>
        <a:latin typeface="Source Sans Pro Ligh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e49c4de8-714a-4d9a-88a7-b286d1a87f85">
      <Terms xmlns="http://schemas.microsoft.com/office/infopath/2007/PartnerControls"/>
    </lcf76f155ced4ddcb4097134ff3c332f>
    <TaxCatchAll xmlns="ce8b8449-7073-4f43-8a1a-984ca5569f20"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65FAB63E5A833F4CBA145286B4E7934D" ma:contentTypeVersion="17" ma:contentTypeDescription="Create a new document." ma:contentTypeScope="" ma:versionID="3b27e4761ef888a5f18f160b0f5400d0">
  <xsd:schema xmlns:xsd="http://www.w3.org/2001/XMLSchema" xmlns:xs="http://www.w3.org/2001/XMLSchema" xmlns:p="http://schemas.microsoft.com/office/2006/metadata/properties" xmlns:ns2="e49c4de8-714a-4d9a-88a7-b286d1a87f85" xmlns:ns3="ce8b8449-7073-4f43-8a1a-984ca5569f20" targetNamespace="http://schemas.microsoft.com/office/2006/metadata/properties" ma:root="true" ma:fieldsID="8992a1ff4793e1d6ede9271de0f79757" ns2:_="" ns3:_="">
    <xsd:import namespace="e49c4de8-714a-4d9a-88a7-b286d1a87f85"/>
    <xsd:import namespace="ce8b8449-7073-4f43-8a1a-984ca5569f20"/>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AutoKeyPoints" minOccurs="0"/>
                <xsd:element ref="ns2:MediaServiceKeyPoints" minOccurs="0"/>
                <xsd:element ref="ns2:MediaServiceDateTaken" minOccurs="0"/>
                <xsd:element ref="ns2:MediaLengthInSeconds" minOccurs="0"/>
                <xsd:element ref="ns2:MediaServiceAutoTags" minOccurs="0"/>
                <xsd:element ref="ns2:MediaServiceGenerationTime" minOccurs="0"/>
                <xsd:element ref="ns2:MediaServiceEventHashCode" minOccurs="0"/>
                <xsd:element ref="ns2:MediaServiceOCR" minOccurs="0"/>
                <xsd:element ref="ns3:TaxCatchAll" minOccurs="0"/>
                <xsd:element ref="ns2:lcf76f155ced4ddcb4097134ff3c332f"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49c4de8-714a-4d9a-88a7-b286d1a87f8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2" nillable="true" ma:displayName="MediaServiceAutoKeyPoints" ma:hidden="true" ma:internalName="MediaServiceAutoKeyPoints" ma:readOnly="true">
      <xsd:simpleType>
        <xsd:restriction base="dms:Note"/>
      </xsd:simpleType>
    </xsd:element>
    <xsd:element name="MediaServiceKeyPoints" ma:index="13" nillable="true" ma:displayName="KeyPoints" ma:internalName="MediaServiceKeyPoints" ma:readOnly="true">
      <xsd:simpleType>
        <xsd:restriction base="dms:Note">
          <xsd:maxLength value="255"/>
        </xsd:restriction>
      </xsd:simpleType>
    </xsd:element>
    <xsd:element name="MediaServiceDateTaken" ma:index="14" nillable="true" ma:displayName="MediaServiceDateTaken" ma:hidden="true" ma:internalName="MediaServiceDateTaken" ma:readOnly="true">
      <xsd:simpleType>
        <xsd:restriction base="dms:Text"/>
      </xsd:simpleType>
    </xsd:element>
    <xsd:element name="MediaLengthInSeconds" ma:index="15" nillable="true" ma:displayName="MediaLengthInSeconds" ma:hidden="true" ma:internalName="MediaLengthInSeconds" ma:readOnly="true">
      <xsd:simpleType>
        <xsd:restriction base="dms:Unknown"/>
      </xsd:simpleType>
    </xsd:element>
    <xsd:element name="MediaServiceAutoTags" ma:index="16" nillable="true" ma:displayName="Tags" ma:internalName="MediaServiceAutoTags" ma:readOnly="true">
      <xsd:simpleType>
        <xsd:restriction base="dms:Text"/>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OCR" ma:index="19" nillable="true" ma:displayName="Extracted Text" ma:internalName="MediaServiceOCR" ma:readOnly="true">
      <xsd:simpleType>
        <xsd:restriction base="dms:Note">
          <xsd:maxLength value="255"/>
        </xsd:restriction>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fe952b0e-87b1-4651-bd97-4ae9bbb31ca5"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ce8b8449-7073-4f43-8a1a-984ca5569f20"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TaxCatchAll" ma:index="20" nillable="true" ma:displayName="Taxonomy Catch All Column" ma:hidden="true" ma:list="{9a77cbba-f6d6-4c84-9d71-813b9b40d7fe}" ma:internalName="TaxCatchAll" ma:showField="CatchAllData" ma:web="ce8b8449-7073-4f43-8a1a-984ca5569f20">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3122F7A8-FB6F-44DC-860E-9AB27A59AA53}">
  <ds:schemaRefs>
    <ds:schemaRef ds:uri="http://schemas.microsoft.com/sharepoint/v3/contenttype/forms"/>
  </ds:schemaRefs>
</ds:datastoreItem>
</file>

<file path=customXml/itemProps2.xml><?xml version="1.0" encoding="utf-8"?>
<ds:datastoreItem xmlns:ds="http://schemas.openxmlformats.org/officeDocument/2006/customXml" ds:itemID="{A530FB8C-22D0-4C12-820A-9D3992F1C162}">
  <ds:schemaRefs>
    <ds:schemaRef ds:uri="http://schemas.microsoft.com/office/2006/metadata/properties"/>
    <ds:schemaRef ds:uri="http://schemas.microsoft.com/office/infopath/2007/PartnerControls"/>
    <ds:schemaRef ds:uri="e49c4de8-714a-4d9a-88a7-b286d1a87f85"/>
    <ds:schemaRef ds:uri="ce8b8449-7073-4f43-8a1a-984ca5569f20"/>
  </ds:schemaRefs>
</ds:datastoreItem>
</file>

<file path=customXml/itemProps3.xml><?xml version="1.0" encoding="utf-8"?>
<ds:datastoreItem xmlns:ds="http://schemas.openxmlformats.org/officeDocument/2006/customXml" ds:itemID="{317EBA25-24CB-4B9E-B3E6-96D3143D2CF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e49c4de8-714a-4d9a-88a7-b286d1a87f85"/>
    <ds:schemaRef ds:uri="ce8b8449-7073-4f43-8a1a-984ca5569f20"/>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office theme</Template>
  <TotalTime>0</TotalTime>
  <Words>1230</Words>
  <Application>Microsoft Office PowerPoint</Application>
  <PresentationFormat>Widescreen</PresentationFormat>
  <Paragraphs>92</Paragraphs>
  <Slides>26</Slides>
  <Notes>12</Notes>
  <HiddenSlides>0</HiddenSlides>
  <MMClips>2</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26</vt:i4>
      </vt:variant>
    </vt:vector>
  </HeadingPairs>
  <TitlesOfParts>
    <vt:vector size="35" baseType="lpstr">
      <vt:lpstr>-apple-system</vt:lpstr>
      <vt:lpstr>Arial</vt:lpstr>
      <vt:lpstr>Calibri</vt:lpstr>
      <vt:lpstr>Futura PT Bold</vt:lpstr>
      <vt:lpstr>Futura PT Book</vt:lpstr>
      <vt:lpstr>Jost</vt:lpstr>
      <vt:lpstr>Museo Sans Cyrl 900</vt:lpstr>
      <vt:lpstr>Source Sans Pro Light</vt:lpstr>
      <vt:lpstr>4_Office Theme</vt:lpstr>
      <vt:lpstr>PowerPoint Presentation</vt:lpstr>
      <vt:lpstr>Homework</vt:lpstr>
      <vt:lpstr>How does a story get to us? </vt:lpstr>
      <vt:lpstr>Departments at media outlets: </vt:lpstr>
      <vt:lpstr>News selection criteria </vt:lpstr>
      <vt:lpstr>Exercise: What criteria were used for these stories?  </vt:lpstr>
      <vt:lpstr>PowerPoint Presentation</vt:lpstr>
      <vt:lpstr>PowerPoint Presentation</vt:lpstr>
      <vt:lpstr>PowerPoint Presentation</vt:lpstr>
      <vt:lpstr>PowerPoint Presentation</vt:lpstr>
      <vt:lpstr>Journalistic Standards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Freedom of the Press in the constitutions of the Baltic states</vt:lpstr>
      <vt:lpstr>PowerPoint Presentation</vt:lpstr>
      <vt:lpstr>PowerPoint Presentation</vt:lpstr>
      <vt:lpstr>PowerPoint Presentation</vt:lpstr>
      <vt:lpstr>Homework: Freedom of the Press </vt:lpstr>
      <vt:lpstr>Conclusion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Kaspars Ruklis</dc:creator>
  <cp:lastModifiedBy>Sabine Berzina</cp:lastModifiedBy>
  <cp:revision>163</cp:revision>
  <dcterms:created xsi:type="dcterms:W3CDTF">2022-06-27T09:51:01Z</dcterms:created>
  <dcterms:modified xsi:type="dcterms:W3CDTF">2023-06-30T09:12:44Z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0x01010065FAB63E5A833F4CBA145286B4E7934D</vt:lpwstr>
  </property>
  <property fmtid="{D5CDD505-2E9C-101B-9397-08002B2CF9AE}" pid="3" name="MediaServiceImageTags">
    <vt:lpwstr/>
  </property>
</Properties>
</file>