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8"/>
  </p:notesMasterIdLst>
  <p:sldIdLst>
    <p:sldId id="259" r:id="rId5"/>
    <p:sldId id="257" r:id="rId6"/>
    <p:sldId id="258" r:id="rId7"/>
    <p:sldId id="274" r:id="rId8"/>
    <p:sldId id="280" r:id="rId9"/>
    <p:sldId id="260" r:id="rId10"/>
    <p:sldId id="261" r:id="rId11"/>
    <p:sldId id="278" r:id="rId12"/>
    <p:sldId id="256" r:id="rId13"/>
    <p:sldId id="275" r:id="rId14"/>
    <p:sldId id="279" r:id="rId15"/>
    <p:sldId id="267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B2830D-D6E4-1E60-57D6-453489105170}" name="Stanley Currier" initials="SC" userId="S::scurrier@irex.org::62b8aaa8-5ce6-4197-b882-9703622d5d75" providerId="AD"/>
  <p188:author id="{44900C5D-7F2D-0F05-8F82-2572EE419B8B}" name="Sabine Berzina" initials="SB" userId="S::sberzina@irex.org::1466796a-f43a-429c-85bf-4ebf8b6609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DAF755-2F9B-4967-B9CE-54A8E02EBD3E}" v="2" dt="2023-02-06T10:58:30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76184" autoAdjust="0"/>
  </p:normalViewPr>
  <p:slideViewPr>
    <p:cSldViewPr snapToGrid="0">
      <p:cViewPr varScale="1">
        <p:scale>
          <a:sx n="51" d="100"/>
          <a:sy n="51" d="100"/>
        </p:scale>
        <p:origin x="1068" y="36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e Berzina" userId="1466796a-f43a-429c-85bf-4ebf8b660949" providerId="ADAL" clId="{16DAF755-2F9B-4967-B9CE-54A8E02EBD3E}"/>
    <pc:docChg chg="modSld">
      <pc:chgData name="Sabine Berzina" userId="1466796a-f43a-429c-85bf-4ebf8b660949" providerId="ADAL" clId="{16DAF755-2F9B-4967-B9CE-54A8E02EBD3E}" dt="2023-02-06T10:58:30.250" v="1"/>
      <pc:docMkLst>
        <pc:docMk/>
      </pc:docMkLst>
      <pc:sldChg chg="modAnim">
        <pc:chgData name="Sabine Berzina" userId="1466796a-f43a-429c-85bf-4ebf8b660949" providerId="ADAL" clId="{16DAF755-2F9B-4967-B9CE-54A8E02EBD3E}" dt="2023-02-06T10:58:30.250" v="1"/>
        <pc:sldMkLst>
          <pc:docMk/>
          <pc:sldMk cId="3447487943" sldId="261"/>
        </pc:sldMkLst>
      </pc:sldChg>
      <pc:sldChg chg="modAnim">
        <pc:chgData name="Sabine Berzina" userId="1466796a-f43a-429c-85bf-4ebf8b660949" providerId="ADAL" clId="{16DAF755-2F9B-4967-B9CE-54A8E02EBD3E}" dt="2023-02-06T10:58:24.210" v="0"/>
        <pc:sldMkLst>
          <pc:docMk/>
          <pc:sldMk cId="526379119" sldId="280"/>
        </pc:sldMkLst>
      </pc:sldChg>
    </pc:docChg>
  </pc:docChgLst>
  <pc:docChgLst>
    <pc:chgData name="Sabine Berzina" userId="1466796a-f43a-429c-85bf-4ebf8b660949" providerId="ADAL" clId="{8886C22E-1A6D-47D4-A52E-2BFE1DBD1BA4}"/>
    <pc:docChg chg="custSel modSld sldOrd">
      <pc:chgData name="Sabine Berzina" userId="1466796a-f43a-429c-85bf-4ebf8b660949" providerId="ADAL" clId="{8886C22E-1A6D-47D4-A52E-2BFE1DBD1BA4}" dt="2023-02-01T15:45:59.616" v="8" actId="1076"/>
      <pc:docMkLst>
        <pc:docMk/>
      </pc:docMkLst>
      <pc:sldChg chg="ord">
        <pc:chgData name="Sabine Berzina" userId="1466796a-f43a-429c-85bf-4ebf8b660949" providerId="ADAL" clId="{8886C22E-1A6D-47D4-A52E-2BFE1DBD1BA4}" dt="2023-02-01T15:45:20.521" v="3"/>
        <pc:sldMkLst>
          <pc:docMk/>
          <pc:sldMk cId="1106042594" sldId="279"/>
        </pc:sldMkLst>
      </pc:sldChg>
      <pc:sldChg chg="addSp delSp modSp mod delAnim modAnim modNotesTx">
        <pc:chgData name="Sabine Berzina" userId="1466796a-f43a-429c-85bf-4ebf8b660949" providerId="ADAL" clId="{8886C22E-1A6D-47D4-A52E-2BFE1DBD1BA4}" dt="2023-02-01T15:45:59.616" v="8" actId="1076"/>
        <pc:sldMkLst>
          <pc:docMk/>
          <pc:sldMk cId="526379119" sldId="280"/>
        </pc:sldMkLst>
        <pc:picChg chg="del">
          <ac:chgData name="Sabine Berzina" userId="1466796a-f43a-429c-85bf-4ebf8b660949" providerId="ADAL" clId="{8886C22E-1A6D-47D4-A52E-2BFE1DBD1BA4}" dt="2023-02-01T15:45:00.990" v="0" actId="478"/>
          <ac:picMkLst>
            <pc:docMk/>
            <pc:sldMk cId="526379119" sldId="280"/>
            <ac:picMk id="2" creationId="{FF8E51BD-E67B-3418-2FCF-9C15FDBF0014}"/>
          </ac:picMkLst>
        </pc:picChg>
        <pc:picChg chg="add mod">
          <ac:chgData name="Sabine Berzina" userId="1466796a-f43a-429c-85bf-4ebf8b660949" providerId="ADAL" clId="{8886C22E-1A6D-47D4-A52E-2BFE1DBD1BA4}" dt="2023-02-01T15:45:59.616" v="8" actId="1076"/>
          <ac:picMkLst>
            <pc:docMk/>
            <pc:sldMk cId="526379119" sldId="280"/>
            <ac:picMk id="3" creationId="{2530CBCD-31CA-2A2D-21F8-48DF37B5FED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0E9B-3545-49E0-94AE-740A4C782391}" type="datetimeFigureOut"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7DE8-B074-4DAA-85F7-45E25845C2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4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lv/nodalas/4-nodala/c-sadala-stereotipi-un-naida-runa/viktorina-ieklaujosa-valoda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3B9EBfLcNM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5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https://veryverified.eu/lv/nodalas/4-nodala/c-sadala-stereotipi-un-naida-runa/viktorina-ieklaujosa-valoda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77DE8-B074-4DAA-85F7-45E25845C228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4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3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98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https://youtu.be/dxrPeFKtUwQ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77DE8-B074-4DAA-85F7-45E25845C2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41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Naida </a:t>
            </a:r>
            <a:r>
              <a:rPr lang="en-US" dirty="0" err="1"/>
              <a:t>runa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vārda</a:t>
            </a:r>
            <a:r>
              <a:rPr lang="en-US" dirty="0"/>
              <a:t> </a:t>
            </a:r>
            <a:r>
              <a:rPr lang="en-US" dirty="0" err="1"/>
              <a:t>brīvība</a:t>
            </a:r>
            <a:r>
              <a:rPr lang="en-US" dirty="0"/>
              <a:t>? LV </a:t>
            </a:r>
            <a:r>
              <a:rPr lang="en-US" dirty="0">
                <a:hlinkClick r:id="rId3"/>
              </a:rPr>
              <a:t>https://youtu.be/P3B9EBfLcNM</a:t>
            </a:r>
            <a:endParaRPr lang="en-US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77DE8-B074-4DAA-85F7-45E25845C2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01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08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7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11B1-8BF8-4925-8082-B9E88971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F5274-1ECF-469D-99AF-6319B343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CEFE-DD27-4971-A80C-6F03290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1D6A-F961-441A-9298-73C1DCC4158D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D1AB-2E95-4FB6-AFDB-D7C42643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51AB8-A963-4590-AD6D-E57EE8C5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B3B8-C4EF-4E56-B82E-0379C38B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7E9BD-D828-4A3D-A34C-432630B51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E3ADB-9136-439B-BEE5-F22D4AC5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2D7-78BE-44B5-A4FB-00D84D1F393D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4EAA-5C4D-4713-AB29-FA7D701D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2BE5-AD8D-4686-B95E-0174BDFB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AAFEA-6795-4282-8988-202D35E5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EFE79-061A-47F3-AF5B-FC7278913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79CDD-0EFF-473B-A92A-05B8C87B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4281-8058-467D-AC33-437716C632EA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4088-D1F7-4FAC-9473-3A4F7CD1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25E8-926C-4ADA-9720-EC10A5E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13"/>
          <p:cNvSpPr/>
          <p:nvPr userDrawn="1"/>
        </p:nvSpPr>
        <p:spPr>
          <a:xfrm>
            <a:off x="0" y="6762751"/>
            <a:ext cx="12192000" cy="103656"/>
          </a:xfrm>
          <a:prstGeom prst="rect">
            <a:avLst/>
          </a:prstGeom>
          <a:solidFill>
            <a:srgbClr val="43B6C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3263" y="270934"/>
            <a:ext cx="10785475" cy="506413"/>
          </a:xfrm>
          <a:noFill/>
          <a:ln>
            <a:noFill/>
          </a:ln>
        </p:spPr>
        <p:txBody>
          <a:bodyPr spcFirstLastPara="1" wrap="square" lIns="0" tIns="60933" rIns="121900" bIns="60933" anchor="ctr" anchorCtr="0">
            <a:noAutofit/>
          </a:bodyPr>
          <a:lstStyle>
            <a:lvl1pPr marL="0" indent="0">
              <a:buNone/>
              <a:defRPr lang="en-US" sz="3200" b="1" dirty="0" smtClean="0">
                <a:solidFill>
                  <a:srgbClr val="009BA0"/>
                </a:solidFill>
                <a:latin typeface="Arial"/>
                <a:ea typeface="Arial"/>
                <a:cs typeface="Arial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dirty="0" smtClean="0"/>
            </a:lvl4pPr>
            <a:lvl5pPr>
              <a:defRPr lang="uk-UA" dirty="0"/>
            </a:lvl5pPr>
          </a:lstStyle>
          <a:p>
            <a:pPr marL="0" lvl="0">
              <a:buClr>
                <a:srgbClr val="009BA0"/>
              </a:buClr>
              <a:buSzPts val="3400"/>
            </a:pPr>
            <a:r>
              <a:rPr lang="en-US"/>
              <a:t>Edit Master text styles</a:t>
            </a:r>
          </a:p>
        </p:txBody>
      </p:sp>
      <p:cxnSp>
        <p:nvCxnSpPr>
          <p:cNvPr id="5" name="Shape 715">
            <a:extLst>
              <a:ext uri="{FF2B5EF4-FFF2-40B4-BE49-F238E27FC236}">
                <a16:creationId xmlns:a16="http://schemas.microsoft.com/office/drawing/2014/main" id="{D58F7EDD-4A8F-422A-95EA-CD89D8BB51EF}"/>
              </a:ext>
            </a:extLst>
          </p:cNvPr>
          <p:cNvCxnSpPr/>
          <p:nvPr userDrawn="1"/>
        </p:nvCxnSpPr>
        <p:spPr>
          <a:xfrm rot="10800000" flipH="1">
            <a:off x="702739" y="872067"/>
            <a:ext cx="10786400" cy="0"/>
          </a:xfrm>
          <a:prstGeom prst="straightConnector1">
            <a:avLst/>
          </a:prstGeom>
          <a:noFill/>
          <a:ln w="15875" cap="flat" cmpd="sng">
            <a:solidFill>
              <a:srgbClr val="009BA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3096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C20D-3346-4BE0-960A-2B85890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DF1F-69F4-4A88-A067-D669FB40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2313-B89A-4C98-A500-041A658D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6AD6-2A1B-42A4-AAD2-BAED84479F1A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758C-4903-454A-9D0E-FE731CE1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8FCF5-D282-44DD-BD8C-3380829C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B9D-5737-452D-BF21-64E1304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59D1-CBFF-45E9-B7A7-822A1E34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D870-A144-4E54-94DF-757C11A1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9BBA-AAD9-4625-B910-ECB7B96082DB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885B-CFAB-468D-939D-295234D2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D06ED-C7D3-4F9B-8F68-40719400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E918-1792-4844-85C7-63518C1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FA2B-5631-433E-B04F-5F0A42911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AD47-8399-4BD0-A892-855A8A16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DE2BD-7434-4693-BFEB-54FF5E45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7477-B691-465D-AE31-645297B1AAC1}" type="datetime1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780FA-67CC-4056-8386-C3FE186F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0FFA0-DB6A-4C2C-8B22-E5955889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F5F5-112B-4079-BFC4-754E7DCE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CA595-416E-46C8-A054-8FB7C6BA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14BD-0FB8-4FF3-A662-B580EDF85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A5E7C-17F5-488B-B2F3-DA046E1A2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DDE23-73CC-4D71-9BFF-ABF4B4BF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0C66-BB2E-48E3-9066-375C4FDC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7DE-3D6A-40CB-A265-6801E7318149}" type="datetime1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7F3A1-840B-4E52-AEC2-A5B3144B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1F7EA-9815-484F-86E4-CC3E23A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B9A-05E8-45AF-B94B-1038129E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0BF4E-C4FE-445E-97A9-665374D9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EB4A-7BEF-47DE-BF15-3A6740AA2BCB}" type="datetime1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9FCC0-3A47-4B94-89F9-EC834046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2600C-C0DA-4D1D-9C07-6D1A3E39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B68FD-33F4-4CE3-8C9E-EF83C4F9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671-D566-4C83-BE99-5D6BCD137A64}" type="datetime1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21F-C0B8-4251-B370-EB0AD9B5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A292-F788-4AD0-89C3-F8FEA479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F617-DF3D-4061-A583-7D5208E8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3D1B-D1BA-4234-8E2D-C1328B7F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62655-648D-4D81-B2F1-EE1B3F0D9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D48BB-FB10-4AA7-A898-5620379F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758-8FD1-4EAF-A3DD-3464968E8084}" type="datetime1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D2C7-37E9-4248-A69B-28425B98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C6D0-3E90-46F3-8203-CB4BD139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3B00-D58E-4643-B370-991C70EB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A4B21-973D-4C91-896F-A9CD4EDE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D51E-A4FA-4246-BD82-4A57EF9EC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B0A01-5F67-4671-A837-FB928886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5CA-4B92-44B9-86E7-161C21505D5C}" type="datetime1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9EB5F-3EAE-4DE0-9090-8001012D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D8D4-C5CC-4D90-A9ED-BBFB6551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E8537-46D4-4BD4-85C6-9AC4B3BD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8066C-445A-40F8-8E05-72E7237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F26C-E672-44BD-873C-7BF170AF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EE81-D5F4-4454-A4C4-71209A65586C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F46E-7D72-483B-9A0F-E8E8EE6C2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B17F-9E76-4404-B169-9C6AF8A7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dxrPeFKtUwQ?feature=oembed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3B9EBfLcNM?feature=oembed" TargetMode="Externa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8408-B5DA-8D6B-C38F-57C1D466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274" y="318686"/>
            <a:ext cx="3508332" cy="1878627"/>
          </a:xfrm>
        </p:spPr>
        <p:txBody>
          <a:bodyPr>
            <a:noAutofit/>
          </a:bodyPr>
          <a:lstStyle/>
          <a:p>
            <a:r>
              <a:rPr lang="en-US" sz="3200" dirty="0">
                <a:latin typeface="Futura PT Book"/>
                <a:ea typeface="Source Sans Pro Light"/>
                <a:cs typeface="Calibri"/>
              </a:rPr>
              <a:t>8. nodarbība.</a:t>
            </a:r>
            <a:r>
              <a:rPr lang="en-US" sz="3200" b="1" dirty="0">
                <a:latin typeface="Futura PT Book"/>
                <a:ea typeface="Source Sans Pro Light"/>
                <a:cs typeface="Calibri"/>
              </a:rPr>
              <a:t> </a:t>
            </a:r>
            <a:br>
              <a:rPr lang="en-US" sz="3200" b="1" dirty="0">
                <a:latin typeface="Futura PT Book"/>
                <a:ea typeface="Source Sans Pro Light"/>
                <a:cs typeface="Calibri"/>
              </a:rPr>
            </a:br>
            <a:r>
              <a:rPr lang="en-US" sz="3200" b="1" dirty="0" err="1">
                <a:latin typeface="Futura PT Bold"/>
                <a:ea typeface="Source Sans Pro Light"/>
                <a:cs typeface="Calibri"/>
              </a:rPr>
              <a:t>Stereotipi</a:t>
            </a:r>
            <a:r>
              <a:rPr lang="en-US" sz="3200" b="1" dirty="0">
                <a:latin typeface="Futura PT Bold"/>
                <a:ea typeface="Source Sans Pro Light"/>
                <a:cs typeface="Calibri"/>
              </a:rPr>
              <a:t> un </a:t>
            </a:r>
            <a:r>
              <a:rPr lang="en-US" sz="3200" b="1" dirty="0" err="1">
                <a:latin typeface="Futura PT Bold"/>
                <a:ea typeface="Source Sans Pro Light"/>
                <a:cs typeface="Calibri"/>
              </a:rPr>
              <a:t>naida</a:t>
            </a:r>
            <a:r>
              <a:rPr lang="en-US" sz="3200" b="1" dirty="0">
                <a:latin typeface="Futura PT Bold"/>
                <a:ea typeface="Source Sans Pro Light"/>
                <a:cs typeface="Calibri"/>
              </a:rPr>
              <a:t> </a:t>
            </a:r>
            <a:r>
              <a:rPr lang="en-US" sz="3200" b="1" dirty="0" err="1">
                <a:latin typeface="Futura PT Bold"/>
                <a:ea typeface="Source Sans Pro Light"/>
                <a:cs typeface="Calibri"/>
              </a:rPr>
              <a:t>runa</a:t>
            </a:r>
            <a:br>
              <a:rPr lang="en-US" sz="3200" dirty="0">
                <a:latin typeface="Futura PT Book"/>
                <a:ea typeface="Source Sans Pro Light"/>
                <a:cs typeface="Calibri"/>
              </a:rPr>
            </a:br>
            <a:r>
              <a:rPr lang="en-US" sz="3200" dirty="0">
                <a:latin typeface="Futura PT Bold"/>
                <a:ea typeface="Source Sans Pro Light"/>
                <a:cs typeface="Calibri"/>
              </a:rPr>
              <a:t>4.nodaļa C </a:t>
            </a:r>
            <a:r>
              <a:rPr lang="en-US" sz="3200" dirty="0" err="1">
                <a:latin typeface="Futura PT Bold"/>
                <a:ea typeface="Source Sans Pro Light"/>
                <a:cs typeface="Calibri"/>
              </a:rPr>
              <a:t>daļa</a:t>
            </a:r>
            <a:endParaRPr lang="en-US" sz="3200" dirty="0" err="1">
              <a:latin typeface="Futura PT Book"/>
              <a:ea typeface="Source Sans Pro Light"/>
              <a:cs typeface="Calibri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32" y="5185608"/>
            <a:ext cx="3345425" cy="12133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69E670-1029-3B7F-3156-04675E9FA90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574" t="33358" r="13193" b="14641"/>
          <a:stretch/>
        </p:blipFill>
        <p:spPr>
          <a:xfrm>
            <a:off x="4232803" y="442064"/>
            <a:ext cx="6979534" cy="596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00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8408-B5DA-8D6B-C38F-57C1D466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79" y="191387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/>
              <a:t>KAD ŠAUBIES, PAJAUTĀ SEV: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sz="2400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sz="2400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C21AC4-836C-F59A-03E0-53F4C754C5BA}"/>
              </a:ext>
            </a:extLst>
          </p:cNvPr>
          <p:cNvSpPr txBox="1"/>
          <p:nvPr/>
        </p:nvSpPr>
        <p:spPr>
          <a:xfrm>
            <a:off x="1088708" y="3062551"/>
            <a:ext cx="9035013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Futura PT Book"/>
              </a:rPr>
              <a:t>Kāda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ir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izteikuma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jēga</a:t>
            </a:r>
            <a:r>
              <a:rPr lang="en-US" sz="2800" dirty="0">
                <a:latin typeface="Futura PT Book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Futura PT Book"/>
              </a:rPr>
              <a:t>Kādu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rīcību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tas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veicina</a:t>
            </a:r>
            <a:r>
              <a:rPr lang="en-US" sz="2800" dirty="0">
                <a:latin typeface="Futura PT Book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Futura PT Book"/>
              </a:rPr>
              <a:t>Kā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tas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varētu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ietekmēt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sabiedrību</a:t>
            </a:r>
            <a:r>
              <a:rPr lang="en-US" sz="2800" dirty="0">
                <a:latin typeface="Futura PT Book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Futura PT Book"/>
              </a:rPr>
              <a:t>Kādu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attieksmi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tas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pauž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pret</a:t>
            </a:r>
            <a:r>
              <a:rPr lang="en-US" sz="2800" dirty="0">
                <a:latin typeface="Futura PT Book"/>
              </a:rPr>
              <a:t> </a:t>
            </a:r>
            <a:r>
              <a:rPr lang="en-US" sz="2800" dirty="0" err="1">
                <a:latin typeface="Futura PT Book"/>
              </a:rPr>
              <a:t>minoritātēm</a:t>
            </a:r>
            <a:r>
              <a:rPr lang="en-US" sz="2800" dirty="0">
                <a:latin typeface="Futura PT Book"/>
              </a:rPr>
              <a:t>?</a:t>
            </a:r>
            <a:endParaRPr lang="en-US" sz="2800" dirty="0">
              <a:latin typeface="Futura PT Book"/>
              <a:ea typeface="Source Sans Pro 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Futura PT Book"/>
              </a:rPr>
              <a:t>Vai </a:t>
            </a:r>
            <a:r>
              <a:rPr lang="en-US" sz="2800" dirty="0" err="1">
                <a:latin typeface="Futura PT Book"/>
              </a:rPr>
              <a:t>tas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ir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cilvēcīgi</a:t>
            </a:r>
            <a:r>
              <a:rPr lang="en-US" sz="2800" dirty="0">
                <a:latin typeface="Futura PT Book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Futura PT Book"/>
              </a:rPr>
              <a:t>Vai </a:t>
            </a:r>
            <a:r>
              <a:rPr lang="en-US" sz="2800" dirty="0" err="1">
                <a:latin typeface="Futura PT Book"/>
              </a:rPr>
              <a:t>tas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pamudina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uz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naida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noziegumu</a:t>
            </a:r>
            <a:r>
              <a:rPr lang="en-US" sz="2800" dirty="0">
                <a:latin typeface="Futura PT Book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9F1D95-EADB-67E2-CFB8-91DF2B74B7C4}"/>
              </a:ext>
            </a:extLst>
          </p:cNvPr>
          <p:cNvSpPr txBox="1"/>
          <p:nvPr/>
        </p:nvSpPr>
        <p:spPr>
          <a:xfrm>
            <a:off x="518677" y="397222"/>
            <a:ext cx="10066497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Vārda</a:t>
            </a:r>
            <a:r>
              <a:rPr lang="en-US" sz="4400" dirty="0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brīvība</a:t>
            </a:r>
            <a:r>
              <a:rPr lang="en-US" sz="4400" dirty="0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vai</a:t>
            </a:r>
            <a:r>
              <a:rPr lang="en-US" sz="4400" dirty="0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naida</a:t>
            </a:r>
            <a:r>
              <a:rPr lang="en-US" sz="4400" dirty="0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runa</a:t>
            </a:r>
            <a:r>
              <a:rPr lang="en-US" sz="4400" dirty="0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?</a:t>
            </a:r>
            <a:endParaRPr lang="en-US" sz="4400" dirty="0">
              <a:solidFill>
                <a:schemeClr val="bg1"/>
              </a:solidFill>
              <a:latin typeface="Futura PT Bold" panose="020B0902020204020203" pitchFamily="34" charset="0"/>
              <a:ea typeface="+mj-ea"/>
              <a:cs typeface="+mj-cs"/>
            </a:endParaRP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AB2C29E9-E584-2779-AFDD-E58CB56BFB8D}"/>
              </a:ext>
            </a:extLst>
          </p:cNvPr>
          <p:cNvSpPr/>
          <p:nvPr/>
        </p:nvSpPr>
        <p:spPr>
          <a:xfrm>
            <a:off x="3073792" y="1163795"/>
            <a:ext cx="1115342" cy="752945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076439CC-8B65-E595-45E9-E51917BA3F78}"/>
              </a:ext>
            </a:extLst>
          </p:cNvPr>
          <p:cNvSpPr/>
          <p:nvPr/>
        </p:nvSpPr>
        <p:spPr>
          <a:xfrm>
            <a:off x="4926465" y="1184369"/>
            <a:ext cx="1169535" cy="752945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F5B8D9-0376-6C10-8410-A3EF49B1CD1A}"/>
              </a:ext>
            </a:extLst>
          </p:cNvPr>
          <p:cNvSpPr/>
          <p:nvPr/>
        </p:nvSpPr>
        <p:spPr>
          <a:xfrm>
            <a:off x="3954720" y="1035806"/>
            <a:ext cx="111534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70212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26F83AC-D591-03B4-5528-1F5686528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AF5687D-A1F9-43AC-5030-A064A935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utura PT Bold"/>
              </a:rPr>
              <a:t>Tests: </a:t>
            </a:r>
            <a:r>
              <a:rPr lang="en-US" dirty="0" err="1">
                <a:latin typeface="Futura PT Bold"/>
              </a:rPr>
              <a:t>Iekļaujoša</a:t>
            </a:r>
            <a:r>
              <a:rPr lang="en-US" dirty="0">
                <a:latin typeface="Futura PT Bold"/>
              </a:rPr>
              <a:t> </a:t>
            </a:r>
            <a:r>
              <a:rPr lang="en-US" dirty="0" err="1">
                <a:latin typeface="Futura PT Bold"/>
              </a:rPr>
              <a:t>valoda</a:t>
            </a:r>
            <a:endParaRPr lang="en-US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FE3AA7-29C3-0B78-1981-1000684CD831}"/>
              </a:ext>
            </a:extLst>
          </p:cNvPr>
          <p:cNvSpPr txBox="1"/>
          <p:nvPr/>
        </p:nvSpPr>
        <p:spPr>
          <a:xfrm>
            <a:off x="1043609" y="2385391"/>
            <a:ext cx="5769786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dirty="0" err="1">
                <a:latin typeface="Futura PT Book"/>
              </a:rPr>
              <a:t>Lūdzu</a:t>
            </a:r>
            <a:r>
              <a:rPr lang="en-US" sz="3200" dirty="0">
                <a:latin typeface="Futura PT Book"/>
              </a:rPr>
              <a:t>, </a:t>
            </a:r>
            <a:r>
              <a:rPr lang="en-US" sz="3200" dirty="0" err="1">
                <a:latin typeface="Futura PT Book"/>
              </a:rPr>
              <a:t>noskenē</a:t>
            </a:r>
            <a:r>
              <a:rPr lang="en-US" sz="3200" dirty="0">
                <a:latin typeface="Futura PT Book"/>
              </a:rPr>
              <a:t> QR </a:t>
            </a:r>
            <a:r>
              <a:rPr lang="en-US" sz="3200" dirty="0" err="1">
                <a:latin typeface="Futura PT Book"/>
              </a:rPr>
              <a:t>kodu</a:t>
            </a:r>
            <a:r>
              <a:rPr lang="en-US" sz="3200" dirty="0">
                <a:latin typeface="Futura PT Book"/>
              </a:rPr>
              <a:t> un </a:t>
            </a:r>
            <a:r>
              <a:rPr lang="en-US" sz="3200" dirty="0" err="1">
                <a:latin typeface="Futura PT Book"/>
              </a:rPr>
              <a:t>izpildi</a:t>
            </a:r>
            <a:r>
              <a:rPr lang="en-US" sz="3200" dirty="0">
                <a:latin typeface="Futura PT Book"/>
              </a:rPr>
              <a:t> </a:t>
            </a:r>
            <a:r>
              <a:rPr lang="en-US" sz="3200" dirty="0" err="1">
                <a:latin typeface="Futura PT Book"/>
              </a:rPr>
              <a:t>testu</a:t>
            </a:r>
            <a:r>
              <a:rPr lang="en-US" sz="3200" dirty="0">
                <a:latin typeface="Futura PT Book"/>
              </a:rPr>
              <a:t>.</a:t>
            </a:r>
          </a:p>
        </p:txBody>
      </p:sp>
      <p:pic>
        <p:nvPicPr>
          <p:cNvPr id="3" name="Picture 5" descr="Qr code&#10;&#10;Description automatically generated">
            <a:extLst>
              <a:ext uri="{FF2B5EF4-FFF2-40B4-BE49-F238E27FC236}">
                <a16:creationId xmlns:a16="http://schemas.microsoft.com/office/drawing/2014/main" id="{A7D3CB3F-F730-49EE-2871-8ACCA756B8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3814" y="20574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042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9009" y="2819755"/>
            <a:ext cx="3352471" cy="1325563"/>
          </a:xfrm>
        </p:spPr>
        <p:txBody>
          <a:bodyPr/>
          <a:lstStyle/>
          <a:p>
            <a:r>
              <a:rPr lang="en-US">
                <a:latin typeface="Futura PT Bold"/>
              </a:rPr>
              <a:t>Noslēgums</a:t>
            </a:r>
            <a:endParaRPr lang="en-US" dirty="0">
              <a:latin typeface="Futura PT Bold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7AE960C-B692-02A2-2B13-C77828ABF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31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>
            <a:extLst>
              <a:ext uri="{FF2B5EF4-FFF2-40B4-BE49-F238E27FC236}">
                <a16:creationId xmlns:a16="http://schemas.microsoft.com/office/drawing/2014/main" id="{723A0955-3431-47EB-8637-A3CF0BE3A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190" y="2062764"/>
            <a:ext cx="6671620" cy="273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582"/>
            <a:ext cx="10472057" cy="1325563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Futura PT Bold"/>
              </a:rPr>
              <a:t>Diskusija</a:t>
            </a:r>
            <a:endParaRPr lang="en-US" dirty="0" err="1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423AF7F-D2D7-2383-9817-61B676341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0021AA2-4D2B-A9D5-F4BF-649360C46112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1.jautājums</a:t>
            </a:r>
            <a:endParaRPr lang="en-US" dirty="0">
              <a:solidFill>
                <a:schemeClr val="bg1"/>
              </a:solidFill>
              <a:latin typeface="Futura PT Book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D7A250-D1B9-D708-C1BE-351182446231}"/>
              </a:ext>
            </a:extLst>
          </p:cNvPr>
          <p:cNvSpPr txBox="1"/>
          <p:nvPr/>
        </p:nvSpPr>
        <p:spPr>
          <a:xfrm>
            <a:off x="1039111" y="2723141"/>
            <a:ext cx="9794541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>
                <a:latin typeface="Futura PT Book"/>
                <a:ea typeface="Source Sans Pro Light"/>
              </a:rPr>
              <a:t>Kas </a:t>
            </a:r>
            <a:r>
              <a:rPr lang="en-US" sz="4400" dirty="0" err="1">
                <a:latin typeface="Futura PT Book"/>
                <a:ea typeface="Source Sans Pro Light"/>
              </a:rPr>
              <a:t>ir</a:t>
            </a:r>
            <a:r>
              <a:rPr lang="en-US" sz="4400" dirty="0">
                <a:latin typeface="Futura PT Book"/>
                <a:ea typeface="Source Sans Pro Light"/>
              </a:rPr>
              <a:t> </a:t>
            </a:r>
            <a:r>
              <a:rPr lang="en-US" sz="4400" dirty="0" err="1">
                <a:latin typeface="Futura PT Book"/>
                <a:ea typeface="Source Sans Pro Light"/>
              </a:rPr>
              <a:t>naida</a:t>
            </a:r>
            <a:r>
              <a:rPr lang="en-US" sz="4400" dirty="0">
                <a:latin typeface="Futura PT Book"/>
                <a:ea typeface="Source Sans Pro Light"/>
              </a:rPr>
              <a:t> </a:t>
            </a:r>
            <a:r>
              <a:rPr lang="en-US" sz="4400" dirty="0" err="1">
                <a:latin typeface="Futura PT Book"/>
                <a:ea typeface="Source Sans Pro Light"/>
              </a:rPr>
              <a:t>runa</a:t>
            </a:r>
            <a:r>
              <a:rPr lang="en-US" sz="4400" dirty="0">
                <a:latin typeface="Futura PT Book"/>
                <a:ea typeface="Source Sans Pro Light"/>
              </a:rPr>
              <a:t> un </a:t>
            </a:r>
            <a:r>
              <a:rPr lang="en-US" sz="4400" dirty="0" err="1">
                <a:latin typeface="Futura PT Book"/>
                <a:ea typeface="Source Sans Pro Light"/>
              </a:rPr>
              <a:t>kāpēc</a:t>
            </a:r>
            <a:r>
              <a:rPr lang="en-US" sz="4400" dirty="0">
                <a:latin typeface="Futura PT Book"/>
                <a:ea typeface="Source Sans Pro Light"/>
              </a:rPr>
              <a:t> </a:t>
            </a:r>
            <a:r>
              <a:rPr lang="en-US" sz="4400" dirty="0" err="1">
                <a:latin typeface="Futura PT Book"/>
                <a:ea typeface="Source Sans Pro Light"/>
              </a:rPr>
              <a:t>tā</a:t>
            </a:r>
            <a:r>
              <a:rPr lang="en-US" sz="4400" dirty="0">
                <a:latin typeface="Futura PT Book"/>
                <a:ea typeface="Source Sans Pro Light"/>
              </a:rPr>
              <a:t> </a:t>
            </a:r>
            <a:r>
              <a:rPr lang="en-US" sz="4400" dirty="0" err="1">
                <a:latin typeface="Futura PT Book"/>
                <a:ea typeface="Source Sans Pro Light"/>
              </a:rPr>
              <a:t>rodas</a:t>
            </a:r>
            <a:r>
              <a:rPr lang="en-US" sz="4400" dirty="0">
                <a:latin typeface="Futura PT Book"/>
                <a:ea typeface="Source Sans Pro Light"/>
              </a:rPr>
              <a:t>?</a:t>
            </a:r>
          </a:p>
          <a:p>
            <a:r>
              <a:rPr lang="en-US" sz="3200" dirty="0">
                <a:latin typeface="Futura FT Book"/>
              </a:rPr>
              <a:t> </a:t>
            </a:r>
          </a:p>
          <a:p>
            <a:pPr algn="l"/>
            <a:endParaRPr lang="en-US" sz="4000" dirty="0">
              <a:latin typeface="Futura FT Book"/>
            </a:endParaRPr>
          </a:p>
        </p:txBody>
      </p:sp>
    </p:spTree>
    <p:extLst>
      <p:ext uri="{BB962C8B-B14F-4D97-AF65-F5344CB8AC3E}">
        <p14:creationId xmlns:p14="http://schemas.microsoft.com/office/powerpoint/2010/main" val="365812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AE045B-888D-1DB3-6582-385B61B9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582"/>
            <a:ext cx="10472057" cy="1325563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Futura PT Bold"/>
              </a:rPr>
              <a:t>Diskusija</a:t>
            </a:r>
            <a:endParaRPr lang="en-US" dirty="0" err="1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3A6C29F-780C-99A6-102C-420117692A9C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2.jautājums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8B7089-1625-8B4C-DF54-974C89E73D29}"/>
              </a:ext>
            </a:extLst>
          </p:cNvPr>
          <p:cNvSpPr txBox="1"/>
          <p:nvPr/>
        </p:nvSpPr>
        <p:spPr>
          <a:xfrm>
            <a:off x="1039110" y="2615520"/>
            <a:ext cx="9794541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latin typeface="Futura FT Book"/>
              </a:rPr>
              <a:t>Kur </a:t>
            </a:r>
            <a:r>
              <a:rPr lang="en-US" sz="4000" dirty="0" err="1">
                <a:latin typeface="Futura FT Book"/>
              </a:rPr>
              <a:t>ir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robeža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starp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vārda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brīvību</a:t>
            </a:r>
            <a:r>
              <a:rPr lang="en-US" sz="4000" dirty="0">
                <a:latin typeface="Futura FT Book"/>
              </a:rPr>
              <a:t> un </a:t>
            </a:r>
            <a:r>
              <a:rPr lang="en-US" sz="4000" dirty="0" err="1">
                <a:latin typeface="Futura FT Book"/>
              </a:rPr>
              <a:t>naida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runu</a:t>
            </a:r>
            <a:r>
              <a:rPr lang="en-US" sz="4000" dirty="0">
                <a:latin typeface="Futura FT Book"/>
              </a:rPr>
              <a:t>?</a:t>
            </a:r>
            <a:endParaRPr lang="en-US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419A69D7-E5A4-47E6-5251-8207C99E0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75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DDD1BB6-88DD-BA92-C118-7EE9575D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Futura PT Bold"/>
              </a:rPr>
              <a:t>Diskusija</a:t>
            </a:r>
            <a:endParaRPr lang="en-US" dirty="0" err="1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E4BA828-5655-1AD7-AB84-67C744F3D644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3.jautājums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F006DB7-03B2-8382-7269-96C21A8BBFA7}"/>
              </a:ext>
            </a:extLst>
          </p:cNvPr>
          <p:cNvSpPr txBox="1">
            <a:spLocks/>
          </p:cNvSpPr>
          <p:nvPr/>
        </p:nvSpPr>
        <p:spPr>
          <a:xfrm>
            <a:off x="1128563" y="2698874"/>
            <a:ext cx="8999411" cy="817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err="1">
                <a:latin typeface="Futura FT Book"/>
              </a:rPr>
              <a:t>Kā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stereotipi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ir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saistīti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ar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naida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runu</a:t>
            </a:r>
            <a:r>
              <a:rPr lang="en-US" sz="4000" dirty="0">
                <a:latin typeface="Futura FT Book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4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edia 2" title="Always #LikeAGirl">
            <a:hlinkClick r:id="" action="ppaction://media"/>
            <a:extLst>
              <a:ext uri="{FF2B5EF4-FFF2-40B4-BE49-F238E27FC236}">
                <a16:creationId xmlns:a16="http://schemas.microsoft.com/office/drawing/2014/main" id="{2530CBCD-31CA-2A2D-21F8-48DF37B5FED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3137" y="139082"/>
            <a:ext cx="11645726" cy="657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7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id="{59484BDC-8F48-79FE-38FF-97E24795DFC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latin typeface="Futura PT Bold"/>
              </a:rPr>
              <a:t>Diskusija</a:t>
            </a:r>
            <a:endParaRPr lang="en-US" dirty="0" err="1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F1013F-E73B-F134-8AB3-16554F8FDCB1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4.jautājums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DF1227B-B8AB-84F5-2A61-233B7A0442AD}"/>
              </a:ext>
            </a:extLst>
          </p:cNvPr>
          <p:cNvSpPr txBox="1">
            <a:spLocks/>
          </p:cNvSpPr>
          <p:nvPr/>
        </p:nvSpPr>
        <p:spPr>
          <a:xfrm>
            <a:off x="1128563" y="2698874"/>
            <a:ext cx="8999411" cy="1346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err="1">
                <a:latin typeface="Futura FT Book"/>
              </a:rPr>
              <a:t>Kā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stereotipi</a:t>
            </a:r>
            <a:r>
              <a:rPr lang="en-US" sz="4000" dirty="0">
                <a:latin typeface="Futura FT Book"/>
              </a:rPr>
              <a:t> var </a:t>
            </a:r>
            <a:r>
              <a:rPr lang="en-US" sz="4000" dirty="0" err="1">
                <a:latin typeface="Futura FT Book"/>
              </a:rPr>
              <a:t>novest</a:t>
            </a:r>
            <a:r>
              <a:rPr lang="en-US" sz="4000" dirty="0">
                <a:latin typeface="Futura FT Book"/>
              </a:rPr>
              <a:t> pie </a:t>
            </a:r>
            <a:r>
              <a:rPr lang="en-US" sz="4000" dirty="0" err="1">
                <a:latin typeface="Futura FT Book"/>
              </a:rPr>
              <a:t>naida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runas</a:t>
            </a:r>
            <a:r>
              <a:rPr lang="en-US" sz="4000" dirty="0">
                <a:latin typeface="Futura FT Book"/>
              </a:rPr>
              <a:t> un </a:t>
            </a:r>
            <a:r>
              <a:rPr lang="en-US" sz="4000" dirty="0" err="1">
                <a:latin typeface="Futura FT Book"/>
              </a:rPr>
              <a:t>vardarbības</a:t>
            </a:r>
            <a:r>
              <a:rPr lang="en-US" sz="4000" dirty="0">
                <a:latin typeface="Futura FT Book"/>
              </a:rPr>
              <a:t>?</a:t>
            </a:r>
            <a:endParaRPr lang="en-US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7EC4F28-3CF4-23E6-3A23-C3191BE27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0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nline Media 5" title="Naida runa vai vārda brīvība? LV">
            <a:hlinkClick r:id="" action="ppaction://media"/>
            <a:extLst>
              <a:ext uri="{FF2B5EF4-FFF2-40B4-BE49-F238E27FC236}">
                <a16:creationId xmlns:a16="http://schemas.microsoft.com/office/drawing/2014/main" id="{7099593F-0684-39B3-FA32-99E324C3948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1667" y="199672"/>
            <a:ext cx="11684000" cy="644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8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6082F4EB-7685-7045-3A59-40B60E3AB890}"/>
              </a:ext>
            </a:extLst>
          </p:cNvPr>
          <p:cNvSpPr txBox="1">
            <a:spLocks/>
          </p:cNvSpPr>
          <p:nvPr/>
        </p:nvSpPr>
        <p:spPr>
          <a:xfrm>
            <a:off x="742122" y="2560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latin typeface="Futura PT Bold"/>
              </a:rPr>
              <a:t>Eiropas</a:t>
            </a:r>
            <a:r>
              <a:rPr lang="en-US" b="1" dirty="0">
                <a:latin typeface="Futura PT Bold"/>
              </a:rPr>
              <a:t> </a:t>
            </a:r>
            <a:r>
              <a:rPr lang="en-US" b="1" dirty="0" err="1">
                <a:latin typeface="Futura PT Bold"/>
              </a:rPr>
              <a:t>Cilvēktiesību</a:t>
            </a:r>
            <a:r>
              <a:rPr lang="en-US" b="1" dirty="0">
                <a:latin typeface="Futura PT Bold"/>
              </a:rPr>
              <a:t> </a:t>
            </a:r>
            <a:r>
              <a:rPr lang="en-US" b="1" dirty="0" err="1">
                <a:latin typeface="Futura PT Bold"/>
              </a:rPr>
              <a:t>tiesa</a:t>
            </a:r>
            <a:r>
              <a:rPr lang="en-US" b="1" dirty="0">
                <a:latin typeface="Futura PT Bold"/>
              </a:rPr>
              <a:t> </a:t>
            </a:r>
            <a:r>
              <a:rPr lang="en-US" b="1" dirty="0" err="1">
                <a:latin typeface="Futura PT Bold"/>
              </a:rPr>
              <a:t>naida</a:t>
            </a:r>
            <a:r>
              <a:rPr lang="en-US" b="1" dirty="0">
                <a:latin typeface="Futura PT Bold"/>
              </a:rPr>
              <a:t> </a:t>
            </a:r>
            <a:r>
              <a:rPr lang="en-US" b="1" dirty="0" err="1">
                <a:latin typeface="Futura PT Bold"/>
              </a:rPr>
              <a:t>runu</a:t>
            </a:r>
            <a:r>
              <a:rPr lang="en-US" b="1" dirty="0">
                <a:latin typeface="Futura PT Bold"/>
              </a:rPr>
              <a:t> </a:t>
            </a:r>
            <a:r>
              <a:rPr lang="en-US" b="1" dirty="0" err="1">
                <a:latin typeface="Futura PT Bold"/>
              </a:rPr>
              <a:t>definē</a:t>
            </a:r>
            <a:r>
              <a:rPr lang="en-US" b="1" dirty="0">
                <a:latin typeface="Futura PT Bold"/>
              </a:rPr>
              <a:t>, </a:t>
            </a:r>
            <a:r>
              <a:rPr lang="en-US" b="1" dirty="0" err="1">
                <a:latin typeface="Futura PT Bold"/>
              </a:rPr>
              <a:t>kā</a:t>
            </a:r>
            <a:r>
              <a:rPr lang="en-US" b="1" dirty="0">
                <a:latin typeface="Futura PT Bold"/>
              </a:rPr>
              <a:t>: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CFF6388-5F17-4A7B-F6EF-AA541E43E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178" y="1501296"/>
            <a:ext cx="10504309" cy="5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5" descr="Diagram&#10;&#10;Description automatically generated">
            <a:extLst>
              <a:ext uri="{FF2B5EF4-FFF2-40B4-BE49-F238E27FC236}">
                <a16:creationId xmlns:a16="http://schemas.microsoft.com/office/drawing/2014/main" id="{101C6C3E-C4FB-A931-3C9F-B70374D305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44654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IREX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8B8E"/>
      </a:accent1>
      <a:accent2>
        <a:srgbClr val="0A5254"/>
      </a:accent2>
      <a:accent3>
        <a:srgbClr val="D76427"/>
      </a:accent3>
      <a:accent4>
        <a:srgbClr val="25BDC1"/>
      </a:accent4>
      <a:accent5>
        <a:srgbClr val="098B8E"/>
      </a:accent5>
      <a:accent6>
        <a:srgbClr val="99B83C"/>
      </a:accent6>
      <a:hlink>
        <a:srgbClr val="0563C1"/>
      </a:hlink>
      <a:folHlink>
        <a:srgbClr val="954F72"/>
      </a:folHlink>
    </a:clrScheme>
    <a:fontScheme name="Custom 2">
      <a:majorFont>
        <a:latin typeface="Museo Sans Cyrl 900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AB63E5A833F4CBA145286B4E7934D" ma:contentTypeVersion="17" ma:contentTypeDescription="Create a new document." ma:contentTypeScope="" ma:versionID="3b27e4761ef888a5f18f160b0f5400d0">
  <xsd:schema xmlns:xsd="http://www.w3.org/2001/XMLSchema" xmlns:xs="http://www.w3.org/2001/XMLSchema" xmlns:p="http://schemas.microsoft.com/office/2006/metadata/properties" xmlns:ns2="e49c4de8-714a-4d9a-88a7-b286d1a87f85" xmlns:ns3="ce8b8449-7073-4f43-8a1a-984ca5569f20" targetNamespace="http://schemas.microsoft.com/office/2006/metadata/properties" ma:root="true" ma:fieldsID="8992a1ff4793e1d6ede9271de0f79757" ns2:_="" ns3:_="">
    <xsd:import namespace="e49c4de8-714a-4d9a-88a7-b286d1a87f85"/>
    <xsd:import namespace="ce8b8449-7073-4f43-8a1a-984ca5569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4de8-714a-4d9a-88a7-b286d1a87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b8449-7073-4f43-8a1a-984ca5569f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a77cbba-f6d6-4c84-9d71-813b9b40d7fe}" ma:internalName="TaxCatchAll" ma:showField="CatchAllData" ma:web="ce8b8449-7073-4f43-8a1a-984ca5569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9c4de8-714a-4d9a-88a7-b286d1a87f85">
      <Terms xmlns="http://schemas.microsoft.com/office/infopath/2007/PartnerControls"/>
    </lcf76f155ced4ddcb4097134ff3c332f>
    <TaxCatchAll xmlns="ce8b8449-7073-4f43-8a1a-984ca5569f20" xsi:nil="true"/>
    <SharedWithUsers xmlns="ce8b8449-7073-4f43-8a1a-984ca5569f20">
      <UserInfo>
        <DisplayName>Sabine Berzina</DisplayName>
        <AccountId>860</AccountId>
        <AccountType/>
      </UserInfo>
      <UserInfo>
        <DisplayName>Kaspars Ruklis</DisplayName>
        <AccountId>176</AccountId>
        <AccountType/>
      </UserInfo>
      <UserInfo>
        <DisplayName>Julija Visnevska</DisplayName>
        <AccountId>211</AccountId>
        <AccountType/>
      </UserInfo>
      <UserInfo>
        <DisplayName>Stanley Currier</DisplayName>
        <AccountId>23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3A78450-96DC-41AD-BF7E-E8315594D6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BD60B9-3E42-47DE-8A6F-AEC2CB5DEA9F}">
  <ds:schemaRefs>
    <ds:schemaRef ds:uri="ce8b8449-7073-4f43-8a1a-984ca5569f20"/>
    <ds:schemaRef ds:uri="e49c4de8-714a-4d9a-88a7-b286d1a87f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8EF2496-8566-4131-AE0D-DC2C4FA54EDD}">
  <ds:schemaRefs>
    <ds:schemaRef ds:uri="ce8b8449-7073-4f43-8a1a-984ca5569f20"/>
    <ds:schemaRef ds:uri="e49c4de8-714a-4d9a-88a7-b286d1a87f8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186</Words>
  <Application>Microsoft Office PowerPoint</Application>
  <PresentationFormat>Widescreen</PresentationFormat>
  <Paragraphs>43</Paragraphs>
  <Slides>13</Slides>
  <Notes>10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Futura FT Book</vt:lpstr>
      <vt:lpstr>Futura PT Bold</vt:lpstr>
      <vt:lpstr>Futura PT Book</vt:lpstr>
      <vt:lpstr>Museo Sans Cyrl 900</vt:lpstr>
      <vt:lpstr>Source Sans Pro Light</vt:lpstr>
      <vt:lpstr>4_Office Theme</vt:lpstr>
      <vt:lpstr>8. nodarbība.  Stereotipi un naida runa 4.nodaļa C daļa</vt:lpstr>
      <vt:lpstr>Diskusija</vt:lpstr>
      <vt:lpstr>Diskusija</vt:lpstr>
      <vt:lpstr>Diskusija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KAD ŠAUBIES, PAJAUTĀ SEV:</vt:lpstr>
      <vt:lpstr>Tests: Iekļaujoša valoda</vt:lpstr>
      <vt:lpstr>Noslēgums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 Gabisonia</dc:creator>
  <cp:lastModifiedBy>Sabine Berzina</cp:lastModifiedBy>
  <cp:revision>148</cp:revision>
  <dcterms:created xsi:type="dcterms:W3CDTF">2022-06-10T13:26:10Z</dcterms:created>
  <dcterms:modified xsi:type="dcterms:W3CDTF">2023-02-06T10:58:31Z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0x01010065FAB63E5A833F4CBA145286B4E7934D</vt:lpwstr>
  </property>
  <property fmtid="{D5CDD505-2E9C-101B-9397-08002B2CF9AE}" pid="3" name="MediaServiceImageTags">
    <vt:lpwstr/>
  </property>
</Properties>
</file>