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1"/>
  </p:notesMasterIdLst>
  <p:sldIdLst>
    <p:sldId id="267" r:id="rId5"/>
    <p:sldId id="265" r:id="rId6"/>
    <p:sldId id="264" r:id="rId7"/>
    <p:sldId id="263" r:id="rId8"/>
    <p:sldId id="262" r:id="rId9"/>
    <p:sldId id="261" r:id="rId10"/>
    <p:sldId id="268" r:id="rId11"/>
    <p:sldId id="269" r:id="rId12"/>
    <p:sldId id="271" r:id="rId13"/>
    <p:sldId id="260" r:id="rId14"/>
    <p:sldId id="259" r:id="rId15"/>
    <p:sldId id="270" r:id="rId16"/>
    <p:sldId id="272" r:id="rId17"/>
    <p:sldId id="273" r:id="rId18"/>
    <p:sldId id="258"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28F31F-EF38-4DFD-AFA6-614C8DFF80FA}" v="1" dt="2023-02-04T18:53:17.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24" autoAdjust="0"/>
  </p:normalViewPr>
  <p:slideViewPr>
    <p:cSldViewPr snapToGrid="0">
      <p:cViewPr varScale="1">
        <p:scale>
          <a:sx n="54" d="100"/>
          <a:sy n="54" d="100"/>
        </p:scale>
        <p:origin x="11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1466796a-f43a-429c-85bf-4ebf8b660949" providerId="ADAL" clId="{FF28F31F-EF38-4DFD-AFA6-614C8DFF80FA}"/>
    <pc:docChg chg="custSel modSld">
      <pc:chgData name="Sabine Berzina" userId="1466796a-f43a-429c-85bf-4ebf8b660949" providerId="ADAL" clId="{FF28F31F-EF38-4DFD-AFA6-614C8DFF80FA}" dt="2023-02-04T18:54:58.815" v="3" actId="1076"/>
      <pc:docMkLst>
        <pc:docMk/>
      </pc:docMkLst>
      <pc:sldChg chg="modSp mod modAnim">
        <pc:chgData name="Sabine Berzina" userId="1466796a-f43a-429c-85bf-4ebf8b660949" providerId="ADAL" clId="{FF28F31F-EF38-4DFD-AFA6-614C8DFF80FA}" dt="2023-02-04T18:54:58.815" v="3" actId="1076"/>
        <pc:sldMkLst>
          <pc:docMk/>
          <pc:sldMk cId="3479007138" sldId="264"/>
        </pc:sldMkLst>
        <pc:picChg chg="mod">
          <ac:chgData name="Sabine Berzina" userId="1466796a-f43a-429c-85bf-4ebf8b660949" providerId="ADAL" clId="{FF28F31F-EF38-4DFD-AFA6-614C8DFF80FA}" dt="2023-02-04T18:54:58.815" v="3" actId="1076"/>
          <ac:picMkLst>
            <pc:docMk/>
            <pc:sldMk cId="3479007138" sldId="264"/>
            <ac:picMk id="4" creationId="{3250E4B3-F525-211C-151B-51BD3158220E}"/>
          </ac:picMkLst>
        </pc:picChg>
      </pc:sldChg>
      <pc:sldChg chg="modSp mod">
        <pc:chgData name="Sabine Berzina" userId="1466796a-f43a-429c-85bf-4ebf8b660949" providerId="ADAL" clId="{FF28F31F-EF38-4DFD-AFA6-614C8DFF80FA}" dt="2023-02-04T18:53:17.466" v="2" actId="27636"/>
        <pc:sldMkLst>
          <pc:docMk/>
          <pc:sldMk cId="3182294534" sldId="270"/>
        </pc:sldMkLst>
        <pc:spChg chg="mod">
          <ac:chgData name="Sabine Berzina" userId="1466796a-f43a-429c-85bf-4ebf8b660949" providerId="ADAL" clId="{FF28F31F-EF38-4DFD-AFA6-614C8DFF80FA}" dt="2023-02-04T18:53:17.466" v="2" actId="27636"/>
          <ac:spMkLst>
            <pc:docMk/>
            <pc:sldMk cId="3182294534" sldId="270"/>
            <ac:spMk id="2" creationId="{7D479B13-FD3B-9A4A-54DC-7A2D24795D54}"/>
          </ac:spMkLst>
        </pc:spChg>
        <pc:spChg chg="mod">
          <ac:chgData name="Sabine Berzina" userId="1466796a-f43a-429c-85bf-4ebf8b660949" providerId="ADAL" clId="{FF28F31F-EF38-4DFD-AFA6-614C8DFF80FA}" dt="2023-02-04T18:53:17.461" v="1" actId="27636"/>
          <ac:spMkLst>
            <pc:docMk/>
            <pc:sldMk cId="3182294534" sldId="270"/>
            <ac:spMk id="3" creationId="{62E0444F-E840-9FA9-B338-4D71798C5883}"/>
          </ac:spMkLst>
        </pc:spChg>
      </pc:sldChg>
    </pc:docChg>
  </pc:docChgLst>
  <pc:docChgLst>
    <pc:chgData name="Sabine Berzina" userId="1466796a-f43a-429c-85bf-4ebf8b660949" providerId="ADAL" clId="{8DF6685E-9FA1-4A13-B0C1-3BF2C76D242D}"/>
    <pc:docChg chg="">
      <pc:chgData name="Sabine Berzina" userId="1466796a-f43a-429c-85bf-4ebf8b660949" providerId="ADAL" clId="{8DF6685E-9FA1-4A13-B0C1-3BF2C76D242D}" dt="2023-02-03T13:21:36.686" v="0"/>
      <pc:docMkLst>
        <pc:docMk/>
      </pc:docMkLst>
      <pc:sldChg chg="delCm">
        <pc:chgData name="Sabine Berzina" userId="1466796a-f43a-429c-85bf-4ebf8b660949" providerId="ADAL" clId="{8DF6685E-9FA1-4A13-B0C1-3BF2C76D242D}" dt="2023-02-03T13:21:36.686" v="0"/>
        <pc:sldMkLst>
          <pc:docMk/>
          <pc:sldMk cId="2144281507" sldId="260"/>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8DF6685E-9FA1-4A13-B0C1-3BF2C76D242D}" dt="2023-02-03T13:21:36.686" v="0"/>
              <pc2:cmMkLst xmlns:pc2="http://schemas.microsoft.com/office/powerpoint/2019/9/main/command">
                <pc:docMk/>
                <pc:sldMk cId="2144281507" sldId="260"/>
                <pc2:cmMk id="{6D708027-64AB-44B3-B2B0-33912C934069}"/>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6F677-25D2-4649-80D1-D04648034E35}" type="datetimeFigureOut">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1E7B4-DA8D-477E-BE91-9D0E8A4AB06A}" type="slidenum">
              <a:t>‹#›</a:t>
            </a:fld>
            <a:endParaRPr lang="en-US"/>
          </a:p>
        </p:txBody>
      </p:sp>
    </p:spTree>
    <p:extLst>
      <p:ext uri="{BB962C8B-B14F-4D97-AF65-F5344CB8AC3E}">
        <p14:creationId xmlns:p14="http://schemas.microsoft.com/office/powerpoint/2010/main" val="374524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H1BZizAZ6D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eryverified.eu/et/peatukid/4-peatukk/osa-b-manipuleerimine/faktikontrol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eryverified.eu/et/peatukid/4-peatukk/osa-b-manipuleerimine/faktikontrol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2</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Bot’id</a:t>
            </a:r>
            <a:r>
              <a:rPr lang="en-US" dirty="0"/>
              <a:t> ja </a:t>
            </a:r>
            <a:r>
              <a:rPr lang="en-US" dirty="0" err="1"/>
              <a:t>trollid</a:t>
            </a:r>
            <a:r>
              <a:rPr lang="en-US" dirty="0"/>
              <a:t> EE </a:t>
            </a:r>
            <a:r>
              <a:rPr lang="en-US" dirty="0">
                <a:hlinkClick r:id="rId3"/>
              </a:rPr>
              <a:t>https://youtu.be/H1BZizAZ6DY</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226991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Whichfaceisreal.com</a:t>
            </a: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4</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A3E25C-14BA-461B-9D1A-EB5CE2559D82}" type="slidenum">
              <a:rPr lang="en-US" smtClean="0"/>
              <a:t>5</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a:t>
            </a:r>
            <a:r>
              <a:rPr lang="en-US" dirty="0" err="1"/>
              <a:t>Hinnake</a:t>
            </a:r>
            <a:r>
              <a:rPr lang="en-US" dirty="0"/>
              <a:t> </a:t>
            </a:r>
            <a:r>
              <a:rPr lang="en-US" dirty="0" err="1"/>
              <a:t>algallikaid</a:t>
            </a:r>
            <a:endParaRPr lang="en-US" dirty="0" err="1">
              <a:cs typeface="Calibri"/>
            </a:endParaRPr>
          </a:p>
          <a:p>
            <a:endParaRPr lang="en-US"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AFB1E7B4-DA8D-477E-BE91-9D0E8A4AB06A}" type="slidenum">
              <a:rPr lang="en-US"/>
              <a:t>10</a:t>
            </a:fld>
            <a:endParaRPr lang="en-US"/>
          </a:p>
        </p:txBody>
      </p:sp>
    </p:spTree>
    <p:extLst>
      <p:ext uri="{BB962C8B-B14F-4D97-AF65-F5344CB8AC3E}">
        <p14:creationId xmlns:p14="http://schemas.microsoft.com/office/powerpoint/2010/main" val="372291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pPr>
            <a:r>
              <a:rPr lang="et-EE" sz="1800" dirty="0">
                <a:effectLst/>
                <a:latin typeface="Calibri" panose="020F0502020204030204" pitchFamily="34" charset="0"/>
                <a:ea typeface="Calibri" panose="020F0502020204030204" pitchFamily="34" charset="0"/>
                <a:cs typeface="Times New Roman" panose="02020603050405020304" pitchFamily="18" charset="0"/>
              </a:rPr>
              <a:t>- Kogemus eksperdina: kus ta on töötanud ja kui kaua? Kas leiate üles tema CV?</a:t>
            </a:r>
          </a:p>
          <a:p>
            <a:pPr marL="457200">
              <a:lnSpc>
                <a:spcPct val="107000"/>
              </a:lnSpc>
            </a:pPr>
            <a:r>
              <a:rPr lang="et-EE" sz="1800" dirty="0">
                <a:effectLst/>
                <a:latin typeface="Calibri" panose="020F0502020204030204" pitchFamily="34" charset="0"/>
                <a:ea typeface="Calibri" panose="020F0502020204030204" pitchFamily="34" charset="0"/>
                <a:cs typeface="Times New Roman" panose="02020603050405020304" pitchFamily="18" charset="0"/>
              </a:rPr>
              <a:t>- Kui keegi on mainekas ekspert, on teda allikana tõenäoliselt kasutanud ka teised meediaväljaanded või on ta ise paljudesse väljaannetesse artikleid kirjutanud.</a:t>
            </a:r>
          </a:p>
          <a:p>
            <a:pPr marL="457200">
              <a:lnSpc>
                <a:spcPct val="107000"/>
              </a:lnSpc>
            </a:pPr>
            <a:r>
              <a:rPr lang="et-EE" sz="1800" dirty="0">
                <a:effectLst/>
                <a:latin typeface="Calibri" panose="020F0502020204030204" pitchFamily="34" charset="0"/>
                <a:ea typeface="Calibri" panose="020F0502020204030204" pitchFamily="34" charset="0"/>
                <a:cs typeface="Times New Roman" panose="02020603050405020304" pitchFamily="18" charset="0"/>
              </a:rPr>
              <a:t>- Eksperdi kirjutatud akadeemilised raamatud, õpikud ja teadusartiklid, aga ka tsiteerimiste arv ehk mitu korda on teised eksperdid oma artiklites ja raamatutes viidanud tema töödele. Selle info leiate näiteks aadressilt scholar.google.com. Kui otsite eksperdi nime, näete, kas ta on kõnealusel teemal kirjutanud ja kui paljud teised on seda piisavalt kasulikuks pidanud, et sellele viidata (ingl </a:t>
            </a:r>
            <a:r>
              <a:rPr lang="et-EE" sz="1800" i="1" dirty="0" err="1">
                <a:effectLst/>
                <a:latin typeface="Calibri" panose="020F0502020204030204" pitchFamily="34" charset="0"/>
                <a:ea typeface="Calibri" panose="020F0502020204030204" pitchFamily="34" charset="0"/>
                <a:cs typeface="Times New Roman" panose="02020603050405020304" pitchFamily="18" charset="0"/>
              </a:rPr>
              <a:t>cite</a:t>
            </a:r>
            <a:r>
              <a:rPr lang="et-EE" sz="1800" dirty="0">
                <a:effectLst/>
                <a:latin typeface="Calibri" panose="020F0502020204030204" pitchFamily="34" charset="0"/>
                <a:ea typeface="Calibri" panose="020F0502020204030204" pitchFamily="34" charset="0"/>
                <a:cs typeface="Times New Roman" panose="02020603050405020304" pitchFamily="18" charset="0"/>
              </a:rPr>
              <a:t>).</a:t>
            </a:r>
          </a:p>
          <a:p>
            <a:pPr marL="457200">
              <a:lnSpc>
                <a:spcPct val="107000"/>
              </a:lnSpc>
              <a:spcAft>
                <a:spcPts val="800"/>
              </a:spcAft>
            </a:pPr>
            <a:r>
              <a:rPr lang="et-EE" sz="1800" dirty="0">
                <a:effectLst/>
                <a:latin typeface="Calibri" panose="020F0502020204030204" pitchFamily="34" charset="0"/>
                <a:ea typeface="Calibri" panose="020F0502020204030204" pitchFamily="34" charset="0"/>
                <a:cs typeface="Times New Roman" panose="02020603050405020304" pitchFamily="18" charset="0"/>
              </a:rPr>
              <a:t>- Esindatava organisatsiooni maine: kas teised tunnustavad seda nende teadmiste või kogemuste pärast? Kas allikat kutsutakse näiteks eri konverentsidele, aruteludele ja muudele üritustele? Kas tema nimi on seotud mõne meedias kajastatud skandaaliga?</a:t>
            </a:r>
          </a:p>
        </p:txBody>
      </p:sp>
      <p:sp>
        <p:nvSpPr>
          <p:cNvPr id="4" name="Slide Number Placeholder 3"/>
          <p:cNvSpPr>
            <a:spLocks noGrp="1"/>
          </p:cNvSpPr>
          <p:nvPr>
            <p:ph type="sldNum" sz="quarter" idx="5"/>
          </p:nvPr>
        </p:nvSpPr>
        <p:spPr/>
        <p:txBody>
          <a:bodyPr/>
          <a:lstStyle/>
          <a:p>
            <a:fld id="{D2A3E25C-14BA-461B-9D1A-EB5CE2559D82}" type="slidenum">
              <a:rPr lang="en-US"/>
              <a:t>12</a:t>
            </a:fld>
            <a:endParaRPr lang="en-US"/>
          </a:p>
        </p:txBody>
      </p:sp>
    </p:spTree>
    <p:extLst>
      <p:ext uri="{BB962C8B-B14F-4D97-AF65-F5344CB8AC3E}">
        <p14:creationId xmlns:p14="http://schemas.microsoft.com/office/powerpoint/2010/main" val="16167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pPr>
            <a:r>
              <a:rPr lang="et-EE" sz="1800" dirty="0">
                <a:effectLst/>
                <a:latin typeface="Calibri" panose="020F0502020204030204" pitchFamily="34" charset="0"/>
                <a:ea typeface="Calibri" panose="020F0502020204030204" pitchFamily="34" charset="0"/>
                <a:cs typeface="Times New Roman" panose="02020603050405020304" pitchFamily="18" charset="0"/>
              </a:rPr>
              <a:t>Jaga õpilased kolme rühma. Palu neil järgmistele küsimustele vastamiseks kasutada eelnevalt arutatud näpunäiteid.</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1. rühm. Kes on Paul A.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Offit</a:t>
            </a:r>
            <a:r>
              <a:rPr lang="et-EE" sz="1800" dirty="0">
                <a:effectLst/>
                <a:latin typeface="Calibri" panose="020F0502020204030204" pitchFamily="34" charset="0"/>
                <a:ea typeface="Calibri" panose="020F0502020204030204" pitchFamily="34" charset="0"/>
                <a:cs typeface="Times New Roman" panose="02020603050405020304" pitchFamily="18" charset="0"/>
              </a:rPr>
              <a:t>? Millele on ta spetsialiseerunud? Kas on mõtet küsida tema arvamust vaktsiinide kohta?</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2. rühm. Kes on Neil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deGrasse</a:t>
            </a:r>
            <a:r>
              <a:rPr lang="et-EE" sz="1800" dirty="0">
                <a:effectLst/>
                <a:latin typeface="Calibri" panose="020F0502020204030204" pitchFamily="34" charset="0"/>
                <a:ea typeface="Calibri" panose="020F0502020204030204" pitchFamily="34" charset="0"/>
                <a:cs typeface="Times New Roman" panose="02020603050405020304" pitchFamily="18" charset="0"/>
              </a:rPr>
              <a:t>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Tyson</a:t>
            </a:r>
            <a:r>
              <a:rPr lang="et-EE" sz="1800" dirty="0">
                <a:effectLst/>
                <a:latin typeface="Calibri" panose="020F0502020204030204" pitchFamily="34" charset="0"/>
                <a:ea typeface="Calibri" panose="020F0502020204030204" pitchFamily="34" charset="0"/>
                <a:cs typeface="Times New Roman" panose="02020603050405020304" pitchFamily="18" charset="0"/>
              </a:rPr>
              <a:t>? Mida ta on õppinud? Kui oleksite ajakirjanikud, kas valiksite ta eksperdiks, kellelt küsida ahvirõugete puhangu kohta?</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3. rühm. Kes on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Katharine</a:t>
            </a:r>
            <a:r>
              <a:rPr lang="et-EE" sz="1800" dirty="0">
                <a:effectLst/>
                <a:latin typeface="Calibri" panose="020F0502020204030204" pitchFamily="34" charset="0"/>
                <a:ea typeface="Calibri" panose="020F0502020204030204" pitchFamily="34" charset="0"/>
                <a:cs typeface="Times New Roman" panose="02020603050405020304" pitchFamily="18" charset="0"/>
              </a:rPr>
              <a:t>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Hayhoe</a:t>
            </a:r>
            <a:r>
              <a:rPr lang="et-EE" sz="1800" dirty="0">
                <a:effectLst/>
                <a:latin typeface="Calibri" panose="020F0502020204030204" pitchFamily="34" charset="0"/>
                <a:ea typeface="Calibri" panose="020F0502020204030204" pitchFamily="34" charset="0"/>
                <a:cs typeface="Times New Roman" panose="02020603050405020304" pitchFamily="18" charset="0"/>
              </a:rPr>
              <a:t>? Kas ta töötab mõnes tuntud asutuses? Kas on mõtet küsida tema arvamust kliimamuutuste kohta?</a:t>
            </a:r>
          </a:p>
          <a:p>
            <a:pPr marL="457200">
              <a:lnSpc>
                <a:spcPct val="107000"/>
              </a:lnSpc>
            </a:pPr>
            <a:r>
              <a:rPr lang="et-EE"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spcAft>
                <a:spcPts val="800"/>
              </a:spcAft>
            </a:pPr>
            <a:r>
              <a:rPr lang="et-EE" sz="1800" dirty="0">
                <a:effectLst/>
                <a:latin typeface="Calibri" panose="020F0502020204030204" pitchFamily="34" charset="0"/>
                <a:ea typeface="Calibri" panose="020F0502020204030204" pitchFamily="34" charset="0"/>
                <a:cs typeface="Times New Roman" panose="02020603050405020304" pitchFamily="18" charset="0"/>
              </a:rPr>
              <a:t>Palu iga rühma ühel esindajal lühidalt vastata, mida nad teada said. </a:t>
            </a:r>
            <a:r>
              <a:rPr lang="et-EE" sz="1800" b="1" dirty="0">
                <a:effectLst/>
                <a:latin typeface="Calibri" panose="020F0502020204030204" pitchFamily="34" charset="0"/>
                <a:ea typeface="Calibri" panose="020F0502020204030204" pitchFamily="34" charset="0"/>
                <a:cs typeface="Times New Roman" panose="02020603050405020304" pitchFamily="18" charset="0"/>
              </a:rPr>
              <a:t>Rõhuta, et isegi kui keegi on mõnes valdkonnas suurepärane teadlane, ei ole ta ekspert kõiges. Samuti rõhuta, et nad kõik on väga tuntud eksperdid ja nende kohta on lihtne infot leida. Kui keegi on tõesti tuntud ekspert, ei tohiks kunagi olla raske tema kohta infot leida. (See kehtib Neil </a:t>
            </a:r>
            <a:r>
              <a:rPr lang="et-EE" sz="1800" b="1" dirty="0" err="1">
                <a:effectLst/>
                <a:latin typeface="Calibri" panose="020F0502020204030204" pitchFamily="34" charset="0"/>
                <a:ea typeface="Calibri" panose="020F0502020204030204" pitchFamily="34" charset="0"/>
                <a:cs typeface="Times New Roman" panose="02020603050405020304" pitchFamily="18" charset="0"/>
              </a:rPr>
              <a:t>deGrasse</a:t>
            </a:r>
            <a:r>
              <a:rPr lang="et-EE" sz="1800" b="1" dirty="0">
                <a:effectLst/>
                <a:latin typeface="Calibri" panose="020F0502020204030204" pitchFamily="34" charset="0"/>
                <a:ea typeface="Calibri" panose="020F0502020204030204" pitchFamily="34" charset="0"/>
                <a:cs typeface="Times New Roman" panose="02020603050405020304" pitchFamily="18" charset="0"/>
              </a:rPr>
              <a:t> </a:t>
            </a:r>
            <a:r>
              <a:rPr lang="et-EE" sz="1800" b="1" dirty="0" err="1">
                <a:effectLst/>
                <a:latin typeface="Calibri" panose="020F0502020204030204" pitchFamily="34" charset="0"/>
                <a:ea typeface="Calibri" panose="020F0502020204030204" pitchFamily="34" charset="0"/>
                <a:cs typeface="Times New Roman" panose="02020603050405020304" pitchFamily="18" charset="0"/>
              </a:rPr>
              <a:t>Tysoni</a:t>
            </a:r>
            <a:r>
              <a:rPr lang="et-EE" sz="1800" b="1" dirty="0">
                <a:effectLst/>
                <a:latin typeface="Calibri" panose="020F0502020204030204" pitchFamily="34" charset="0"/>
                <a:ea typeface="Calibri" panose="020F0502020204030204" pitchFamily="34" charset="0"/>
                <a:cs typeface="Times New Roman" panose="02020603050405020304" pitchFamily="18" charset="0"/>
              </a:rPr>
              <a:t> küsimuse kohta.)</a:t>
            </a:r>
          </a:p>
        </p:txBody>
      </p:sp>
      <p:sp>
        <p:nvSpPr>
          <p:cNvPr id="4" name="Slide Number Placeholder 3"/>
          <p:cNvSpPr>
            <a:spLocks noGrp="1"/>
          </p:cNvSpPr>
          <p:nvPr>
            <p:ph type="sldNum" sz="quarter" idx="5"/>
          </p:nvPr>
        </p:nvSpPr>
        <p:spPr/>
        <p:txBody>
          <a:bodyPr/>
          <a:lstStyle/>
          <a:p>
            <a:fld id="{AFB1E7B4-DA8D-477E-BE91-9D0E8A4AB06A}" type="slidenum">
              <a:rPr lang="en-US"/>
              <a:t>13</a:t>
            </a:fld>
            <a:endParaRPr lang="en-US"/>
          </a:p>
        </p:txBody>
      </p:sp>
    </p:spTree>
    <p:extLst>
      <p:ext uri="{BB962C8B-B14F-4D97-AF65-F5344CB8AC3E}">
        <p14:creationId xmlns:p14="http://schemas.microsoft.com/office/powerpoint/2010/main" val="145117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Juhtumiuuring</a:t>
            </a:r>
            <a:r>
              <a:rPr lang="en-US" dirty="0"/>
              <a:t>: COVID-19 </a:t>
            </a:r>
            <a:r>
              <a:rPr lang="en-US" dirty="0" err="1"/>
              <a:t>vaktsiini</a:t>
            </a:r>
            <a:r>
              <a:rPr lang="en-US" dirty="0"/>
              <a:t> </a:t>
            </a:r>
            <a:r>
              <a:rPr lang="en-US" dirty="0" err="1"/>
              <a:t>järgsed</a:t>
            </a:r>
            <a:r>
              <a:rPr lang="en-US" dirty="0"/>
              <a:t> </a:t>
            </a:r>
            <a:r>
              <a:rPr lang="en-US" dirty="0" err="1"/>
              <a:t>surmad</a:t>
            </a:r>
            <a:r>
              <a:rPr lang="en-US" dirty="0"/>
              <a:t> </a:t>
            </a:r>
            <a:r>
              <a:rPr lang="en-US" dirty="0">
                <a:hlinkClick r:id="rId3"/>
              </a:rPr>
              <a:t>https://veryverified.eu/et/peatukid/4-peatukk/osa-b-manipuleerimine/faktikontroll</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FB1E7B4-DA8D-477E-BE91-9D0E8A4AB06A}" type="slidenum">
              <a:rPr lang="en-US"/>
              <a:t>14</a:t>
            </a:fld>
            <a:endParaRPr lang="en-US"/>
          </a:p>
        </p:txBody>
      </p:sp>
    </p:spTree>
    <p:extLst>
      <p:ext uri="{BB962C8B-B14F-4D97-AF65-F5344CB8AC3E}">
        <p14:creationId xmlns:p14="http://schemas.microsoft.com/office/powerpoint/2010/main" val="144786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effectLst/>
                <a:latin typeface="Calibri" panose="020F0502020204030204" pitchFamily="34" charset="0"/>
                <a:ea typeface="Calibri" panose="020F0502020204030204" pitchFamily="34" charset="0"/>
                <a:cs typeface="Times New Roman" panose="02020603050405020304" pitchFamily="18" charset="0"/>
              </a:rPr>
              <a:t>Faktikontrolli peatükk:</a:t>
            </a:r>
          </a:p>
          <a:p>
            <a:r>
              <a:rPr lang="en-US" dirty="0">
                <a:hlinkClick r:id="rId3"/>
              </a:rPr>
              <a:t>https://veryverified.eu/et/peatukid/4-peatukk/osa-b-manipuleerimine/faktikontroll</a:t>
            </a:r>
            <a:endParaRPr lang="en-US" dirty="0">
              <a:cs typeface="Calibri"/>
              <a:hlinkClick r:id="rId3"/>
            </a:endParaRPr>
          </a:p>
          <a:p>
            <a:endParaRPr lang="en-US" dirty="0">
              <a:cs typeface="Calibri"/>
            </a:endParaRPr>
          </a:p>
        </p:txBody>
      </p:sp>
      <p:sp>
        <p:nvSpPr>
          <p:cNvPr id="4" name="Slide Number Placeholder 3"/>
          <p:cNvSpPr>
            <a:spLocks noGrp="1"/>
          </p:cNvSpPr>
          <p:nvPr>
            <p:ph type="sldNum" sz="quarter" idx="5"/>
          </p:nvPr>
        </p:nvSpPr>
        <p:spPr/>
        <p:txBody>
          <a:bodyPr/>
          <a:lstStyle/>
          <a:p>
            <a:fld id="{AFB1E7B4-DA8D-477E-BE91-9D0E8A4AB06A}" type="slidenum">
              <a:rPr lang="en-US"/>
              <a:t>15</a:t>
            </a:fld>
            <a:endParaRPr lang="en-US"/>
          </a:p>
        </p:txBody>
      </p:sp>
    </p:spTree>
    <p:extLst>
      <p:ext uri="{BB962C8B-B14F-4D97-AF65-F5344CB8AC3E}">
        <p14:creationId xmlns:p14="http://schemas.microsoft.com/office/powerpoint/2010/main" val="229915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2/4/2023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2/4/2023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2/4/2023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2/4/2023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2/4/2023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2/4/2023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2/4/2023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2/4/2023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2/4/2023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2/4/2023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2/4/2023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2/4/2023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H1BZizAZ6DY?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Diagram&#10;&#10;Description automatically generated">
            <a:extLst>
              <a:ext uri="{FF2B5EF4-FFF2-40B4-BE49-F238E27FC236}">
                <a16:creationId xmlns:a16="http://schemas.microsoft.com/office/drawing/2014/main" id="{4CCCE7DA-C856-CEDD-9865-92D4DC0C4A7C}"/>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8" name="Picture 4" descr="Logo&#10;&#10;Description automatically generated">
            <a:extLst>
              <a:ext uri="{FF2B5EF4-FFF2-40B4-BE49-F238E27FC236}">
                <a16:creationId xmlns:a16="http://schemas.microsoft.com/office/drawing/2014/main" id="{B4103E01-60C3-F17A-D44F-4938FBAAFD13}"/>
              </a:ext>
            </a:extLst>
          </p:cNvPr>
          <p:cNvPicPr>
            <a:picLocks noChangeAspect="1"/>
          </p:cNvPicPr>
          <p:nvPr/>
        </p:nvPicPr>
        <p:blipFill>
          <a:blip r:embed="rId3"/>
          <a:stretch>
            <a:fillRect/>
          </a:stretch>
        </p:blipFill>
        <p:spPr>
          <a:xfrm>
            <a:off x="8828314" y="5295138"/>
            <a:ext cx="2743200" cy="992124"/>
          </a:xfrm>
          <a:prstGeom prst="rect">
            <a:avLst/>
          </a:prstGeom>
        </p:spPr>
      </p:pic>
      <p:sp>
        <p:nvSpPr>
          <p:cNvPr id="10" name="TextBox 9">
            <a:extLst>
              <a:ext uri="{FF2B5EF4-FFF2-40B4-BE49-F238E27FC236}">
                <a16:creationId xmlns:a16="http://schemas.microsoft.com/office/drawing/2014/main" id="{38F572A1-4F6C-2450-0C9F-EFBB50A37B12}"/>
              </a:ext>
            </a:extLst>
          </p:cNvPr>
          <p:cNvSpPr txBox="1"/>
          <p:nvPr/>
        </p:nvSpPr>
        <p:spPr>
          <a:xfrm>
            <a:off x="172648" y="321812"/>
            <a:ext cx="3852646"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Futura PT Book"/>
                <a:ea typeface="Source Sans Pro Light"/>
                <a:cs typeface="Calibri"/>
              </a:rPr>
              <a:t>7.</a:t>
            </a:r>
            <a:r>
              <a:rPr lang="et-EE" sz="2800" dirty="0">
                <a:latin typeface="Futura PT Book"/>
                <a:ea typeface="Source Sans Pro Light"/>
                <a:cs typeface="Calibri"/>
              </a:rPr>
              <a:t> tund.</a:t>
            </a:r>
            <a:r>
              <a:rPr lang="en-US" sz="2800" b="1" dirty="0">
                <a:latin typeface="Futura PT Book"/>
                <a:ea typeface="Source Sans Pro Light"/>
                <a:cs typeface="Calibri"/>
              </a:rPr>
              <a:t> </a:t>
            </a:r>
            <a:endParaRPr lang="en-US" sz="1600" dirty="0"/>
          </a:p>
          <a:p>
            <a:r>
              <a:rPr lang="en-US" sz="2800" b="1" dirty="0" err="1">
                <a:latin typeface="Futura FT Book"/>
                <a:ea typeface="+mn-lt"/>
                <a:cs typeface="+mn-lt"/>
              </a:rPr>
              <a:t>Manipuleerimine</a:t>
            </a:r>
            <a:r>
              <a:rPr lang="en-US" sz="2800" b="1" dirty="0">
                <a:latin typeface="Futura FT Book"/>
                <a:ea typeface="+mn-lt"/>
                <a:cs typeface="+mn-lt"/>
              </a:rPr>
              <a:t>: </a:t>
            </a:r>
            <a:r>
              <a:rPr lang="en-US" sz="2800" b="1" dirty="0" err="1">
                <a:latin typeface="Futura FT Book"/>
                <a:ea typeface="+mn-lt"/>
                <a:cs typeface="+mn-lt"/>
              </a:rPr>
              <a:t>Bot’id</a:t>
            </a:r>
            <a:r>
              <a:rPr lang="en-US" sz="2800" b="1" dirty="0">
                <a:latin typeface="Futura FT Book"/>
                <a:ea typeface="+mn-lt"/>
                <a:cs typeface="+mn-lt"/>
              </a:rPr>
              <a:t>, </a:t>
            </a:r>
            <a:r>
              <a:rPr lang="en-US" sz="2800" b="1" dirty="0" err="1">
                <a:latin typeface="Futura FT Book"/>
                <a:ea typeface="+mn-lt"/>
                <a:cs typeface="+mn-lt"/>
              </a:rPr>
              <a:t>trollid</a:t>
            </a:r>
            <a:r>
              <a:rPr lang="en-US" sz="2800" b="1" dirty="0">
                <a:latin typeface="Futura FT Book"/>
                <a:ea typeface="+mn-lt"/>
                <a:cs typeface="+mn-lt"/>
              </a:rPr>
              <a:t>, </a:t>
            </a:r>
            <a:r>
              <a:rPr lang="en-US" sz="2800" b="1" dirty="0" err="1">
                <a:latin typeface="Futura FT Book"/>
                <a:ea typeface="+mn-lt"/>
                <a:cs typeface="+mn-lt"/>
              </a:rPr>
              <a:t>võltseksperdid</a:t>
            </a:r>
            <a:r>
              <a:rPr lang="en-US" sz="2800" b="1" dirty="0">
                <a:latin typeface="Futura FT Book"/>
                <a:ea typeface="+mn-lt"/>
                <a:cs typeface="+mn-lt"/>
              </a:rPr>
              <a:t> ja </a:t>
            </a:r>
            <a:r>
              <a:rPr lang="en-US" sz="2800" b="1" dirty="0" err="1">
                <a:latin typeface="Futura FT Book"/>
                <a:ea typeface="+mn-lt"/>
                <a:cs typeface="+mn-lt"/>
              </a:rPr>
              <a:t>faktikontroll</a:t>
            </a:r>
            <a:endParaRPr lang="en-US" sz="2800" b="1" dirty="0">
              <a:latin typeface="Futura FT Book"/>
              <a:ea typeface="+mn-lt"/>
              <a:cs typeface="+mn-lt"/>
            </a:endParaRPr>
          </a:p>
          <a:p>
            <a:r>
              <a:rPr lang="en-US" sz="2000" dirty="0">
                <a:latin typeface="Futura PT Book"/>
                <a:ea typeface="Source Sans Pro Light"/>
                <a:cs typeface="Calibri"/>
              </a:rPr>
              <a:t>4</a:t>
            </a:r>
            <a:r>
              <a:rPr lang="et-EE" sz="2000" dirty="0">
                <a:latin typeface="Futura PT Book"/>
                <a:ea typeface="Source Sans Pro Light"/>
                <a:cs typeface="Calibri"/>
              </a:rPr>
              <a:t>. peatükk, osa</a:t>
            </a:r>
            <a:r>
              <a:rPr lang="en-US" sz="2000" dirty="0">
                <a:latin typeface="Futura PT Book"/>
                <a:ea typeface="Source Sans Pro Light"/>
                <a:cs typeface="Calibri"/>
              </a:rPr>
              <a:t> B</a:t>
            </a:r>
          </a:p>
        </p:txBody>
      </p:sp>
    </p:spTree>
    <p:extLst>
      <p:ext uri="{BB962C8B-B14F-4D97-AF65-F5344CB8AC3E}">
        <p14:creationId xmlns:p14="http://schemas.microsoft.com/office/powerpoint/2010/main" val="21145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lstStyle/>
          <a:p>
            <a:r>
              <a:rPr lang="en-US" dirty="0">
                <a:latin typeface="Futura FT Book"/>
              </a:rPr>
              <a:t>Test: </a:t>
            </a:r>
            <a:r>
              <a:rPr lang="en-US" dirty="0" err="1">
                <a:latin typeface="Futura FT Book"/>
              </a:rPr>
              <a:t>Hinnake</a:t>
            </a:r>
            <a:r>
              <a:rPr lang="en-US" dirty="0">
                <a:latin typeface="Futura FT Book"/>
              </a:rPr>
              <a:t> </a:t>
            </a:r>
            <a:r>
              <a:rPr lang="en-US" dirty="0" err="1">
                <a:latin typeface="Futura FT Book"/>
              </a:rPr>
              <a:t>algallikaid</a:t>
            </a:r>
            <a:endParaRPr lang="en-US">
              <a:latin typeface="Futura FT Book"/>
            </a:endParaRPr>
          </a:p>
        </p:txBody>
      </p:sp>
      <p:pic>
        <p:nvPicPr>
          <p:cNvPr id="5" name="Picture 4" descr="Logo&#10;&#10;Description automatically generated">
            <a:extLst>
              <a:ext uri="{FF2B5EF4-FFF2-40B4-BE49-F238E27FC236}">
                <a16:creationId xmlns:a16="http://schemas.microsoft.com/office/drawing/2014/main" id="{92DDD8BC-9650-F62F-B113-C944BC347F5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3" name="Picture 5" descr="Qr code&#10;&#10;Description automatically generated">
            <a:extLst>
              <a:ext uri="{FF2B5EF4-FFF2-40B4-BE49-F238E27FC236}">
                <a16:creationId xmlns:a16="http://schemas.microsoft.com/office/drawing/2014/main" id="{0916F643-6BD0-9AE2-2D31-4CAE68EB5AED}"/>
              </a:ext>
            </a:extLst>
          </p:cNvPr>
          <p:cNvPicPr>
            <a:picLocks noChangeAspect="1"/>
          </p:cNvPicPr>
          <p:nvPr/>
        </p:nvPicPr>
        <p:blipFill>
          <a:blip r:embed="rId4"/>
          <a:stretch>
            <a:fillRect/>
          </a:stretch>
        </p:blipFill>
        <p:spPr>
          <a:xfrm>
            <a:off x="4048665" y="2057400"/>
            <a:ext cx="3418935" cy="3418935"/>
          </a:xfrm>
          <a:prstGeom prst="rect">
            <a:avLst/>
          </a:prstGeom>
        </p:spPr>
      </p:pic>
    </p:spTree>
    <p:extLst>
      <p:ext uri="{BB962C8B-B14F-4D97-AF65-F5344CB8AC3E}">
        <p14:creationId xmlns:p14="http://schemas.microsoft.com/office/powerpoint/2010/main" val="214428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lstStyle/>
          <a:p>
            <a:r>
              <a:rPr lang="en-US" dirty="0">
                <a:latin typeface="Futura PT Bold"/>
              </a:rPr>
              <a:t>Kas tegu on </a:t>
            </a:r>
            <a:r>
              <a:rPr lang="en-US" dirty="0" err="1">
                <a:latin typeface="Futura PT Bold"/>
              </a:rPr>
              <a:t>eksperdiga</a:t>
            </a:r>
            <a:r>
              <a:rPr lang="en-US" dirty="0">
                <a:latin typeface="Futura PT Bold"/>
              </a:rPr>
              <a:t>?</a:t>
            </a:r>
          </a:p>
        </p:txBody>
      </p:sp>
      <p:pic>
        <p:nvPicPr>
          <p:cNvPr id="5" name="Picture 4" descr="Logo&#10;&#10;Description automatically generated">
            <a:extLst>
              <a:ext uri="{FF2B5EF4-FFF2-40B4-BE49-F238E27FC236}">
                <a16:creationId xmlns:a16="http://schemas.microsoft.com/office/drawing/2014/main" id="{07AE960C-B692-02A2-2B13-C77828ABF468}"/>
              </a:ext>
            </a:extLst>
          </p:cNvPr>
          <p:cNvPicPr>
            <a:picLocks noChangeAspect="1"/>
          </p:cNvPicPr>
          <p:nvPr/>
        </p:nvPicPr>
        <p:blipFill>
          <a:blip r:embed="rId2"/>
          <a:stretch>
            <a:fillRect/>
          </a:stretch>
        </p:blipFill>
        <p:spPr>
          <a:xfrm>
            <a:off x="8484185" y="5467203"/>
            <a:ext cx="3345425" cy="1213349"/>
          </a:xfrm>
          <a:prstGeom prst="rect">
            <a:avLst/>
          </a:prstGeom>
        </p:spPr>
      </p:pic>
      <p:sp>
        <p:nvSpPr>
          <p:cNvPr id="6" name="Content Placeholder 5">
            <a:extLst>
              <a:ext uri="{FF2B5EF4-FFF2-40B4-BE49-F238E27FC236}">
                <a16:creationId xmlns:a16="http://schemas.microsoft.com/office/drawing/2014/main" id="{435E90E8-1990-1388-71CD-DEABF769B469}"/>
              </a:ext>
            </a:extLst>
          </p:cNvPr>
          <p:cNvSpPr>
            <a:spLocks noGrp="1"/>
          </p:cNvSpPr>
          <p:nvPr>
            <p:ph idx="1"/>
          </p:nvPr>
        </p:nvSpPr>
        <p:spPr>
          <a:xfrm>
            <a:off x="789039" y="1727302"/>
            <a:ext cx="10515600" cy="4351338"/>
          </a:xfrm>
        </p:spPr>
        <p:txBody>
          <a:bodyPr vert="horz" lIns="91440" tIns="45720" rIns="91440" bIns="45720" rtlCol="0" anchor="t">
            <a:normAutofit/>
          </a:bodyPr>
          <a:lstStyle/>
          <a:p>
            <a:pPr marL="0" indent="0">
              <a:buNone/>
            </a:pPr>
            <a:r>
              <a:rPr lang="en-US" dirty="0" err="1">
                <a:latin typeface="Futura FT Book"/>
                <a:ea typeface="Source Sans Pro Light"/>
              </a:rPr>
              <a:t>Mõnikord</a:t>
            </a:r>
            <a:r>
              <a:rPr lang="en-US" dirty="0">
                <a:latin typeface="Futura FT Book"/>
                <a:ea typeface="Source Sans Pro Light"/>
              </a:rPr>
              <a:t> </a:t>
            </a:r>
            <a:r>
              <a:rPr lang="en-US" dirty="0" err="1">
                <a:latin typeface="Futura FT Book"/>
                <a:ea typeface="Source Sans Pro Light"/>
              </a:rPr>
              <a:t>avaldavad</a:t>
            </a:r>
            <a:r>
              <a:rPr lang="en-US" dirty="0">
                <a:latin typeface="Futura FT Book"/>
                <a:ea typeface="Source Sans Pro Light"/>
              </a:rPr>
              <a:t> </a:t>
            </a:r>
            <a:r>
              <a:rPr lang="en-US" dirty="0" err="1">
                <a:latin typeface="Futura FT Book"/>
                <a:ea typeface="Source Sans Pro Light"/>
              </a:rPr>
              <a:t>meediaväljaanded</a:t>
            </a:r>
            <a:r>
              <a:rPr lang="en-US" dirty="0">
                <a:latin typeface="Futura FT Book"/>
                <a:ea typeface="Source Sans Pro Light"/>
              </a:rPr>
              <a:t> ja </a:t>
            </a:r>
            <a:r>
              <a:rPr lang="en-US" dirty="0" err="1">
                <a:latin typeface="Futura FT Book"/>
                <a:ea typeface="Source Sans Pro Light"/>
              </a:rPr>
              <a:t>jagavad</a:t>
            </a:r>
            <a:r>
              <a:rPr lang="en-US" dirty="0">
                <a:latin typeface="Futura FT Book"/>
                <a:ea typeface="Source Sans Pro Light"/>
              </a:rPr>
              <a:t> </a:t>
            </a:r>
            <a:r>
              <a:rPr lang="en-US" dirty="0" err="1">
                <a:latin typeface="Futura FT Book"/>
                <a:ea typeface="Source Sans Pro Light"/>
              </a:rPr>
              <a:t>sotsiaalmeedia</a:t>
            </a:r>
            <a:r>
              <a:rPr lang="en-US" dirty="0">
                <a:latin typeface="Futura FT Book"/>
                <a:ea typeface="Source Sans Pro Light"/>
              </a:rPr>
              <a:t> </a:t>
            </a:r>
            <a:r>
              <a:rPr lang="en-US" dirty="0" err="1">
                <a:latin typeface="Futura FT Book"/>
                <a:ea typeface="Source Sans Pro Light"/>
              </a:rPr>
              <a:t>kasutajad</a:t>
            </a:r>
            <a:r>
              <a:rPr lang="en-US" dirty="0">
                <a:latin typeface="Futura FT Book"/>
                <a:ea typeface="Source Sans Pro Light"/>
              </a:rPr>
              <a:t> </a:t>
            </a:r>
            <a:r>
              <a:rPr lang="en-US" dirty="0" err="1">
                <a:latin typeface="Futura FT Book"/>
                <a:ea typeface="Source Sans Pro Light"/>
              </a:rPr>
              <a:t>kontrollimata</a:t>
            </a:r>
            <a:r>
              <a:rPr lang="en-US" dirty="0">
                <a:latin typeface="Futura FT Book"/>
                <a:ea typeface="Source Sans Pro Light"/>
              </a:rPr>
              <a:t> </a:t>
            </a:r>
            <a:r>
              <a:rPr lang="en-US" dirty="0" err="1">
                <a:latin typeface="Futura FT Book"/>
                <a:ea typeface="Source Sans Pro Light"/>
              </a:rPr>
              <a:t>infot</a:t>
            </a:r>
            <a:r>
              <a:rPr lang="en-US" dirty="0">
                <a:latin typeface="Futura FT Book"/>
                <a:ea typeface="Source Sans Pro Light"/>
              </a:rPr>
              <a:t>, mis </a:t>
            </a:r>
            <a:r>
              <a:rPr lang="en-US" dirty="0" err="1">
                <a:latin typeface="Futura FT Book"/>
                <a:ea typeface="Source Sans Pro Light"/>
              </a:rPr>
              <a:t>pärineb</a:t>
            </a:r>
            <a:r>
              <a:rPr lang="en-US" dirty="0">
                <a:latin typeface="Futura FT Book"/>
                <a:ea typeface="Source Sans Pro Light"/>
              </a:rPr>
              <a:t> </a:t>
            </a:r>
            <a:r>
              <a:rPr lang="en-US" dirty="0" err="1">
                <a:latin typeface="Futura FT Book"/>
                <a:ea typeface="Source Sans Pro Light"/>
              </a:rPr>
              <a:t>võltsekspertidelt</a:t>
            </a:r>
            <a:r>
              <a:rPr lang="en-US" dirty="0">
                <a:latin typeface="Futura FT Book"/>
                <a:ea typeface="Source Sans Pro Light"/>
              </a:rPr>
              <a:t> </a:t>
            </a:r>
            <a:r>
              <a:rPr lang="en-US" dirty="0" err="1">
                <a:latin typeface="Futura FT Book"/>
                <a:ea typeface="Source Sans Pro Light"/>
              </a:rPr>
              <a:t>või</a:t>
            </a:r>
            <a:r>
              <a:rPr lang="en-US" dirty="0">
                <a:latin typeface="Futura FT Book"/>
                <a:ea typeface="Source Sans Pro Light"/>
              </a:rPr>
              <a:t> </a:t>
            </a:r>
            <a:r>
              <a:rPr lang="en-US" dirty="0" err="1">
                <a:latin typeface="Futura FT Book"/>
                <a:ea typeface="Source Sans Pro Light"/>
              </a:rPr>
              <a:t>inimestelt</a:t>
            </a:r>
            <a:r>
              <a:rPr lang="en-US" dirty="0">
                <a:latin typeface="Futura FT Book"/>
                <a:ea typeface="Source Sans Pro Light"/>
              </a:rPr>
              <a:t>, </a:t>
            </a:r>
            <a:r>
              <a:rPr lang="en-US" dirty="0" err="1">
                <a:latin typeface="Futura FT Book"/>
                <a:ea typeface="Source Sans Pro Light"/>
              </a:rPr>
              <a:t>kel</a:t>
            </a:r>
            <a:r>
              <a:rPr lang="en-US" dirty="0">
                <a:latin typeface="Futura FT Book"/>
                <a:ea typeface="Source Sans Pro Light"/>
              </a:rPr>
              <a:t> </a:t>
            </a:r>
            <a:r>
              <a:rPr lang="en-US" dirty="0" err="1">
                <a:latin typeface="Futura FT Book"/>
                <a:ea typeface="Source Sans Pro Light"/>
              </a:rPr>
              <a:t>ei</a:t>
            </a:r>
            <a:r>
              <a:rPr lang="en-US" dirty="0">
                <a:latin typeface="Futura FT Book"/>
                <a:ea typeface="Source Sans Pro Light"/>
              </a:rPr>
              <a:t> ole </a:t>
            </a:r>
            <a:r>
              <a:rPr lang="en-US" dirty="0" err="1">
                <a:latin typeface="Futura FT Book"/>
                <a:ea typeface="Source Sans Pro Light"/>
              </a:rPr>
              <a:t>piisavalt</a:t>
            </a:r>
            <a:r>
              <a:rPr lang="en-US" dirty="0">
                <a:latin typeface="Futura FT Book"/>
                <a:ea typeface="Source Sans Pro Light"/>
              </a:rPr>
              <a:t> </a:t>
            </a:r>
            <a:r>
              <a:rPr lang="en-US" dirty="0" err="1">
                <a:latin typeface="Futura FT Book"/>
                <a:ea typeface="Source Sans Pro Light"/>
              </a:rPr>
              <a:t>teadmisi</a:t>
            </a:r>
            <a:r>
              <a:rPr lang="en-US" dirty="0">
                <a:latin typeface="Futura FT Book"/>
                <a:ea typeface="Source Sans Pro Light"/>
              </a:rPr>
              <a:t>, et </a:t>
            </a:r>
            <a:r>
              <a:rPr lang="en-US" dirty="0" err="1">
                <a:latin typeface="Futura FT Book"/>
                <a:ea typeface="Source Sans Pro Light"/>
              </a:rPr>
              <a:t>neid</a:t>
            </a:r>
            <a:r>
              <a:rPr lang="en-US" dirty="0">
                <a:latin typeface="Futura FT Book"/>
                <a:ea typeface="Source Sans Pro Light"/>
              </a:rPr>
              <a:t> </a:t>
            </a:r>
            <a:r>
              <a:rPr lang="en-US" dirty="0" err="1">
                <a:latin typeface="Futura FT Book"/>
                <a:ea typeface="Source Sans Pro Light"/>
              </a:rPr>
              <a:t>võiks</a:t>
            </a:r>
            <a:r>
              <a:rPr lang="en-US" dirty="0">
                <a:latin typeface="Futura FT Book"/>
                <a:ea typeface="Source Sans Pro Light"/>
              </a:rPr>
              <a:t> </a:t>
            </a:r>
            <a:r>
              <a:rPr lang="en-US" dirty="0" err="1">
                <a:latin typeface="Futura FT Book"/>
                <a:ea typeface="Source Sans Pro Light"/>
              </a:rPr>
              <a:t>nimetada</a:t>
            </a:r>
            <a:r>
              <a:rPr lang="en-US" dirty="0">
                <a:latin typeface="Futura FT Book"/>
                <a:ea typeface="Source Sans Pro Light"/>
              </a:rPr>
              <a:t> </a:t>
            </a:r>
            <a:r>
              <a:rPr lang="en-US" dirty="0" err="1">
                <a:latin typeface="Futura FT Book"/>
                <a:ea typeface="Source Sans Pro Light"/>
              </a:rPr>
              <a:t>ekspertideks</a:t>
            </a:r>
            <a:r>
              <a:rPr lang="en-US" dirty="0">
                <a:latin typeface="Futura FT Book"/>
                <a:ea typeface="Source Sans Pro Light"/>
              </a:rPr>
              <a:t>.</a:t>
            </a:r>
            <a:r>
              <a:rPr lang="et-EE" dirty="0">
                <a:latin typeface="Futura FT Book"/>
                <a:ea typeface="Source Sans Pro Light"/>
              </a:rPr>
              <a:t> Näide:</a:t>
            </a:r>
          </a:p>
          <a:p>
            <a:pPr marL="0" indent="0">
              <a:buNone/>
            </a:pPr>
            <a:r>
              <a:rPr lang="en-US" sz="2400" i="1" dirty="0" err="1">
                <a:latin typeface="Futura FT Book"/>
                <a:ea typeface="+mn-lt"/>
                <a:cs typeface="+mn-lt"/>
              </a:rPr>
              <a:t>Facebookist</a:t>
            </a:r>
            <a:r>
              <a:rPr lang="en-US" sz="2400" i="1" dirty="0">
                <a:latin typeface="Futura FT Book"/>
                <a:ea typeface="+mn-lt"/>
                <a:cs typeface="+mn-lt"/>
              </a:rPr>
              <a:t> </a:t>
            </a:r>
            <a:r>
              <a:rPr lang="en-US" sz="2400" i="1" dirty="0" err="1">
                <a:latin typeface="Futura FT Book"/>
                <a:ea typeface="+mn-lt"/>
                <a:cs typeface="+mn-lt"/>
              </a:rPr>
              <a:t>eemaldati</a:t>
            </a:r>
            <a:r>
              <a:rPr lang="en-US" sz="2400" i="1" dirty="0">
                <a:latin typeface="Futura FT Book"/>
                <a:ea typeface="+mn-lt"/>
                <a:cs typeface="+mn-lt"/>
              </a:rPr>
              <a:t> 500-st </a:t>
            </a:r>
            <a:r>
              <a:rPr lang="en-US" sz="2400" i="1" dirty="0" err="1">
                <a:latin typeface="Futura FT Book"/>
                <a:ea typeface="+mn-lt"/>
                <a:cs typeface="+mn-lt"/>
              </a:rPr>
              <a:t>Hiinaga</a:t>
            </a:r>
            <a:r>
              <a:rPr lang="en-US" sz="2400" i="1" dirty="0">
                <a:latin typeface="Futura FT Book"/>
                <a:ea typeface="+mn-lt"/>
                <a:cs typeface="+mn-lt"/>
              </a:rPr>
              <a:t> </a:t>
            </a:r>
            <a:r>
              <a:rPr lang="en-US" sz="2400" i="1" dirty="0" err="1">
                <a:latin typeface="Futura FT Book"/>
                <a:ea typeface="+mn-lt"/>
                <a:cs typeface="+mn-lt"/>
              </a:rPr>
              <a:t>seotud</a:t>
            </a:r>
            <a:r>
              <a:rPr lang="en-US" sz="2400" i="1" dirty="0">
                <a:latin typeface="Futura FT Book"/>
                <a:ea typeface="+mn-lt"/>
                <a:cs typeface="+mn-lt"/>
              </a:rPr>
              <a:t> </a:t>
            </a:r>
            <a:r>
              <a:rPr lang="en-US" sz="2400" i="1" dirty="0" err="1">
                <a:latin typeface="Futura FT Book"/>
                <a:ea typeface="+mn-lt"/>
                <a:cs typeface="+mn-lt"/>
              </a:rPr>
              <a:t>kontost</a:t>
            </a:r>
            <a:r>
              <a:rPr lang="en-US" sz="2400" i="1" dirty="0">
                <a:latin typeface="Futura FT Book"/>
                <a:ea typeface="+mn-lt"/>
                <a:cs typeface="+mn-lt"/>
              </a:rPr>
              <a:t> </a:t>
            </a:r>
            <a:r>
              <a:rPr lang="en-US" sz="2400" i="1" dirty="0" err="1">
                <a:latin typeface="Futura FT Book"/>
                <a:ea typeface="+mn-lt"/>
                <a:cs typeface="+mn-lt"/>
              </a:rPr>
              <a:t>koosnev</a:t>
            </a:r>
            <a:r>
              <a:rPr lang="en-US" sz="2400" i="1" dirty="0">
                <a:latin typeface="Futura FT Book"/>
                <a:ea typeface="+mn-lt"/>
                <a:cs typeface="+mn-lt"/>
              </a:rPr>
              <a:t> </a:t>
            </a:r>
            <a:r>
              <a:rPr lang="en-US" sz="2400" i="1" dirty="0" err="1">
                <a:latin typeface="Futura FT Book"/>
                <a:ea typeface="+mn-lt"/>
                <a:cs typeface="+mn-lt"/>
              </a:rPr>
              <a:t>võrgustik</a:t>
            </a:r>
            <a:r>
              <a:rPr lang="en-US" sz="2400" i="1" dirty="0">
                <a:latin typeface="Futura FT Book"/>
                <a:ea typeface="+mn-lt"/>
                <a:cs typeface="+mn-lt"/>
              </a:rPr>
              <a:t>, </a:t>
            </a:r>
            <a:r>
              <a:rPr lang="en-US" sz="2400" i="1" dirty="0" err="1">
                <a:latin typeface="Futura FT Book"/>
                <a:ea typeface="+mn-lt"/>
                <a:cs typeface="+mn-lt"/>
              </a:rPr>
              <a:t>kuna</a:t>
            </a:r>
            <a:r>
              <a:rPr lang="en-US" sz="2400" i="1" dirty="0">
                <a:latin typeface="Futura FT Book"/>
                <a:ea typeface="+mn-lt"/>
                <a:cs typeface="+mn-lt"/>
              </a:rPr>
              <a:t> see </a:t>
            </a:r>
            <a:r>
              <a:rPr lang="en-US" sz="2400" i="1" dirty="0" err="1">
                <a:latin typeface="Futura FT Book"/>
                <a:ea typeface="+mn-lt"/>
                <a:cs typeface="+mn-lt"/>
              </a:rPr>
              <a:t>propageeris</a:t>
            </a:r>
            <a:r>
              <a:rPr lang="en-US" sz="2400" i="1" dirty="0">
                <a:latin typeface="Futura FT Book"/>
                <a:ea typeface="+mn-lt"/>
                <a:cs typeface="+mn-lt"/>
              </a:rPr>
              <a:t> </a:t>
            </a:r>
            <a:r>
              <a:rPr lang="en-US" sz="2400" i="1" dirty="0" err="1">
                <a:latin typeface="Futura FT Book"/>
                <a:ea typeface="+mn-lt"/>
                <a:cs typeface="+mn-lt"/>
              </a:rPr>
              <a:t>Šveitsi</a:t>
            </a:r>
            <a:r>
              <a:rPr lang="en-US" sz="2400" i="1" dirty="0">
                <a:latin typeface="Futura FT Book"/>
                <a:ea typeface="+mn-lt"/>
                <a:cs typeface="+mn-lt"/>
              </a:rPr>
              <a:t> </a:t>
            </a:r>
            <a:r>
              <a:rPr lang="en-US" sz="2400" i="1" dirty="0" err="1">
                <a:latin typeface="Futura FT Book"/>
                <a:ea typeface="+mn-lt"/>
                <a:cs typeface="+mn-lt"/>
              </a:rPr>
              <a:t>võltsbioloogi</a:t>
            </a:r>
            <a:r>
              <a:rPr lang="en-US" sz="2400" i="1" dirty="0">
                <a:latin typeface="Futura FT Book"/>
                <a:ea typeface="+mn-lt"/>
                <a:cs typeface="+mn-lt"/>
              </a:rPr>
              <a:t> Wilson </a:t>
            </a:r>
            <a:r>
              <a:rPr lang="en-US" sz="2400" i="1" dirty="0" err="1">
                <a:latin typeface="Futura FT Book"/>
                <a:ea typeface="+mn-lt"/>
                <a:cs typeface="+mn-lt"/>
              </a:rPr>
              <a:t>Edwardsi</a:t>
            </a:r>
            <a:r>
              <a:rPr lang="en-US" sz="2400" i="1" dirty="0">
                <a:latin typeface="Futura FT Book"/>
                <a:ea typeface="+mn-lt"/>
                <a:cs typeface="+mn-lt"/>
              </a:rPr>
              <a:t> </a:t>
            </a:r>
            <a:r>
              <a:rPr lang="en-US" sz="2400" i="1" dirty="0" err="1">
                <a:latin typeface="Futura FT Book"/>
                <a:ea typeface="+mn-lt"/>
                <a:cs typeface="+mn-lt"/>
              </a:rPr>
              <a:t>väiteid</a:t>
            </a:r>
            <a:r>
              <a:rPr lang="en-US" sz="2400" i="1" dirty="0">
                <a:latin typeface="Futura FT Book"/>
                <a:ea typeface="+mn-lt"/>
                <a:cs typeface="+mn-lt"/>
              </a:rPr>
              <a:t>. </a:t>
            </a:r>
            <a:r>
              <a:rPr lang="en-US" sz="2400" i="1" dirty="0" err="1">
                <a:latin typeface="Futura FT Book"/>
                <a:ea typeface="+mn-lt"/>
                <a:cs typeface="+mn-lt"/>
              </a:rPr>
              <a:t>Edwardsit</a:t>
            </a:r>
            <a:r>
              <a:rPr lang="en-US" sz="2400" i="1" dirty="0">
                <a:latin typeface="Futura FT Book"/>
                <a:ea typeface="+mn-lt"/>
                <a:cs typeface="+mn-lt"/>
              </a:rPr>
              <a:t>, </a:t>
            </a:r>
            <a:r>
              <a:rPr lang="en-US" sz="2400" i="1" dirty="0" err="1">
                <a:latin typeface="Futura FT Book"/>
                <a:ea typeface="+mn-lt"/>
                <a:cs typeface="+mn-lt"/>
              </a:rPr>
              <a:t>keda</a:t>
            </a:r>
            <a:r>
              <a:rPr lang="en-US" sz="2400" i="1" dirty="0">
                <a:latin typeface="Futura FT Book"/>
                <a:ea typeface="+mn-lt"/>
                <a:cs typeface="+mn-lt"/>
              </a:rPr>
              <a:t> </a:t>
            </a:r>
            <a:r>
              <a:rPr lang="en-US" sz="2400" i="1" dirty="0" err="1">
                <a:latin typeface="Futura FT Book"/>
                <a:ea typeface="+mn-lt"/>
                <a:cs typeface="+mn-lt"/>
              </a:rPr>
              <a:t>tegelikult</a:t>
            </a:r>
            <a:r>
              <a:rPr lang="en-US" sz="2400" i="1" dirty="0">
                <a:latin typeface="Futura FT Book"/>
                <a:ea typeface="+mn-lt"/>
                <a:cs typeface="+mn-lt"/>
              </a:rPr>
              <a:t> </a:t>
            </a:r>
            <a:r>
              <a:rPr lang="en-US" sz="2400" i="1" dirty="0" err="1">
                <a:latin typeface="Futura FT Book"/>
                <a:ea typeface="+mn-lt"/>
                <a:cs typeface="+mn-lt"/>
              </a:rPr>
              <a:t>ei</a:t>
            </a:r>
            <a:r>
              <a:rPr lang="en-US" sz="2400" i="1" dirty="0">
                <a:latin typeface="Futura FT Book"/>
                <a:ea typeface="+mn-lt"/>
                <a:cs typeface="+mn-lt"/>
              </a:rPr>
              <a:t> </a:t>
            </a:r>
            <a:r>
              <a:rPr lang="en-US" sz="2400" i="1" dirty="0" err="1">
                <a:latin typeface="Futura FT Book"/>
                <a:ea typeface="+mn-lt"/>
                <a:cs typeface="+mn-lt"/>
              </a:rPr>
              <a:t>eksisteeri</a:t>
            </a:r>
            <a:r>
              <a:rPr lang="en-US" sz="2400" i="1" dirty="0">
                <a:latin typeface="Futura FT Book"/>
                <a:ea typeface="+mn-lt"/>
                <a:cs typeface="+mn-lt"/>
              </a:rPr>
              <a:t>, </a:t>
            </a:r>
            <a:r>
              <a:rPr lang="en-US" sz="2400" i="1" dirty="0" err="1">
                <a:latin typeface="Futura FT Book"/>
                <a:ea typeface="+mn-lt"/>
                <a:cs typeface="+mn-lt"/>
              </a:rPr>
              <a:t>kasutati</a:t>
            </a:r>
            <a:r>
              <a:rPr lang="en-US" sz="2400" i="1" dirty="0">
                <a:latin typeface="Futura FT Book"/>
                <a:ea typeface="+mn-lt"/>
                <a:cs typeface="+mn-lt"/>
              </a:rPr>
              <a:t> </a:t>
            </a:r>
            <a:r>
              <a:rPr lang="en-US" sz="2400" i="1" dirty="0" err="1">
                <a:latin typeface="Futura FT Book"/>
                <a:ea typeface="+mn-lt"/>
                <a:cs typeface="+mn-lt"/>
              </a:rPr>
              <a:t>väitmaks</a:t>
            </a:r>
            <a:r>
              <a:rPr lang="en-US" sz="2400" i="1" dirty="0">
                <a:latin typeface="Futura FT Book"/>
                <a:ea typeface="+mn-lt"/>
                <a:cs typeface="+mn-lt"/>
              </a:rPr>
              <a:t>, et USA </a:t>
            </a:r>
            <a:r>
              <a:rPr lang="en-US" sz="2400" i="1" dirty="0" err="1">
                <a:latin typeface="Futura FT Book"/>
                <a:ea typeface="+mn-lt"/>
                <a:cs typeface="+mn-lt"/>
              </a:rPr>
              <a:t>ei</a:t>
            </a:r>
            <a:r>
              <a:rPr lang="en-US" sz="2400" i="1" dirty="0">
                <a:latin typeface="Futura FT Book"/>
                <a:ea typeface="+mn-lt"/>
                <a:cs typeface="+mn-lt"/>
              </a:rPr>
              <a:t> lase </a:t>
            </a:r>
            <a:r>
              <a:rPr lang="en-US" sz="2400" i="1" dirty="0" err="1">
                <a:latin typeface="Futura FT Book"/>
                <a:ea typeface="+mn-lt"/>
                <a:cs typeface="+mn-lt"/>
              </a:rPr>
              <a:t>tuvastada</a:t>
            </a:r>
            <a:r>
              <a:rPr lang="en-US" sz="2400" i="1" dirty="0">
                <a:latin typeface="Futura FT Book"/>
                <a:ea typeface="+mn-lt"/>
                <a:cs typeface="+mn-lt"/>
              </a:rPr>
              <a:t> COVID-19 </a:t>
            </a:r>
            <a:r>
              <a:rPr lang="en-US" sz="2400" i="1" dirty="0" err="1">
                <a:latin typeface="Futura FT Book"/>
                <a:ea typeface="+mn-lt"/>
                <a:cs typeface="+mn-lt"/>
              </a:rPr>
              <a:t>päritolu</a:t>
            </a:r>
            <a:r>
              <a:rPr lang="en-US" sz="2400" i="1" dirty="0">
                <a:latin typeface="Futura FT Book"/>
                <a:ea typeface="+mn-lt"/>
                <a:cs typeface="+mn-lt"/>
              </a:rPr>
              <a:t>. </a:t>
            </a:r>
            <a:r>
              <a:rPr lang="en-US" sz="2400" i="1" dirty="0" err="1">
                <a:latin typeface="Futura FT Book"/>
                <a:ea typeface="+mn-lt"/>
                <a:cs typeface="+mn-lt"/>
              </a:rPr>
              <a:t>Seejärel</a:t>
            </a:r>
            <a:r>
              <a:rPr lang="en-US" sz="2400" i="1" dirty="0">
                <a:latin typeface="Futura FT Book"/>
                <a:ea typeface="+mn-lt"/>
                <a:cs typeface="+mn-lt"/>
              </a:rPr>
              <a:t> </a:t>
            </a:r>
            <a:r>
              <a:rPr lang="en-US" sz="2400" i="1" dirty="0" err="1">
                <a:latin typeface="Futura FT Book"/>
                <a:ea typeface="+mn-lt"/>
                <a:cs typeface="+mn-lt"/>
              </a:rPr>
              <a:t>avaldati</a:t>
            </a:r>
            <a:r>
              <a:rPr lang="en-US" sz="2400" i="1" dirty="0">
                <a:latin typeface="Futura FT Book"/>
                <a:ea typeface="+mn-lt"/>
                <a:cs typeface="+mn-lt"/>
              </a:rPr>
              <a:t> </a:t>
            </a:r>
            <a:r>
              <a:rPr lang="en-US" sz="2400" i="1" dirty="0" err="1">
                <a:latin typeface="Futura FT Book"/>
                <a:ea typeface="+mn-lt"/>
                <a:cs typeface="+mn-lt"/>
              </a:rPr>
              <a:t>tema</a:t>
            </a:r>
            <a:r>
              <a:rPr lang="en-US" sz="2400" i="1" dirty="0">
                <a:latin typeface="Futura FT Book"/>
                <a:ea typeface="+mn-lt"/>
                <a:cs typeface="+mn-lt"/>
              </a:rPr>
              <a:t> </a:t>
            </a:r>
            <a:r>
              <a:rPr lang="en-US" sz="2400" i="1" dirty="0" err="1">
                <a:latin typeface="Futura FT Book"/>
                <a:ea typeface="+mn-lt"/>
                <a:cs typeface="+mn-lt"/>
              </a:rPr>
              <a:t>arvamus</a:t>
            </a:r>
            <a:r>
              <a:rPr lang="en-US" sz="2400" i="1" dirty="0">
                <a:latin typeface="Futura FT Book"/>
                <a:ea typeface="+mn-lt"/>
                <a:cs typeface="+mn-lt"/>
              </a:rPr>
              <a:t> </a:t>
            </a:r>
            <a:r>
              <a:rPr lang="en-US" sz="2400" i="1" dirty="0" err="1">
                <a:latin typeface="Futura FT Book"/>
                <a:ea typeface="+mn-lt"/>
                <a:cs typeface="+mn-lt"/>
              </a:rPr>
              <a:t>uuesti</a:t>
            </a:r>
            <a:r>
              <a:rPr lang="en-US" sz="2400" i="1" dirty="0">
                <a:latin typeface="Futura FT Book"/>
                <a:ea typeface="+mn-lt"/>
                <a:cs typeface="+mn-lt"/>
              </a:rPr>
              <a:t> </a:t>
            </a:r>
            <a:r>
              <a:rPr lang="en-US" sz="2400" i="1" dirty="0" err="1">
                <a:latin typeface="Futura FT Book"/>
                <a:ea typeface="+mn-lt"/>
                <a:cs typeface="+mn-lt"/>
              </a:rPr>
              <a:t>Hiina</a:t>
            </a:r>
            <a:r>
              <a:rPr lang="en-US" sz="2400" i="1" dirty="0">
                <a:latin typeface="Futura FT Book"/>
                <a:ea typeface="+mn-lt"/>
                <a:cs typeface="+mn-lt"/>
              </a:rPr>
              <a:t> </a:t>
            </a:r>
            <a:r>
              <a:rPr lang="en-US" sz="2400" i="1" dirty="0" err="1">
                <a:latin typeface="Futura FT Book"/>
                <a:ea typeface="+mn-lt"/>
                <a:cs typeface="+mn-lt"/>
              </a:rPr>
              <a:t>riigimeedias</a:t>
            </a:r>
            <a:r>
              <a:rPr lang="en-US" sz="2400" i="1" dirty="0">
                <a:latin typeface="Futura FT Book"/>
                <a:ea typeface="+mn-lt"/>
                <a:cs typeface="+mn-lt"/>
              </a:rPr>
              <a:t>.</a:t>
            </a:r>
            <a:endParaRPr lang="en-US" sz="2400" i="1" dirty="0">
              <a:latin typeface="Futura FT Book"/>
            </a:endParaRPr>
          </a:p>
        </p:txBody>
      </p:sp>
    </p:spTree>
    <p:extLst>
      <p:ext uri="{BB962C8B-B14F-4D97-AF65-F5344CB8AC3E}">
        <p14:creationId xmlns:p14="http://schemas.microsoft.com/office/powerpoint/2010/main" val="56299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321582"/>
            <a:ext cx="10472057" cy="1325563"/>
          </a:xfrm>
        </p:spPr>
        <p:txBody>
          <a:bodyPr>
            <a:normAutofit/>
          </a:bodyPr>
          <a:lstStyle/>
          <a:p>
            <a:r>
              <a:rPr lang="en-US" dirty="0" err="1">
                <a:latin typeface="Futura PT Book"/>
              </a:rPr>
              <a:t>Näpunäited</a:t>
            </a:r>
            <a:r>
              <a:rPr lang="en-US" dirty="0">
                <a:latin typeface="Futura PT Book"/>
              </a:rPr>
              <a:t>, </a:t>
            </a:r>
            <a:r>
              <a:rPr lang="en-US" dirty="0" err="1">
                <a:latin typeface="Futura PT Book"/>
              </a:rPr>
              <a:t>kuidas</a:t>
            </a:r>
            <a:r>
              <a:rPr lang="en-US" dirty="0">
                <a:latin typeface="Futura PT Book"/>
              </a:rPr>
              <a:t> </a:t>
            </a:r>
            <a:r>
              <a:rPr lang="en-US" dirty="0" err="1">
                <a:latin typeface="Futura PT Book"/>
              </a:rPr>
              <a:t>kontrollida</a:t>
            </a:r>
            <a:r>
              <a:rPr lang="en-US" dirty="0">
                <a:latin typeface="Futura PT Book"/>
              </a:rPr>
              <a:t>, kas </a:t>
            </a:r>
            <a:r>
              <a:rPr lang="en-US" dirty="0" err="1">
                <a:latin typeface="Futura PT Book"/>
              </a:rPr>
              <a:t>keegi</a:t>
            </a:r>
            <a:r>
              <a:rPr lang="en-US" dirty="0">
                <a:latin typeface="Futura PT Book"/>
              </a:rPr>
              <a:t> on </a:t>
            </a:r>
            <a:r>
              <a:rPr lang="en-US" dirty="0" err="1">
                <a:latin typeface="Futura PT Book"/>
              </a:rPr>
              <a:t>mõnel</a:t>
            </a:r>
            <a:r>
              <a:rPr lang="en-US" dirty="0">
                <a:latin typeface="Futura PT Book"/>
              </a:rPr>
              <a:t> </a:t>
            </a:r>
            <a:r>
              <a:rPr lang="en-US" dirty="0" err="1">
                <a:latin typeface="Futura PT Book"/>
              </a:rPr>
              <a:t>konkreetsel</a:t>
            </a:r>
            <a:r>
              <a:rPr lang="en-US" dirty="0">
                <a:latin typeface="Futura PT Book"/>
              </a:rPr>
              <a:t> </a:t>
            </a:r>
            <a:r>
              <a:rPr lang="en-US" dirty="0" err="1">
                <a:latin typeface="Futura PT Book"/>
              </a:rPr>
              <a:t>teemal</a:t>
            </a:r>
            <a:r>
              <a:rPr lang="en-US" dirty="0">
                <a:latin typeface="Futura PT Book"/>
              </a:rPr>
              <a:t> </a:t>
            </a:r>
            <a:r>
              <a:rPr lang="en-US" dirty="0" err="1">
                <a:latin typeface="Futura PT Book"/>
              </a:rPr>
              <a:t>ekspert</a:t>
            </a:r>
            <a:endParaRPr lang="en-US" dirty="0"/>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43817" y="1708724"/>
            <a:ext cx="10665172" cy="4699680"/>
          </a:xfrm>
        </p:spPr>
        <p:txBody>
          <a:bodyPr vert="horz" lIns="91440" tIns="45720" rIns="91440" bIns="45720" rtlCol="0" anchor="t">
            <a:normAutofit/>
          </a:bodyPr>
          <a:lstStyle/>
          <a:p>
            <a:pPr marL="0" indent="0">
              <a:buNone/>
            </a:pPr>
            <a:r>
              <a:rPr lang="en-US" sz="3200" dirty="0">
                <a:latin typeface="Futura PT Book"/>
                <a:ea typeface="Source Sans Pro Light"/>
              </a:rPr>
              <a:t>- Kas </a:t>
            </a:r>
            <a:r>
              <a:rPr lang="en-US" sz="3200" dirty="0" err="1">
                <a:latin typeface="Futura PT Book"/>
                <a:ea typeface="Source Sans Pro Light"/>
              </a:rPr>
              <a:t>leiate</a:t>
            </a:r>
            <a:r>
              <a:rPr lang="en-US" sz="3200" dirty="0">
                <a:latin typeface="Futura PT Book"/>
                <a:ea typeface="Source Sans Pro Light"/>
              </a:rPr>
              <a:t> </a:t>
            </a:r>
            <a:r>
              <a:rPr lang="en-US" sz="3200" dirty="0" err="1">
                <a:latin typeface="Futura PT Book"/>
                <a:ea typeface="Source Sans Pro Light"/>
              </a:rPr>
              <a:t>üles</a:t>
            </a:r>
            <a:r>
              <a:rPr lang="en-US" sz="3200" dirty="0">
                <a:latin typeface="Futura PT Book"/>
                <a:ea typeface="Source Sans Pro Light"/>
              </a:rPr>
              <a:t> </a:t>
            </a:r>
            <a:r>
              <a:rPr lang="en-US" sz="3200" dirty="0" err="1">
                <a:latin typeface="Futura PT Book"/>
                <a:ea typeface="Source Sans Pro Light"/>
              </a:rPr>
              <a:t>tema</a:t>
            </a:r>
            <a:r>
              <a:rPr lang="en-US" sz="3200" dirty="0">
                <a:latin typeface="Futura PT Book"/>
                <a:ea typeface="Source Sans Pro Light"/>
              </a:rPr>
              <a:t> CV? </a:t>
            </a:r>
            <a:r>
              <a:rPr lang="en-US" sz="3200" dirty="0" err="1">
                <a:latin typeface="Futura PT Book"/>
                <a:ea typeface="Source Sans Pro Light"/>
              </a:rPr>
              <a:t>Mida</a:t>
            </a:r>
            <a:r>
              <a:rPr lang="en-US" sz="3200" dirty="0">
                <a:latin typeface="Futura PT Book"/>
                <a:ea typeface="Source Sans Pro Light"/>
              </a:rPr>
              <a:t> ta on </a:t>
            </a:r>
            <a:r>
              <a:rPr lang="en-US" sz="3200" dirty="0" err="1">
                <a:latin typeface="Futura PT Book"/>
                <a:ea typeface="Source Sans Pro Light"/>
              </a:rPr>
              <a:t>õppinud</a:t>
            </a:r>
            <a:r>
              <a:rPr lang="en-US" sz="3200" dirty="0">
                <a:latin typeface="Futura PT Book"/>
                <a:ea typeface="Source Sans Pro Light"/>
              </a:rPr>
              <a:t>?</a:t>
            </a:r>
          </a:p>
          <a:p>
            <a:pPr marL="0" indent="0">
              <a:buNone/>
            </a:pPr>
            <a:r>
              <a:rPr lang="en-US" sz="3200" dirty="0">
                <a:latin typeface="Futura PT Book"/>
                <a:ea typeface="Source Sans Pro Light"/>
              </a:rPr>
              <a:t>- Kas </a:t>
            </a:r>
            <a:r>
              <a:rPr lang="en-US" sz="3200" dirty="0" err="1">
                <a:latin typeface="Futura PT Book"/>
                <a:ea typeface="Source Sans Pro Light"/>
              </a:rPr>
              <a:t>mainekad</a:t>
            </a:r>
            <a:r>
              <a:rPr lang="en-US" sz="3200" dirty="0">
                <a:latin typeface="Futura PT Book"/>
                <a:ea typeface="Source Sans Pro Light"/>
              </a:rPr>
              <a:t> </a:t>
            </a:r>
            <a:r>
              <a:rPr lang="en-US" sz="3200" dirty="0" err="1">
                <a:latin typeface="Futura PT Book"/>
                <a:ea typeface="Source Sans Pro Light"/>
              </a:rPr>
              <a:t>väljaanded</a:t>
            </a:r>
            <a:r>
              <a:rPr lang="en-US" sz="3200" dirty="0">
                <a:latin typeface="Futura PT Book"/>
                <a:ea typeface="Source Sans Pro Light"/>
              </a:rPr>
              <a:t> on </a:t>
            </a:r>
            <a:r>
              <a:rPr lang="en-US" sz="3200" dirty="0" err="1">
                <a:latin typeface="Futura PT Book"/>
                <a:ea typeface="Source Sans Pro Light"/>
              </a:rPr>
              <a:t>teda</a:t>
            </a:r>
            <a:r>
              <a:rPr lang="en-US" sz="3200" dirty="0">
                <a:latin typeface="Futura PT Book"/>
                <a:ea typeface="Source Sans Pro Light"/>
              </a:rPr>
              <a:t> </a:t>
            </a:r>
            <a:r>
              <a:rPr lang="en-US" sz="3200" dirty="0" err="1">
                <a:latin typeface="Futura PT Book"/>
                <a:ea typeface="Source Sans Pro Light"/>
              </a:rPr>
              <a:t>varem</a:t>
            </a:r>
            <a:r>
              <a:rPr lang="en-US" sz="3200" dirty="0">
                <a:latin typeface="Futura PT Book"/>
                <a:ea typeface="Source Sans Pro Light"/>
              </a:rPr>
              <a:t> </a:t>
            </a:r>
            <a:r>
              <a:rPr lang="en-US" sz="3200" dirty="0" err="1">
                <a:latin typeface="Futura PT Book"/>
                <a:ea typeface="Source Sans Pro Light"/>
              </a:rPr>
              <a:t>allikana</a:t>
            </a:r>
            <a:r>
              <a:rPr lang="en-US" sz="3200" dirty="0">
                <a:latin typeface="Futura PT Book"/>
                <a:ea typeface="Source Sans Pro Light"/>
              </a:rPr>
              <a:t> </a:t>
            </a:r>
            <a:r>
              <a:rPr lang="en-US" sz="3200" dirty="0" err="1">
                <a:latin typeface="Futura PT Book"/>
                <a:ea typeface="Source Sans Pro Light"/>
              </a:rPr>
              <a:t>kasutanud</a:t>
            </a:r>
            <a:r>
              <a:rPr lang="en-US" sz="3200" dirty="0">
                <a:latin typeface="Futura PT Book"/>
                <a:ea typeface="Source Sans Pro Light"/>
              </a:rPr>
              <a:t>?</a:t>
            </a:r>
          </a:p>
          <a:p>
            <a:pPr marL="0" indent="0">
              <a:buNone/>
            </a:pPr>
            <a:r>
              <a:rPr lang="en-US" sz="3200" dirty="0">
                <a:latin typeface="Futura PT Book"/>
                <a:ea typeface="Source Sans Pro Light"/>
              </a:rPr>
              <a:t>- </a:t>
            </a:r>
            <a:r>
              <a:rPr lang="en-US" sz="3200" dirty="0" err="1">
                <a:latin typeface="Futura PT Book"/>
                <a:ea typeface="Source Sans Pro Light"/>
              </a:rPr>
              <a:t>Otsige</a:t>
            </a:r>
            <a:r>
              <a:rPr lang="en-US" sz="3200" dirty="0">
                <a:latin typeface="Futura PT Book"/>
                <a:ea typeface="Source Sans Pro Light"/>
              </a:rPr>
              <a:t> </a:t>
            </a:r>
            <a:r>
              <a:rPr lang="en-US" sz="3200" dirty="0" err="1">
                <a:latin typeface="Futura PT Book"/>
                <a:ea typeface="Source Sans Pro Light"/>
              </a:rPr>
              <a:t>tema</a:t>
            </a:r>
            <a:r>
              <a:rPr lang="en-US" sz="3200" dirty="0">
                <a:latin typeface="Futura PT Book"/>
                <a:ea typeface="Source Sans Pro Light"/>
              </a:rPr>
              <a:t> </a:t>
            </a:r>
            <a:r>
              <a:rPr lang="en-US" sz="3200" dirty="0" err="1">
                <a:latin typeface="Futura PT Book"/>
                <a:ea typeface="Source Sans Pro Light"/>
              </a:rPr>
              <a:t>kirjutatud</a:t>
            </a:r>
            <a:r>
              <a:rPr lang="en-US" sz="3200" dirty="0">
                <a:latin typeface="Futura PT Book"/>
                <a:ea typeface="Source Sans Pro Light"/>
              </a:rPr>
              <a:t> </a:t>
            </a:r>
            <a:r>
              <a:rPr lang="en-US" sz="3200" dirty="0" err="1">
                <a:latin typeface="Futura PT Book"/>
                <a:ea typeface="Source Sans Pro Light"/>
              </a:rPr>
              <a:t>akadeemilisi</a:t>
            </a:r>
            <a:r>
              <a:rPr lang="en-US" sz="3200" dirty="0">
                <a:latin typeface="Futura PT Book"/>
                <a:ea typeface="Source Sans Pro Light"/>
              </a:rPr>
              <a:t> </a:t>
            </a:r>
            <a:r>
              <a:rPr lang="en-US" sz="3200" dirty="0" err="1">
                <a:latin typeface="Futura PT Book"/>
                <a:ea typeface="Source Sans Pro Light"/>
              </a:rPr>
              <a:t>raamatuid</a:t>
            </a:r>
            <a:r>
              <a:rPr lang="en-US" sz="3200" dirty="0">
                <a:latin typeface="Futura PT Book"/>
                <a:ea typeface="Source Sans Pro Light"/>
              </a:rPr>
              <a:t> ja </a:t>
            </a:r>
            <a:r>
              <a:rPr lang="en-US" sz="3200" dirty="0" err="1">
                <a:latin typeface="Futura PT Book"/>
                <a:ea typeface="Source Sans Pro Light"/>
              </a:rPr>
              <a:t>artikleid</a:t>
            </a:r>
            <a:r>
              <a:rPr lang="en-US" sz="3200" dirty="0">
                <a:latin typeface="Futura PT Book"/>
                <a:ea typeface="Source Sans Pro Light"/>
              </a:rPr>
              <a:t> </a:t>
            </a:r>
            <a:r>
              <a:rPr lang="en-US" sz="3200" dirty="0" err="1">
                <a:latin typeface="Futura PT Book"/>
                <a:ea typeface="Source Sans Pro Light"/>
              </a:rPr>
              <a:t>ning</a:t>
            </a:r>
            <a:r>
              <a:rPr lang="en-US" sz="3200" dirty="0">
                <a:latin typeface="Futura PT Book"/>
                <a:ea typeface="Source Sans Pro Light"/>
              </a:rPr>
              <a:t> </a:t>
            </a:r>
            <a:r>
              <a:rPr lang="en-US" sz="3200" dirty="0" err="1">
                <a:latin typeface="Futura PT Book"/>
                <a:ea typeface="Source Sans Pro Light"/>
              </a:rPr>
              <a:t>seda</a:t>
            </a:r>
            <a:r>
              <a:rPr lang="en-US" sz="3200" dirty="0">
                <a:latin typeface="Futura PT Book"/>
                <a:ea typeface="Source Sans Pro Light"/>
              </a:rPr>
              <a:t>, kas </a:t>
            </a:r>
            <a:r>
              <a:rPr lang="en-US" sz="3200" dirty="0" err="1">
                <a:latin typeface="Futura PT Book"/>
                <a:ea typeface="Source Sans Pro Light"/>
              </a:rPr>
              <a:t>teised</a:t>
            </a:r>
            <a:r>
              <a:rPr lang="en-US" sz="3200" dirty="0">
                <a:latin typeface="Futura PT Book"/>
                <a:ea typeface="Source Sans Pro Light"/>
              </a:rPr>
              <a:t> </a:t>
            </a:r>
            <a:r>
              <a:rPr lang="en-US" sz="3200" dirty="0" err="1">
                <a:latin typeface="Futura PT Book"/>
                <a:ea typeface="Source Sans Pro Light"/>
              </a:rPr>
              <a:t>teadlased</a:t>
            </a:r>
            <a:r>
              <a:rPr lang="en-US" sz="3200" dirty="0">
                <a:latin typeface="Futura PT Book"/>
                <a:ea typeface="Source Sans Pro Light"/>
              </a:rPr>
              <a:t> </a:t>
            </a:r>
            <a:r>
              <a:rPr lang="en-US" sz="3200" dirty="0" err="1">
                <a:latin typeface="Futura PT Book"/>
                <a:ea typeface="Source Sans Pro Light"/>
              </a:rPr>
              <a:t>tsiteerivad</a:t>
            </a:r>
            <a:r>
              <a:rPr lang="en-US" sz="3200" dirty="0">
                <a:latin typeface="Futura PT Book"/>
                <a:ea typeface="Source Sans Pro Light"/>
              </a:rPr>
              <a:t> </a:t>
            </a:r>
            <a:r>
              <a:rPr lang="en-US" sz="3200" dirty="0" err="1">
                <a:latin typeface="Futura PT Book"/>
                <a:ea typeface="Source Sans Pro Light"/>
              </a:rPr>
              <a:t>tema</a:t>
            </a:r>
            <a:r>
              <a:rPr lang="en-US" sz="3200" dirty="0">
                <a:latin typeface="Futura PT Book"/>
                <a:ea typeface="Source Sans Pro Light"/>
              </a:rPr>
              <a:t> </a:t>
            </a:r>
            <a:r>
              <a:rPr lang="en-US" sz="3200" dirty="0" err="1">
                <a:latin typeface="Futura PT Book"/>
                <a:ea typeface="Source Sans Pro Light"/>
              </a:rPr>
              <a:t>töid</a:t>
            </a:r>
            <a:r>
              <a:rPr lang="en-US" sz="3200" dirty="0">
                <a:latin typeface="Futura PT Book"/>
                <a:ea typeface="Source Sans Pro Light"/>
              </a:rPr>
              <a:t>. </a:t>
            </a:r>
            <a:r>
              <a:rPr lang="en-US" sz="3200" dirty="0" err="1">
                <a:latin typeface="Futura PT Book"/>
                <a:ea typeface="Source Sans Pro Light"/>
              </a:rPr>
              <a:t>Selle</a:t>
            </a:r>
            <a:r>
              <a:rPr lang="en-US" sz="3200" dirty="0">
                <a:latin typeface="Futura PT Book"/>
                <a:ea typeface="Source Sans Pro Light"/>
              </a:rPr>
              <a:t> info </a:t>
            </a:r>
            <a:r>
              <a:rPr lang="en-US" sz="3200" dirty="0" err="1">
                <a:latin typeface="Futura PT Book"/>
                <a:ea typeface="Source Sans Pro Light"/>
              </a:rPr>
              <a:t>leiate</a:t>
            </a:r>
            <a:r>
              <a:rPr lang="en-US" sz="3200" dirty="0">
                <a:latin typeface="Futura PT Book"/>
                <a:ea typeface="Source Sans Pro Light"/>
              </a:rPr>
              <a:t> </a:t>
            </a:r>
            <a:r>
              <a:rPr lang="en-US" sz="3200" dirty="0" err="1">
                <a:latin typeface="Futura PT Book"/>
                <a:ea typeface="Source Sans Pro Light"/>
              </a:rPr>
              <a:t>näiteks</a:t>
            </a:r>
            <a:r>
              <a:rPr lang="en-US" sz="3200" dirty="0">
                <a:latin typeface="Futura PT Book"/>
                <a:ea typeface="Source Sans Pro Light"/>
              </a:rPr>
              <a:t> </a:t>
            </a:r>
            <a:r>
              <a:rPr lang="en-US" sz="3200" dirty="0" err="1">
                <a:latin typeface="Futura PT Book"/>
                <a:ea typeface="Source Sans Pro Light"/>
              </a:rPr>
              <a:t>aadressilt</a:t>
            </a:r>
            <a:r>
              <a:rPr lang="en-US" sz="3200" dirty="0">
                <a:latin typeface="Futura PT Book"/>
                <a:ea typeface="Source Sans Pro Light"/>
              </a:rPr>
              <a:t> scholar.google.com.</a:t>
            </a:r>
          </a:p>
          <a:p>
            <a:pPr marL="0" indent="0">
              <a:buNone/>
            </a:pPr>
            <a:r>
              <a:rPr lang="en-US" sz="3200" dirty="0">
                <a:latin typeface="Futura PT Book"/>
                <a:ea typeface="Source Sans Pro Light"/>
              </a:rPr>
              <a:t>- Mis </a:t>
            </a:r>
            <a:r>
              <a:rPr lang="en-US" sz="3200" dirty="0" err="1">
                <a:latin typeface="Futura PT Book"/>
                <a:ea typeface="Source Sans Pro Light"/>
              </a:rPr>
              <a:t>maine</a:t>
            </a:r>
            <a:r>
              <a:rPr lang="en-US" sz="3200" dirty="0">
                <a:latin typeface="Futura PT Book"/>
                <a:ea typeface="Source Sans Pro Light"/>
              </a:rPr>
              <a:t> on </a:t>
            </a:r>
            <a:r>
              <a:rPr lang="en-US" sz="3200" dirty="0" err="1">
                <a:latin typeface="Futura PT Book"/>
                <a:ea typeface="Source Sans Pro Light"/>
              </a:rPr>
              <a:t>organisatsioonil</a:t>
            </a:r>
            <a:r>
              <a:rPr lang="en-US" sz="3200" dirty="0">
                <a:latin typeface="Futura PT Book"/>
                <a:ea typeface="Source Sans Pro Light"/>
              </a:rPr>
              <a:t>, </a:t>
            </a:r>
            <a:r>
              <a:rPr lang="en-US" sz="3200" dirty="0" err="1">
                <a:latin typeface="Futura PT Book"/>
                <a:ea typeface="Source Sans Pro Light"/>
              </a:rPr>
              <a:t>mida</a:t>
            </a:r>
            <a:r>
              <a:rPr lang="en-US" sz="3200" dirty="0">
                <a:latin typeface="Futura PT Book"/>
                <a:ea typeface="Source Sans Pro Light"/>
              </a:rPr>
              <a:t> ta </a:t>
            </a:r>
            <a:r>
              <a:rPr lang="en-US" sz="3200" dirty="0" err="1">
                <a:latin typeface="Futura PT Book"/>
                <a:ea typeface="Source Sans Pro Light"/>
              </a:rPr>
              <a:t>esindab</a:t>
            </a:r>
            <a:r>
              <a:rPr lang="en-US" sz="3200" dirty="0">
                <a:latin typeface="Futura PT Book"/>
                <a:ea typeface="Source Sans Pro Light"/>
              </a:rPr>
              <a:t>? </a:t>
            </a:r>
            <a:br>
              <a:rPr lang="et-EE" sz="3200" dirty="0">
                <a:latin typeface="Futura PT Book"/>
                <a:ea typeface="Source Sans Pro Light"/>
              </a:rPr>
            </a:br>
            <a:r>
              <a:rPr lang="en-US" sz="3200" dirty="0">
                <a:latin typeface="Futura PT Book"/>
                <a:ea typeface="Source Sans Pro Light"/>
              </a:rPr>
              <a:t>Kas ta on </a:t>
            </a:r>
            <a:r>
              <a:rPr lang="en-US" sz="3200" dirty="0" err="1">
                <a:latin typeface="Futura PT Book"/>
                <a:ea typeface="Source Sans Pro Light"/>
              </a:rPr>
              <a:t>hästi</a:t>
            </a:r>
            <a:r>
              <a:rPr lang="en-US" sz="3200" dirty="0">
                <a:latin typeface="Futura PT Book"/>
                <a:ea typeface="Source Sans Pro Light"/>
              </a:rPr>
              <a:t> </a:t>
            </a:r>
            <a:r>
              <a:rPr lang="en-US" sz="3200" dirty="0" err="1">
                <a:latin typeface="Futura PT Book"/>
                <a:ea typeface="Source Sans Pro Light"/>
              </a:rPr>
              <a:t>tuntud</a:t>
            </a:r>
            <a:r>
              <a:rPr lang="en-US" sz="3200" dirty="0">
                <a:latin typeface="Futura PT Book"/>
                <a:ea typeface="Source Sans Pro Light"/>
              </a:rPr>
              <a:t> </a:t>
            </a:r>
            <a:r>
              <a:rPr lang="en-US" sz="3200" dirty="0" err="1">
                <a:latin typeface="Futura PT Book"/>
                <a:ea typeface="Source Sans Pro Light"/>
              </a:rPr>
              <a:t>või</a:t>
            </a:r>
            <a:r>
              <a:rPr lang="en-US" sz="3200" dirty="0">
                <a:latin typeface="Futura PT Book"/>
                <a:ea typeface="Source Sans Pro Light"/>
              </a:rPr>
              <a:t> on </a:t>
            </a:r>
            <a:r>
              <a:rPr lang="en-US" sz="3200" dirty="0" err="1">
                <a:latin typeface="Futura PT Book"/>
                <a:ea typeface="Source Sans Pro Light"/>
              </a:rPr>
              <a:t>seotud</a:t>
            </a:r>
            <a:r>
              <a:rPr lang="en-US" sz="3200" dirty="0">
                <a:latin typeface="Futura PT Book"/>
                <a:ea typeface="Source Sans Pro Light"/>
              </a:rPr>
              <a:t> </a:t>
            </a:r>
            <a:r>
              <a:rPr lang="en-US" sz="3200" dirty="0" err="1">
                <a:latin typeface="Futura PT Book"/>
                <a:ea typeface="Source Sans Pro Light"/>
              </a:rPr>
              <a:t>paljude</a:t>
            </a:r>
            <a:r>
              <a:rPr lang="en-US" sz="3200" dirty="0">
                <a:latin typeface="Futura PT Book"/>
                <a:ea typeface="Source Sans Pro Light"/>
              </a:rPr>
              <a:t> </a:t>
            </a:r>
            <a:r>
              <a:rPr lang="en-US" sz="3200" dirty="0" err="1">
                <a:latin typeface="Futura PT Book"/>
                <a:ea typeface="Source Sans Pro Light"/>
              </a:rPr>
              <a:t>skandaalidega</a:t>
            </a:r>
            <a:r>
              <a:rPr lang="en-US" sz="3200" dirty="0">
                <a:latin typeface="Futura PT Book"/>
                <a:ea typeface="Source Sans Pro Light"/>
              </a:rPr>
              <a:t>?</a:t>
            </a:r>
          </a:p>
          <a:p>
            <a:pPr marL="0" indent="0">
              <a:buNone/>
            </a:pPr>
            <a:endParaRPr lang="et-EE" sz="3200" dirty="0">
              <a:latin typeface="Futura PT Book"/>
              <a:ea typeface="Source Sans Pro Light"/>
            </a:endParaRPr>
          </a:p>
          <a:p>
            <a:pPr marL="0" indent="0">
              <a:buNone/>
            </a:pPr>
            <a:endParaRPr lang="en-US" sz="3200" dirty="0">
              <a:latin typeface="Futura PT Book"/>
              <a:ea typeface="Source Sans Pro Light"/>
            </a:endParaRPr>
          </a:p>
          <a:p>
            <a:pPr marL="0" indent="0">
              <a:buNone/>
            </a:pPr>
            <a:endParaRPr lang="en-US" sz="3200" dirty="0">
              <a:latin typeface="Futura PT Book"/>
              <a:ea typeface="Source Sans Pro Light"/>
            </a:endParaRPr>
          </a:p>
        </p:txBody>
      </p:sp>
      <p:pic>
        <p:nvPicPr>
          <p:cNvPr id="5" name="Picture 4" descr="Logo&#10;&#10;Description automatically generated">
            <a:extLst>
              <a:ext uri="{FF2B5EF4-FFF2-40B4-BE49-F238E27FC236}">
                <a16:creationId xmlns:a16="http://schemas.microsoft.com/office/drawing/2014/main" id="{9423AF7F-D2D7-2383-9817-61B676341F06}"/>
              </a:ext>
            </a:extLst>
          </p:cNvPr>
          <p:cNvPicPr>
            <a:picLocks noChangeAspect="1"/>
          </p:cNvPicPr>
          <p:nvPr/>
        </p:nvPicPr>
        <p:blipFill>
          <a:blip r:embed="rId3"/>
          <a:stretch>
            <a:fillRect/>
          </a:stretch>
        </p:blipFill>
        <p:spPr>
          <a:xfrm>
            <a:off x="8981827" y="5673355"/>
            <a:ext cx="2856595" cy="1026443"/>
          </a:xfrm>
          <a:prstGeom prst="rect">
            <a:avLst/>
          </a:prstGeom>
        </p:spPr>
      </p:pic>
    </p:spTree>
    <p:extLst>
      <p:ext uri="{BB962C8B-B14F-4D97-AF65-F5344CB8AC3E}">
        <p14:creationId xmlns:p14="http://schemas.microsoft.com/office/powerpoint/2010/main" val="318229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1F84-BEB9-9064-F2EB-7982F12951D9}"/>
              </a:ext>
            </a:extLst>
          </p:cNvPr>
          <p:cNvSpPr>
            <a:spLocks noGrp="1"/>
          </p:cNvSpPr>
          <p:nvPr>
            <p:ph type="title"/>
          </p:nvPr>
        </p:nvSpPr>
        <p:spPr>
          <a:xfrm>
            <a:off x="838200" y="365125"/>
            <a:ext cx="10515600" cy="993725"/>
          </a:xfrm>
        </p:spPr>
        <p:txBody>
          <a:bodyPr/>
          <a:lstStyle/>
          <a:p>
            <a:r>
              <a:rPr lang="et-EE" dirty="0">
                <a:latin typeface="Futura PT Bold"/>
              </a:rPr>
              <a:t>Harjutus</a:t>
            </a:r>
            <a:endParaRPr lang="en-US" dirty="0">
              <a:latin typeface="Futura PT Bold"/>
            </a:endParaRPr>
          </a:p>
        </p:txBody>
      </p:sp>
      <p:sp>
        <p:nvSpPr>
          <p:cNvPr id="3" name="Content Placeholder 2">
            <a:extLst>
              <a:ext uri="{FF2B5EF4-FFF2-40B4-BE49-F238E27FC236}">
                <a16:creationId xmlns:a16="http://schemas.microsoft.com/office/drawing/2014/main" id="{4CCAD7B5-D674-5DE8-5493-EFDE2CC67772}"/>
              </a:ext>
            </a:extLst>
          </p:cNvPr>
          <p:cNvSpPr>
            <a:spLocks noGrp="1"/>
          </p:cNvSpPr>
          <p:nvPr>
            <p:ph idx="1"/>
          </p:nvPr>
        </p:nvSpPr>
        <p:spPr>
          <a:xfrm>
            <a:off x="838200" y="1358593"/>
            <a:ext cx="10515600" cy="4351338"/>
          </a:xfrm>
        </p:spPr>
        <p:txBody>
          <a:bodyPr vert="horz" lIns="91440" tIns="45720" rIns="91440" bIns="45720" rtlCol="0" anchor="t">
            <a:normAutofit/>
          </a:bodyPr>
          <a:lstStyle/>
          <a:p>
            <a:pPr marL="0" indent="0">
              <a:buNone/>
            </a:pPr>
            <a:r>
              <a:rPr lang="en-US" b="1" dirty="0">
                <a:latin typeface="Futura FT Book"/>
                <a:ea typeface="+mn-lt"/>
                <a:cs typeface="+mn-lt"/>
              </a:rPr>
              <a:t>1. </a:t>
            </a:r>
            <a:r>
              <a:rPr lang="en-US" b="1" dirty="0" err="1">
                <a:latin typeface="Futura FT Book"/>
                <a:ea typeface="+mn-lt"/>
                <a:cs typeface="+mn-lt"/>
              </a:rPr>
              <a:t>rühm</a:t>
            </a:r>
            <a:r>
              <a:rPr lang="en-US" b="1" dirty="0">
                <a:latin typeface="Futura FT Book"/>
                <a:ea typeface="+mn-lt"/>
                <a:cs typeface="+mn-lt"/>
              </a:rPr>
              <a:t>. </a:t>
            </a:r>
            <a:r>
              <a:rPr lang="en-US" dirty="0">
                <a:latin typeface="Futura FT Book"/>
                <a:ea typeface="+mn-lt"/>
                <a:cs typeface="+mn-lt"/>
              </a:rPr>
              <a:t>Kes on Paul A. Offit? </a:t>
            </a:r>
            <a:r>
              <a:rPr lang="en-US" dirty="0" err="1">
                <a:latin typeface="Futura FT Book"/>
                <a:ea typeface="+mn-lt"/>
                <a:cs typeface="+mn-lt"/>
              </a:rPr>
              <a:t>Millele</a:t>
            </a:r>
            <a:r>
              <a:rPr lang="en-US" dirty="0">
                <a:latin typeface="Futura FT Book"/>
                <a:ea typeface="+mn-lt"/>
                <a:cs typeface="+mn-lt"/>
              </a:rPr>
              <a:t> on ta </a:t>
            </a:r>
            <a:r>
              <a:rPr lang="en-US" dirty="0" err="1">
                <a:latin typeface="Futura FT Book"/>
                <a:ea typeface="+mn-lt"/>
                <a:cs typeface="+mn-lt"/>
              </a:rPr>
              <a:t>spetsialiseerunud</a:t>
            </a:r>
            <a:r>
              <a:rPr lang="en-US" dirty="0">
                <a:latin typeface="Futura FT Book"/>
                <a:ea typeface="+mn-lt"/>
                <a:cs typeface="+mn-lt"/>
              </a:rPr>
              <a:t>? Kas on </a:t>
            </a:r>
            <a:r>
              <a:rPr lang="en-US" dirty="0" err="1">
                <a:latin typeface="Futura FT Book"/>
                <a:ea typeface="+mn-lt"/>
                <a:cs typeface="+mn-lt"/>
              </a:rPr>
              <a:t>mõtet</a:t>
            </a:r>
            <a:r>
              <a:rPr lang="en-US" dirty="0">
                <a:latin typeface="Futura FT Book"/>
                <a:ea typeface="+mn-lt"/>
                <a:cs typeface="+mn-lt"/>
              </a:rPr>
              <a:t> </a:t>
            </a:r>
            <a:r>
              <a:rPr lang="en-US" dirty="0" err="1">
                <a:latin typeface="Futura FT Book"/>
                <a:ea typeface="+mn-lt"/>
                <a:cs typeface="+mn-lt"/>
              </a:rPr>
              <a:t>küsida</a:t>
            </a:r>
            <a:r>
              <a:rPr lang="en-US" dirty="0">
                <a:latin typeface="Futura FT Book"/>
                <a:ea typeface="+mn-lt"/>
                <a:cs typeface="+mn-lt"/>
              </a:rPr>
              <a:t> </a:t>
            </a:r>
            <a:r>
              <a:rPr lang="en-US" dirty="0" err="1">
                <a:latin typeface="Futura FT Book"/>
                <a:ea typeface="+mn-lt"/>
                <a:cs typeface="+mn-lt"/>
              </a:rPr>
              <a:t>tema</a:t>
            </a:r>
            <a:r>
              <a:rPr lang="en-US" dirty="0">
                <a:latin typeface="Futura FT Book"/>
                <a:ea typeface="+mn-lt"/>
                <a:cs typeface="+mn-lt"/>
              </a:rPr>
              <a:t> </a:t>
            </a:r>
            <a:r>
              <a:rPr lang="en-US" dirty="0" err="1">
                <a:latin typeface="Futura FT Book"/>
                <a:ea typeface="+mn-lt"/>
                <a:cs typeface="+mn-lt"/>
              </a:rPr>
              <a:t>arvamust</a:t>
            </a:r>
            <a:r>
              <a:rPr lang="en-US" dirty="0">
                <a:latin typeface="Futura FT Book"/>
                <a:ea typeface="+mn-lt"/>
                <a:cs typeface="+mn-lt"/>
              </a:rPr>
              <a:t> </a:t>
            </a:r>
            <a:r>
              <a:rPr lang="en-US" dirty="0" err="1">
                <a:latin typeface="Futura FT Book"/>
                <a:ea typeface="+mn-lt"/>
                <a:cs typeface="+mn-lt"/>
              </a:rPr>
              <a:t>vaktsiinide</a:t>
            </a:r>
            <a:r>
              <a:rPr lang="en-US" dirty="0">
                <a:latin typeface="Futura FT Book"/>
                <a:ea typeface="+mn-lt"/>
                <a:cs typeface="+mn-lt"/>
              </a:rPr>
              <a:t> </a:t>
            </a:r>
            <a:r>
              <a:rPr lang="en-US" dirty="0" err="1">
                <a:latin typeface="Futura FT Book"/>
                <a:ea typeface="+mn-lt"/>
                <a:cs typeface="+mn-lt"/>
              </a:rPr>
              <a:t>kohta</a:t>
            </a:r>
            <a:r>
              <a:rPr lang="en-US" dirty="0">
                <a:latin typeface="Futura FT Book"/>
                <a:ea typeface="+mn-lt"/>
                <a:cs typeface="+mn-lt"/>
              </a:rPr>
              <a:t>?</a:t>
            </a:r>
          </a:p>
          <a:p>
            <a:pPr marL="0" indent="0">
              <a:buNone/>
            </a:pPr>
            <a:r>
              <a:rPr lang="en-US" b="1" dirty="0">
                <a:latin typeface="Futura FT Book"/>
                <a:ea typeface="+mn-lt"/>
                <a:cs typeface="+mn-lt"/>
              </a:rPr>
              <a:t>2. </a:t>
            </a:r>
            <a:r>
              <a:rPr lang="en-US" b="1" dirty="0" err="1">
                <a:latin typeface="Futura FT Book"/>
                <a:ea typeface="+mn-lt"/>
                <a:cs typeface="+mn-lt"/>
              </a:rPr>
              <a:t>rühm</a:t>
            </a:r>
            <a:r>
              <a:rPr lang="en-US" b="1" dirty="0">
                <a:latin typeface="Futura FT Book"/>
                <a:ea typeface="+mn-lt"/>
                <a:cs typeface="+mn-lt"/>
              </a:rPr>
              <a:t>. </a:t>
            </a:r>
            <a:r>
              <a:rPr lang="en-US" dirty="0">
                <a:latin typeface="Futura FT Book"/>
                <a:ea typeface="+mn-lt"/>
                <a:cs typeface="+mn-lt"/>
              </a:rPr>
              <a:t>Kes on Neil deGrasse Tyson? </a:t>
            </a:r>
            <a:r>
              <a:rPr lang="en-US" dirty="0" err="1">
                <a:latin typeface="Futura FT Book"/>
                <a:ea typeface="+mn-lt"/>
                <a:cs typeface="+mn-lt"/>
              </a:rPr>
              <a:t>Mida</a:t>
            </a:r>
            <a:r>
              <a:rPr lang="en-US" dirty="0">
                <a:latin typeface="Futura FT Book"/>
                <a:ea typeface="+mn-lt"/>
                <a:cs typeface="+mn-lt"/>
              </a:rPr>
              <a:t> ta on </a:t>
            </a:r>
            <a:r>
              <a:rPr lang="en-US" dirty="0" err="1">
                <a:latin typeface="Futura FT Book"/>
                <a:ea typeface="+mn-lt"/>
                <a:cs typeface="+mn-lt"/>
              </a:rPr>
              <a:t>õppinud</a:t>
            </a:r>
            <a:r>
              <a:rPr lang="en-US" dirty="0">
                <a:latin typeface="Futura FT Book"/>
                <a:ea typeface="+mn-lt"/>
                <a:cs typeface="+mn-lt"/>
              </a:rPr>
              <a:t>? </a:t>
            </a:r>
            <a:r>
              <a:rPr lang="en-US" dirty="0" err="1">
                <a:latin typeface="Futura FT Book"/>
                <a:ea typeface="+mn-lt"/>
                <a:cs typeface="+mn-lt"/>
              </a:rPr>
              <a:t>Kui</a:t>
            </a:r>
            <a:r>
              <a:rPr lang="en-US" dirty="0">
                <a:latin typeface="Futura FT Book"/>
                <a:ea typeface="+mn-lt"/>
                <a:cs typeface="+mn-lt"/>
              </a:rPr>
              <a:t> </a:t>
            </a:r>
            <a:r>
              <a:rPr lang="en-US" dirty="0" err="1">
                <a:latin typeface="Futura FT Book"/>
                <a:ea typeface="+mn-lt"/>
                <a:cs typeface="+mn-lt"/>
              </a:rPr>
              <a:t>oleksite</a:t>
            </a:r>
            <a:r>
              <a:rPr lang="en-US" dirty="0">
                <a:latin typeface="Futura FT Book"/>
                <a:ea typeface="+mn-lt"/>
                <a:cs typeface="+mn-lt"/>
              </a:rPr>
              <a:t> </a:t>
            </a:r>
            <a:r>
              <a:rPr lang="en-US" dirty="0" err="1">
                <a:latin typeface="Futura FT Book"/>
                <a:ea typeface="+mn-lt"/>
                <a:cs typeface="+mn-lt"/>
              </a:rPr>
              <a:t>ajakirjanikud</a:t>
            </a:r>
            <a:r>
              <a:rPr lang="en-US" dirty="0">
                <a:latin typeface="Futura FT Book"/>
                <a:ea typeface="+mn-lt"/>
                <a:cs typeface="+mn-lt"/>
              </a:rPr>
              <a:t>, kas </a:t>
            </a:r>
            <a:r>
              <a:rPr lang="en-US" dirty="0" err="1">
                <a:latin typeface="Futura FT Book"/>
                <a:ea typeface="+mn-lt"/>
                <a:cs typeface="+mn-lt"/>
              </a:rPr>
              <a:t>valiksite</a:t>
            </a:r>
            <a:r>
              <a:rPr lang="en-US" dirty="0">
                <a:latin typeface="Futura FT Book"/>
                <a:ea typeface="+mn-lt"/>
                <a:cs typeface="+mn-lt"/>
              </a:rPr>
              <a:t> ta </a:t>
            </a:r>
            <a:r>
              <a:rPr lang="en-US" dirty="0" err="1">
                <a:latin typeface="Futura FT Book"/>
                <a:ea typeface="+mn-lt"/>
                <a:cs typeface="+mn-lt"/>
              </a:rPr>
              <a:t>eksperdiks</a:t>
            </a:r>
            <a:r>
              <a:rPr lang="en-US" dirty="0">
                <a:latin typeface="Futura FT Book"/>
                <a:ea typeface="+mn-lt"/>
                <a:cs typeface="+mn-lt"/>
              </a:rPr>
              <a:t>, </a:t>
            </a:r>
            <a:r>
              <a:rPr lang="en-US" dirty="0" err="1">
                <a:latin typeface="Futura FT Book"/>
                <a:ea typeface="+mn-lt"/>
                <a:cs typeface="+mn-lt"/>
              </a:rPr>
              <a:t>kellelt</a:t>
            </a:r>
            <a:r>
              <a:rPr lang="en-US" dirty="0">
                <a:latin typeface="Futura FT Book"/>
                <a:ea typeface="+mn-lt"/>
                <a:cs typeface="+mn-lt"/>
              </a:rPr>
              <a:t> </a:t>
            </a:r>
            <a:r>
              <a:rPr lang="en-US" dirty="0" err="1">
                <a:latin typeface="Futura FT Book"/>
                <a:ea typeface="+mn-lt"/>
                <a:cs typeface="+mn-lt"/>
              </a:rPr>
              <a:t>küsida</a:t>
            </a:r>
            <a:r>
              <a:rPr lang="en-US" dirty="0">
                <a:latin typeface="Futura FT Book"/>
                <a:ea typeface="+mn-lt"/>
                <a:cs typeface="+mn-lt"/>
              </a:rPr>
              <a:t> </a:t>
            </a:r>
            <a:r>
              <a:rPr lang="en-US" dirty="0" err="1">
                <a:latin typeface="Futura FT Book"/>
                <a:ea typeface="+mn-lt"/>
                <a:cs typeface="+mn-lt"/>
              </a:rPr>
              <a:t>ahvirõugete</a:t>
            </a:r>
            <a:r>
              <a:rPr lang="en-US" dirty="0">
                <a:latin typeface="Futura FT Book"/>
                <a:ea typeface="+mn-lt"/>
                <a:cs typeface="+mn-lt"/>
              </a:rPr>
              <a:t> </a:t>
            </a:r>
            <a:r>
              <a:rPr lang="en-US" dirty="0" err="1">
                <a:latin typeface="Futura FT Book"/>
                <a:ea typeface="+mn-lt"/>
                <a:cs typeface="+mn-lt"/>
              </a:rPr>
              <a:t>puhangu</a:t>
            </a:r>
            <a:r>
              <a:rPr lang="en-US" dirty="0">
                <a:latin typeface="Futura FT Book"/>
                <a:ea typeface="+mn-lt"/>
                <a:cs typeface="+mn-lt"/>
              </a:rPr>
              <a:t> </a:t>
            </a:r>
            <a:r>
              <a:rPr lang="en-US" dirty="0" err="1">
                <a:latin typeface="Futura FT Book"/>
                <a:ea typeface="+mn-lt"/>
                <a:cs typeface="+mn-lt"/>
              </a:rPr>
              <a:t>kohta</a:t>
            </a:r>
            <a:r>
              <a:rPr lang="en-US" dirty="0">
                <a:latin typeface="Futura FT Book"/>
                <a:ea typeface="+mn-lt"/>
                <a:cs typeface="+mn-lt"/>
              </a:rPr>
              <a:t>?</a:t>
            </a:r>
          </a:p>
          <a:p>
            <a:pPr marL="0" indent="0">
              <a:buNone/>
            </a:pPr>
            <a:r>
              <a:rPr lang="en-US" b="1" dirty="0">
                <a:latin typeface="Futura FT Book"/>
                <a:ea typeface="+mn-lt"/>
                <a:cs typeface="+mn-lt"/>
              </a:rPr>
              <a:t>3. </a:t>
            </a:r>
            <a:r>
              <a:rPr lang="en-US" b="1" dirty="0" err="1">
                <a:latin typeface="Futura FT Book"/>
                <a:ea typeface="+mn-lt"/>
                <a:cs typeface="+mn-lt"/>
              </a:rPr>
              <a:t>rühm</a:t>
            </a:r>
            <a:r>
              <a:rPr lang="en-US" b="1" dirty="0">
                <a:latin typeface="Futura FT Book"/>
                <a:ea typeface="+mn-lt"/>
                <a:cs typeface="+mn-lt"/>
              </a:rPr>
              <a:t>. </a:t>
            </a:r>
            <a:r>
              <a:rPr lang="en-US" dirty="0">
                <a:latin typeface="Futura FT Book"/>
                <a:ea typeface="+mn-lt"/>
                <a:cs typeface="+mn-lt"/>
              </a:rPr>
              <a:t>Kes on Katharine </a:t>
            </a:r>
            <a:r>
              <a:rPr lang="en-US" dirty="0" err="1">
                <a:latin typeface="Futura FT Book"/>
                <a:ea typeface="+mn-lt"/>
                <a:cs typeface="+mn-lt"/>
              </a:rPr>
              <a:t>Hayhoe</a:t>
            </a:r>
            <a:r>
              <a:rPr lang="en-US" dirty="0">
                <a:latin typeface="Futura FT Book"/>
                <a:ea typeface="+mn-lt"/>
                <a:cs typeface="+mn-lt"/>
              </a:rPr>
              <a:t>? Kas ta </a:t>
            </a:r>
            <a:r>
              <a:rPr lang="en-US" dirty="0" err="1">
                <a:latin typeface="Futura FT Book"/>
                <a:ea typeface="+mn-lt"/>
                <a:cs typeface="+mn-lt"/>
              </a:rPr>
              <a:t>töötab</a:t>
            </a:r>
            <a:r>
              <a:rPr lang="en-US" dirty="0">
                <a:latin typeface="Futura FT Book"/>
                <a:ea typeface="+mn-lt"/>
                <a:cs typeface="+mn-lt"/>
              </a:rPr>
              <a:t> </a:t>
            </a:r>
            <a:r>
              <a:rPr lang="en-US" dirty="0" err="1">
                <a:latin typeface="Futura FT Book"/>
                <a:ea typeface="+mn-lt"/>
                <a:cs typeface="+mn-lt"/>
              </a:rPr>
              <a:t>mõnes</a:t>
            </a:r>
            <a:r>
              <a:rPr lang="en-US" dirty="0">
                <a:latin typeface="Futura FT Book"/>
                <a:ea typeface="+mn-lt"/>
                <a:cs typeface="+mn-lt"/>
              </a:rPr>
              <a:t> </a:t>
            </a:r>
            <a:r>
              <a:rPr lang="en-US" dirty="0" err="1">
                <a:latin typeface="Futura FT Book"/>
                <a:ea typeface="+mn-lt"/>
                <a:cs typeface="+mn-lt"/>
              </a:rPr>
              <a:t>tuntud</a:t>
            </a:r>
            <a:r>
              <a:rPr lang="en-US" dirty="0">
                <a:latin typeface="Futura FT Book"/>
                <a:ea typeface="+mn-lt"/>
                <a:cs typeface="+mn-lt"/>
              </a:rPr>
              <a:t> </a:t>
            </a:r>
            <a:r>
              <a:rPr lang="en-US" dirty="0" err="1">
                <a:latin typeface="Futura FT Book"/>
                <a:ea typeface="+mn-lt"/>
                <a:cs typeface="+mn-lt"/>
              </a:rPr>
              <a:t>asutuses</a:t>
            </a:r>
            <a:r>
              <a:rPr lang="en-US" dirty="0">
                <a:latin typeface="Futura FT Book"/>
                <a:ea typeface="+mn-lt"/>
                <a:cs typeface="+mn-lt"/>
              </a:rPr>
              <a:t>? Kas on </a:t>
            </a:r>
            <a:r>
              <a:rPr lang="en-US" dirty="0" err="1">
                <a:latin typeface="Futura FT Book"/>
                <a:ea typeface="+mn-lt"/>
                <a:cs typeface="+mn-lt"/>
              </a:rPr>
              <a:t>mõtet</a:t>
            </a:r>
            <a:r>
              <a:rPr lang="en-US" dirty="0">
                <a:latin typeface="Futura FT Book"/>
                <a:ea typeface="+mn-lt"/>
                <a:cs typeface="+mn-lt"/>
              </a:rPr>
              <a:t> </a:t>
            </a:r>
            <a:r>
              <a:rPr lang="en-US" dirty="0" err="1">
                <a:latin typeface="Futura FT Book"/>
                <a:ea typeface="+mn-lt"/>
                <a:cs typeface="+mn-lt"/>
              </a:rPr>
              <a:t>küsida</a:t>
            </a:r>
            <a:r>
              <a:rPr lang="en-US" dirty="0">
                <a:latin typeface="Futura FT Book"/>
                <a:ea typeface="+mn-lt"/>
                <a:cs typeface="+mn-lt"/>
              </a:rPr>
              <a:t> </a:t>
            </a:r>
            <a:r>
              <a:rPr lang="en-US" dirty="0" err="1">
                <a:latin typeface="Futura FT Book"/>
                <a:ea typeface="+mn-lt"/>
                <a:cs typeface="+mn-lt"/>
              </a:rPr>
              <a:t>tema</a:t>
            </a:r>
            <a:r>
              <a:rPr lang="en-US" dirty="0">
                <a:latin typeface="Futura FT Book"/>
                <a:ea typeface="+mn-lt"/>
                <a:cs typeface="+mn-lt"/>
              </a:rPr>
              <a:t> </a:t>
            </a:r>
            <a:r>
              <a:rPr lang="en-US" dirty="0" err="1">
                <a:latin typeface="Futura FT Book"/>
                <a:ea typeface="+mn-lt"/>
                <a:cs typeface="+mn-lt"/>
              </a:rPr>
              <a:t>arvamust</a:t>
            </a:r>
            <a:r>
              <a:rPr lang="en-US" dirty="0">
                <a:latin typeface="Futura FT Book"/>
                <a:ea typeface="+mn-lt"/>
                <a:cs typeface="+mn-lt"/>
              </a:rPr>
              <a:t> </a:t>
            </a:r>
            <a:r>
              <a:rPr lang="en-US" dirty="0" err="1">
                <a:latin typeface="Futura FT Book"/>
                <a:ea typeface="+mn-lt"/>
                <a:cs typeface="+mn-lt"/>
              </a:rPr>
              <a:t>kliimamuutuste</a:t>
            </a:r>
            <a:r>
              <a:rPr lang="en-US" dirty="0">
                <a:latin typeface="Futura FT Book"/>
                <a:ea typeface="+mn-lt"/>
                <a:cs typeface="+mn-lt"/>
              </a:rPr>
              <a:t> </a:t>
            </a:r>
            <a:r>
              <a:rPr lang="en-US" dirty="0" err="1">
                <a:latin typeface="Futura FT Book"/>
                <a:ea typeface="+mn-lt"/>
                <a:cs typeface="+mn-lt"/>
              </a:rPr>
              <a:t>kohta</a:t>
            </a:r>
            <a:r>
              <a:rPr lang="en-US" dirty="0">
                <a:latin typeface="Futura FT Book"/>
                <a:ea typeface="+mn-lt"/>
                <a:cs typeface="+mn-lt"/>
              </a:rPr>
              <a:t>?</a:t>
            </a:r>
          </a:p>
        </p:txBody>
      </p:sp>
      <p:pic>
        <p:nvPicPr>
          <p:cNvPr id="5" name="Picture 4" descr="Logo&#10;&#10;Description automatically generated">
            <a:extLst>
              <a:ext uri="{FF2B5EF4-FFF2-40B4-BE49-F238E27FC236}">
                <a16:creationId xmlns:a16="http://schemas.microsoft.com/office/drawing/2014/main" id="{C8FCC03D-8078-B0B2-856F-252888A3E583}"/>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321689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normAutofit fontScale="90000"/>
          </a:bodyPr>
          <a:lstStyle/>
          <a:p>
            <a:r>
              <a:rPr lang="en-US" dirty="0" err="1">
                <a:latin typeface="Futura FT Book"/>
              </a:rPr>
              <a:t>Allikatega</a:t>
            </a:r>
            <a:r>
              <a:rPr lang="en-US" dirty="0">
                <a:latin typeface="Futura FT Book"/>
              </a:rPr>
              <a:t> </a:t>
            </a:r>
            <a:r>
              <a:rPr lang="en-US" dirty="0" err="1">
                <a:latin typeface="Futura FT Book"/>
              </a:rPr>
              <a:t>manipuleerimine</a:t>
            </a:r>
            <a:r>
              <a:rPr lang="en-US" dirty="0">
                <a:latin typeface="Futura FT Book"/>
              </a:rPr>
              <a:t>. </a:t>
            </a:r>
            <a:r>
              <a:rPr lang="en-US" dirty="0" err="1">
                <a:latin typeface="Futura FT Book"/>
              </a:rPr>
              <a:t>Juhtumiuuring</a:t>
            </a:r>
            <a:r>
              <a:rPr lang="en-US" dirty="0">
                <a:latin typeface="Futura FT Book"/>
              </a:rPr>
              <a:t>: COVID-19 </a:t>
            </a:r>
            <a:r>
              <a:rPr lang="en-US" dirty="0" err="1">
                <a:latin typeface="Futura FT Book"/>
              </a:rPr>
              <a:t>vaktsiini</a:t>
            </a:r>
            <a:r>
              <a:rPr lang="en-US" dirty="0">
                <a:latin typeface="Futura FT Book"/>
              </a:rPr>
              <a:t> </a:t>
            </a:r>
            <a:r>
              <a:rPr lang="en-US" dirty="0" err="1">
                <a:latin typeface="Futura FT Book"/>
              </a:rPr>
              <a:t>järgsed</a:t>
            </a:r>
            <a:r>
              <a:rPr lang="en-US" dirty="0">
                <a:latin typeface="Futura FT Book"/>
              </a:rPr>
              <a:t> </a:t>
            </a:r>
            <a:r>
              <a:rPr lang="en-US" dirty="0" err="1">
                <a:latin typeface="Futura FT Book"/>
              </a:rPr>
              <a:t>surmad</a:t>
            </a:r>
            <a:endParaRPr lang="en-US">
              <a:latin typeface="Futura FT Book"/>
            </a:endParaRPr>
          </a:p>
        </p:txBody>
      </p:sp>
      <p:pic>
        <p:nvPicPr>
          <p:cNvPr id="5" name="Picture 4" descr="Logo&#10;&#10;Description automatically generated">
            <a:extLst>
              <a:ext uri="{FF2B5EF4-FFF2-40B4-BE49-F238E27FC236}">
                <a16:creationId xmlns:a16="http://schemas.microsoft.com/office/drawing/2014/main" id="{07AE960C-B692-02A2-2B13-C77828ABF468}"/>
              </a:ext>
            </a:extLst>
          </p:cNvPr>
          <p:cNvPicPr>
            <a:picLocks noChangeAspect="1"/>
          </p:cNvPicPr>
          <p:nvPr/>
        </p:nvPicPr>
        <p:blipFill>
          <a:blip r:embed="rId3"/>
          <a:stretch>
            <a:fillRect/>
          </a:stretch>
        </p:blipFill>
        <p:spPr>
          <a:xfrm>
            <a:off x="8484185" y="5467203"/>
            <a:ext cx="3345425" cy="1213349"/>
          </a:xfrm>
          <a:prstGeom prst="rect">
            <a:avLst/>
          </a:prstGeom>
        </p:spPr>
      </p:pic>
      <p:pic>
        <p:nvPicPr>
          <p:cNvPr id="3" name="Picture 5" descr="Qr code&#10;&#10;Description automatically generated">
            <a:extLst>
              <a:ext uri="{FF2B5EF4-FFF2-40B4-BE49-F238E27FC236}">
                <a16:creationId xmlns:a16="http://schemas.microsoft.com/office/drawing/2014/main" id="{2BF7D0F3-CCC4-79BA-986C-86D9961FA0E7}"/>
              </a:ext>
            </a:extLst>
          </p:cNvPr>
          <p:cNvPicPr>
            <a:picLocks noChangeAspect="1"/>
          </p:cNvPicPr>
          <p:nvPr/>
        </p:nvPicPr>
        <p:blipFill>
          <a:blip r:embed="rId4"/>
          <a:stretch>
            <a:fillRect/>
          </a:stretch>
        </p:blipFill>
        <p:spPr>
          <a:xfrm>
            <a:off x="4249948" y="2143664"/>
            <a:ext cx="3433313" cy="3418935"/>
          </a:xfrm>
          <a:prstGeom prst="rect">
            <a:avLst/>
          </a:prstGeom>
        </p:spPr>
      </p:pic>
    </p:spTree>
    <p:extLst>
      <p:ext uri="{BB962C8B-B14F-4D97-AF65-F5344CB8AC3E}">
        <p14:creationId xmlns:p14="http://schemas.microsoft.com/office/powerpoint/2010/main" val="49604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1F84-BEB9-9064-F2EB-7982F12951D9}"/>
              </a:ext>
            </a:extLst>
          </p:cNvPr>
          <p:cNvSpPr>
            <a:spLocks noGrp="1"/>
          </p:cNvSpPr>
          <p:nvPr>
            <p:ph type="title"/>
          </p:nvPr>
        </p:nvSpPr>
        <p:spPr/>
        <p:txBody>
          <a:bodyPr/>
          <a:lstStyle/>
          <a:p>
            <a:r>
              <a:rPr lang="et-EE" dirty="0">
                <a:latin typeface="Futura PT Bold"/>
              </a:rPr>
              <a:t>Kokkuvõte</a:t>
            </a:r>
            <a:endParaRPr lang="en-US" dirty="0">
              <a:latin typeface="Futura PT Bold"/>
            </a:endParaRPr>
          </a:p>
        </p:txBody>
      </p:sp>
      <p:sp>
        <p:nvSpPr>
          <p:cNvPr id="3" name="Content Placeholder 2">
            <a:extLst>
              <a:ext uri="{FF2B5EF4-FFF2-40B4-BE49-F238E27FC236}">
                <a16:creationId xmlns:a16="http://schemas.microsoft.com/office/drawing/2014/main" id="{4CCAD7B5-D674-5DE8-5493-EFDE2CC67772}"/>
              </a:ext>
            </a:extLst>
          </p:cNvPr>
          <p:cNvSpPr>
            <a:spLocks noGrp="1"/>
          </p:cNvSpPr>
          <p:nvPr>
            <p:ph idx="1"/>
          </p:nvPr>
        </p:nvSpPr>
        <p:spPr/>
        <p:txBody>
          <a:bodyPr vert="horz" lIns="91440" tIns="45720" rIns="91440" bIns="45720" rtlCol="0" anchor="t">
            <a:normAutofit/>
          </a:bodyPr>
          <a:lstStyle/>
          <a:p>
            <a:pPr marL="0" indent="0">
              <a:buNone/>
            </a:pPr>
            <a:r>
              <a:rPr lang="en-US" dirty="0" err="1">
                <a:latin typeface="Futura FT Book"/>
                <a:ea typeface="+mn-lt"/>
                <a:cs typeface="+mn-lt"/>
              </a:rPr>
              <a:t>Tutvuge</a:t>
            </a:r>
            <a:r>
              <a:rPr lang="en-US" dirty="0">
                <a:latin typeface="Futura FT Book"/>
                <a:ea typeface="+mn-lt"/>
                <a:cs typeface="+mn-lt"/>
              </a:rPr>
              <a:t> </a:t>
            </a:r>
            <a:r>
              <a:rPr lang="en-US" dirty="0" err="1">
                <a:latin typeface="Futura FT Book"/>
                <a:ea typeface="+mn-lt"/>
                <a:cs typeface="+mn-lt"/>
              </a:rPr>
              <a:t>kursuse</a:t>
            </a:r>
            <a:r>
              <a:rPr lang="en-US" dirty="0">
                <a:latin typeface="Futura FT Book"/>
                <a:ea typeface="+mn-lt"/>
                <a:cs typeface="+mn-lt"/>
              </a:rPr>
              <a:t> „Very Verified“ </a:t>
            </a:r>
            <a:r>
              <a:rPr lang="en-US" dirty="0" err="1">
                <a:latin typeface="Futura FT Book"/>
                <a:ea typeface="+mn-lt"/>
                <a:cs typeface="+mn-lt"/>
              </a:rPr>
              <a:t>faktikontrolli</a:t>
            </a:r>
            <a:r>
              <a:rPr lang="en-US" dirty="0">
                <a:latin typeface="Futura FT Book"/>
                <a:ea typeface="+mn-lt"/>
                <a:cs typeface="+mn-lt"/>
              </a:rPr>
              <a:t> </a:t>
            </a:r>
            <a:r>
              <a:rPr lang="en-US" dirty="0" err="1">
                <a:latin typeface="Futura FT Book"/>
                <a:ea typeface="+mn-lt"/>
                <a:cs typeface="+mn-lt"/>
              </a:rPr>
              <a:t>osaga</a:t>
            </a:r>
            <a:r>
              <a:rPr lang="en-US" dirty="0">
                <a:latin typeface="Futura FT Book"/>
                <a:ea typeface="+mn-lt"/>
                <a:cs typeface="+mn-lt"/>
              </a:rPr>
              <a:t>. </a:t>
            </a:r>
            <a:r>
              <a:rPr lang="en-US" dirty="0" err="1">
                <a:latin typeface="Futura FT Book"/>
                <a:ea typeface="+mn-lt"/>
                <a:cs typeface="+mn-lt"/>
              </a:rPr>
              <a:t>Leiate</a:t>
            </a:r>
            <a:r>
              <a:rPr lang="en-US" dirty="0">
                <a:latin typeface="Futura FT Book"/>
                <a:ea typeface="+mn-lt"/>
                <a:cs typeface="+mn-lt"/>
              </a:rPr>
              <a:t> </a:t>
            </a:r>
            <a:r>
              <a:rPr lang="en-US" dirty="0" err="1">
                <a:latin typeface="Futura FT Book"/>
                <a:ea typeface="+mn-lt"/>
                <a:cs typeface="+mn-lt"/>
              </a:rPr>
              <a:t>siit</a:t>
            </a:r>
            <a:r>
              <a:rPr lang="en-US" dirty="0">
                <a:latin typeface="Futura FT Book"/>
                <a:ea typeface="+mn-lt"/>
                <a:cs typeface="+mn-lt"/>
              </a:rPr>
              <a:t> </a:t>
            </a:r>
            <a:r>
              <a:rPr lang="en-US" dirty="0" err="1">
                <a:latin typeface="Futura FT Book"/>
                <a:ea typeface="+mn-lt"/>
                <a:cs typeface="+mn-lt"/>
              </a:rPr>
              <a:t>infot</a:t>
            </a:r>
            <a:r>
              <a:rPr lang="en-US" dirty="0">
                <a:latin typeface="Futura FT Book"/>
                <a:ea typeface="+mn-lt"/>
                <a:cs typeface="+mn-lt"/>
              </a:rPr>
              <a:t> </a:t>
            </a:r>
            <a:r>
              <a:rPr lang="en-US" dirty="0" err="1">
                <a:latin typeface="Futura FT Book"/>
                <a:ea typeface="+mn-lt"/>
                <a:cs typeface="+mn-lt"/>
              </a:rPr>
              <a:t>mõne</a:t>
            </a:r>
            <a:r>
              <a:rPr lang="en-US" dirty="0">
                <a:latin typeface="Futura FT Book"/>
                <a:ea typeface="+mn-lt"/>
                <a:cs typeface="+mn-lt"/>
              </a:rPr>
              <a:t> </a:t>
            </a:r>
            <a:r>
              <a:rPr lang="en-US" dirty="0" err="1">
                <a:latin typeface="Futura FT Book"/>
                <a:ea typeface="+mn-lt"/>
                <a:cs typeface="+mn-lt"/>
              </a:rPr>
              <a:t>tööriista</a:t>
            </a:r>
            <a:r>
              <a:rPr lang="en-US" dirty="0">
                <a:latin typeface="Futura FT Book"/>
                <a:ea typeface="+mn-lt"/>
                <a:cs typeface="+mn-lt"/>
              </a:rPr>
              <a:t> </a:t>
            </a:r>
            <a:r>
              <a:rPr lang="en-US" dirty="0" err="1">
                <a:latin typeface="Futura FT Book"/>
                <a:ea typeface="+mn-lt"/>
                <a:cs typeface="+mn-lt"/>
              </a:rPr>
              <a:t>kohta</a:t>
            </a:r>
            <a:r>
              <a:rPr lang="en-US" dirty="0">
                <a:latin typeface="Futura FT Book"/>
                <a:ea typeface="+mn-lt"/>
                <a:cs typeface="+mn-lt"/>
              </a:rPr>
              <a:t>, </a:t>
            </a:r>
            <a:r>
              <a:rPr lang="en-US" dirty="0" err="1">
                <a:latin typeface="Futura FT Book"/>
                <a:ea typeface="+mn-lt"/>
                <a:cs typeface="+mn-lt"/>
              </a:rPr>
              <a:t>millest</a:t>
            </a:r>
            <a:r>
              <a:rPr lang="en-US" dirty="0">
                <a:latin typeface="Futura FT Book"/>
                <a:ea typeface="+mn-lt"/>
                <a:cs typeface="+mn-lt"/>
              </a:rPr>
              <a:t> </a:t>
            </a:r>
            <a:r>
              <a:rPr lang="en-US" dirty="0" err="1">
                <a:latin typeface="Futura FT Book"/>
                <a:ea typeface="+mn-lt"/>
                <a:cs typeface="+mn-lt"/>
              </a:rPr>
              <a:t>võib</a:t>
            </a:r>
            <a:r>
              <a:rPr lang="en-US" dirty="0">
                <a:latin typeface="Futura FT Book"/>
                <a:ea typeface="+mn-lt"/>
                <a:cs typeface="+mn-lt"/>
              </a:rPr>
              <a:t> </a:t>
            </a:r>
            <a:r>
              <a:rPr lang="en-US" dirty="0" err="1">
                <a:latin typeface="Futura FT Book"/>
                <a:ea typeface="+mn-lt"/>
                <a:cs typeface="+mn-lt"/>
              </a:rPr>
              <a:t>faktide</a:t>
            </a:r>
            <a:r>
              <a:rPr lang="en-US" dirty="0">
                <a:latin typeface="Futura FT Book"/>
                <a:ea typeface="+mn-lt"/>
                <a:cs typeface="+mn-lt"/>
              </a:rPr>
              <a:t> </a:t>
            </a:r>
            <a:r>
              <a:rPr lang="en-US" dirty="0" err="1">
                <a:latin typeface="Futura FT Book"/>
                <a:ea typeface="+mn-lt"/>
                <a:cs typeface="+mn-lt"/>
              </a:rPr>
              <a:t>kontrollimisel</a:t>
            </a:r>
            <a:r>
              <a:rPr lang="en-US" dirty="0">
                <a:latin typeface="Futura FT Book"/>
                <a:ea typeface="+mn-lt"/>
                <a:cs typeface="+mn-lt"/>
              </a:rPr>
              <a:t> </a:t>
            </a:r>
            <a:r>
              <a:rPr lang="en-US" dirty="0" err="1">
                <a:latin typeface="Futura FT Book"/>
                <a:ea typeface="+mn-lt"/>
                <a:cs typeface="+mn-lt"/>
              </a:rPr>
              <a:t>abi</a:t>
            </a:r>
            <a:r>
              <a:rPr lang="en-US" dirty="0">
                <a:latin typeface="Futura FT Book"/>
                <a:ea typeface="+mn-lt"/>
                <a:cs typeface="+mn-lt"/>
              </a:rPr>
              <a:t> olla.</a:t>
            </a:r>
          </a:p>
        </p:txBody>
      </p:sp>
      <p:pic>
        <p:nvPicPr>
          <p:cNvPr id="5" name="Picture 4" descr="Logo&#10;&#10;Description automatically generated">
            <a:extLst>
              <a:ext uri="{FF2B5EF4-FFF2-40B4-BE49-F238E27FC236}">
                <a16:creationId xmlns:a16="http://schemas.microsoft.com/office/drawing/2014/main" id="{C8FCC03D-8078-B0B2-856F-252888A3E583}"/>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4" name="Picture 6" descr="Qr code&#10;&#10;Description automatically generated">
            <a:extLst>
              <a:ext uri="{FF2B5EF4-FFF2-40B4-BE49-F238E27FC236}">
                <a16:creationId xmlns:a16="http://schemas.microsoft.com/office/drawing/2014/main" id="{51291A9D-44CE-3604-0EDF-25ABED9A9201}"/>
              </a:ext>
            </a:extLst>
          </p:cNvPr>
          <p:cNvPicPr>
            <a:picLocks noChangeAspect="1"/>
          </p:cNvPicPr>
          <p:nvPr/>
        </p:nvPicPr>
        <p:blipFill>
          <a:blip r:embed="rId4"/>
          <a:stretch>
            <a:fillRect/>
          </a:stretch>
        </p:blipFill>
        <p:spPr>
          <a:xfrm>
            <a:off x="4638136" y="3049438"/>
            <a:ext cx="2743200" cy="2743200"/>
          </a:xfrm>
          <a:prstGeom prst="rect">
            <a:avLst/>
          </a:prstGeom>
        </p:spPr>
      </p:pic>
    </p:spTree>
    <p:extLst>
      <p:ext uri="{BB962C8B-B14F-4D97-AF65-F5344CB8AC3E}">
        <p14:creationId xmlns:p14="http://schemas.microsoft.com/office/powerpoint/2010/main" val="171719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226912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321582"/>
            <a:ext cx="10472057" cy="1325563"/>
          </a:xfrm>
        </p:spPr>
        <p:txBody>
          <a:bodyPr/>
          <a:lstStyle/>
          <a:p>
            <a:r>
              <a:rPr lang="et-EE" dirty="0">
                <a:latin typeface="Futura PT Book"/>
              </a:rPr>
              <a:t>Sissejuhatus</a:t>
            </a:r>
            <a:endParaRPr lang="en-US" dirty="0"/>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31527" y="1085396"/>
            <a:ext cx="9888795" cy="4699680"/>
          </a:xfrm>
        </p:spPr>
        <p:txBody>
          <a:bodyPr vert="horz" lIns="91440" tIns="45720" rIns="91440" bIns="45720" rtlCol="0" anchor="t">
            <a:normAutofit/>
          </a:bodyPr>
          <a:lstStyle/>
          <a:p>
            <a:pPr marL="0" indent="0">
              <a:buNone/>
            </a:pPr>
            <a:endParaRPr lang="en-US" sz="3200" dirty="0">
              <a:latin typeface="Futura PT Book"/>
              <a:ea typeface="Source Sans Pro Light"/>
            </a:endParaRPr>
          </a:p>
          <a:p>
            <a:pPr marL="0" indent="0">
              <a:buNone/>
            </a:pPr>
            <a:endParaRPr lang="en-US" sz="3200" dirty="0">
              <a:latin typeface="Futura PT Book"/>
              <a:ea typeface="Source Sans Pro Light"/>
            </a:endParaRPr>
          </a:p>
          <a:p>
            <a:pPr marL="0" indent="0">
              <a:buNone/>
            </a:pPr>
            <a:r>
              <a:rPr lang="en-US" sz="3200" dirty="0">
                <a:latin typeface="Futura PT Book"/>
                <a:ea typeface="Source Sans Pro Light"/>
              </a:rPr>
              <a:t>Ka </a:t>
            </a:r>
            <a:r>
              <a:rPr lang="en-US" sz="3200" dirty="0" err="1">
                <a:latin typeface="Futura PT Book"/>
                <a:ea typeface="Source Sans Pro Light"/>
              </a:rPr>
              <a:t>selles</a:t>
            </a:r>
            <a:r>
              <a:rPr lang="en-US" sz="3200" dirty="0">
                <a:latin typeface="Futura PT Book"/>
                <a:ea typeface="Source Sans Pro Light"/>
              </a:rPr>
              <a:t> </a:t>
            </a:r>
            <a:r>
              <a:rPr lang="en-US" sz="3200" dirty="0" err="1">
                <a:latin typeface="Futura PT Book"/>
                <a:ea typeface="Source Sans Pro Light"/>
              </a:rPr>
              <a:t>tunnis</a:t>
            </a:r>
            <a:r>
              <a:rPr lang="en-US" sz="3200" dirty="0">
                <a:latin typeface="Futura PT Book"/>
                <a:ea typeface="Source Sans Pro Light"/>
              </a:rPr>
              <a:t> </a:t>
            </a:r>
            <a:r>
              <a:rPr lang="en-US" sz="3200" dirty="0" err="1">
                <a:latin typeface="Futura PT Book"/>
                <a:ea typeface="Source Sans Pro Light"/>
              </a:rPr>
              <a:t>räägime</a:t>
            </a:r>
            <a:r>
              <a:rPr lang="en-US" sz="3200" dirty="0">
                <a:latin typeface="Futura PT Book"/>
                <a:ea typeface="Source Sans Pro Light"/>
              </a:rPr>
              <a:t> </a:t>
            </a:r>
            <a:r>
              <a:rPr lang="en-US" sz="3200" dirty="0" err="1">
                <a:latin typeface="Futura PT Book"/>
                <a:ea typeface="Source Sans Pro Light"/>
              </a:rPr>
              <a:t>meediaväljaannetes</a:t>
            </a:r>
            <a:r>
              <a:rPr lang="en-US" sz="3200" dirty="0">
                <a:latin typeface="Futura PT Book"/>
                <a:ea typeface="Source Sans Pro Light"/>
              </a:rPr>
              <a:t> </a:t>
            </a:r>
            <a:r>
              <a:rPr lang="en-US" sz="3200" dirty="0" err="1">
                <a:latin typeface="Futura PT Book"/>
                <a:ea typeface="Source Sans Pro Light"/>
              </a:rPr>
              <a:t>leiduvast</a:t>
            </a:r>
            <a:r>
              <a:rPr lang="en-US" sz="3200" dirty="0">
                <a:latin typeface="Futura PT Book"/>
                <a:ea typeface="Source Sans Pro Light"/>
              </a:rPr>
              <a:t> </a:t>
            </a:r>
            <a:r>
              <a:rPr lang="en-US" sz="3200" dirty="0" err="1">
                <a:latin typeface="Futura PT Book"/>
                <a:ea typeface="Source Sans Pro Light"/>
              </a:rPr>
              <a:t>manipuleerivast</a:t>
            </a:r>
            <a:r>
              <a:rPr lang="en-US" sz="3200" dirty="0">
                <a:latin typeface="Futura PT Book"/>
                <a:ea typeface="Source Sans Pro Light"/>
              </a:rPr>
              <a:t> </a:t>
            </a:r>
            <a:r>
              <a:rPr lang="en-US" sz="3200" dirty="0" err="1">
                <a:latin typeface="Futura PT Book"/>
                <a:ea typeface="Source Sans Pro Light"/>
              </a:rPr>
              <a:t>sisust</a:t>
            </a:r>
            <a:r>
              <a:rPr lang="en-US" sz="3200" dirty="0">
                <a:latin typeface="Futura PT Book"/>
                <a:ea typeface="Source Sans Pro Light"/>
              </a:rPr>
              <a:t>. </a:t>
            </a:r>
            <a:r>
              <a:rPr lang="en-US" sz="3200" dirty="0" err="1">
                <a:latin typeface="Futura PT Book"/>
                <a:ea typeface="Source Sans Pro Light"/>
              </a:rPr>
              <a:t>Kõik</a:t>
            </a:r>
            <a:r>
              <a:rPr lang="en-US" sz="3200" dirty="0">
                <a:latin typeface="Futura PT Book"/>
                <a:ea typeface="Source Sans Pro Light"/>
              </a:rPr>
              <a:t> </a:t>
            </a:r>
            <a:r>
              <a:rPr lang="en-US" sz="3200" dirty="0" err="1">
                <a:latin typeface="Futura PT Book"/>
                <a:ea typeface="Source Sans Pro Light"/>
              </a:rPr>
              <a:t>sotsiaalmeedia</a:t>
            </a:r>
            <a:r>
              <a:rPr lang="en-US" sz="3200" dirty="0">
                <a:latin typeface="Futura PT Book"/>
                <a:ea typeface="Source Sans Pro Light"/>
              </a:rPr>
              <a:t> </a:t>
            </a:r>
            <a:r>
              <a:rPr lang="en-US" sz="3200" dirty="0" err="1">
                <a:latin typeface="Futura PT Book"/>
                <a:ea typeface="Source Sans Pro Light"/>
              </a:rPr>
              <a:t>kasutajaid</a:t>
            </a:r>
            <a:r>
              <a:rPr lang="en-US" sz="3200" dirty="0">
                <a:latin typeface="Futura PT Book"/>
                <a:ea typeface="Source Sans Pro Light"/>
              </a:rPr>
              <a:t> </a:t>
            </a:r>
            <a:r>
              <a:rPr lang="en-US" sz="3200" dirty="0" err="1">
                <a:latin typeface="Futura PT Book"/>
                <a:ea typeface="Source Sans Pro Light"/>
              </a:rPr>
              <a:t>ei</a:t>
            </a:r>
            <a:r>
              <a:rPr lang="en-US" sz="3200" dirty="0">
                <a:latin typeface="Futura PT Book"/>
                <a:ea typeface="Source Sans Pro Light"/>
              </a:rPr>
              <a:t> ole </a:t>
            </a:r>
            <a:r>
              <a:rPr lang="en-US" sz="3200" dirty="0" err="1">
                <a:latin typeface="Futura PT Book"/>
                <a:ea typeface="Source Sans Pro Light"/>
              </a:rPr>
              <a:t>tegelikult</a:t>
            </a:r>
            <a:r>
              <a:rPr lang="en-US" sz="3200" dirty="0">
                <a:latin typeface="Futura PT Book"/>
                <a:ea typeface="Source Sans Pro Light"/>
              </a:rPr>
              <a:t> need, </a:t>
            </a:r>
            <a:r>
              <a:rPr lang="en-US" sz="3200" dirty="0" err="1">
                <a:latin typeface="Futura PT Book"/>
                <a:ea typeface="Source Sans Pro Light"/>
              </a:rPr>
              <a:t>kellena</a:t>
            </a:r>
            <a:r>
              <a:rPr lang="en-US" sz="3200" dirty="0">
                <a:latin typeface="Futura PT Book"/>
                <a:ea typeface="Source Sans Pro Light"/>
              </a:rPr>
              <a:t> </a:t>
            </a:r>
            <a:r>
              <a:rPr lang="en-US" sz="3200" dirty="0" err="1">
                <a:latin typeface="Futura PT Book"/>
                <a:ea typeface="Source Sans Pro Light"/>
              </a:rPr>
              <a:t>nad</a:t>
            </a:r>
            <a:r>
              <a:rPr lang="en-US" sz="3200" dirty="0">
                <a:latin typeface="Futura PT Book"/>
                <a:ea typeface="Source Sans Pro Light"/>
              </a:rPr>
              <a:t> end </a:t>
            </a:r>
            <a:r>
              <a:rPr lang="en-US" sz="3200" dirty="0" err="1">
                <a:latin typeface="Futura PT Book"/>
                <a:ea typeface="Source Sans Pro Light"/>
              </a:rPr>
              <a:t>esitlevad</a:t>
            </a:r>
            <a:r>
              <a:rPr lang="en-US" sz="3200" dirty="0">
                <a:latin typeface="Futura PT Book"/>
                <a:ea typeface="Source Sans Pro Light"/>
              </a:rPr>
              <a:t> – </a:t>
            </a:r>
            <a:r>
              <a:rPr lang="en-US" sz="3200" dirty="0" err="1">
                <a:latin typeface="Futura PT Book"/>
                <a:ea typeface="Source Sans Pro Light"/>
              </a:rPr>
              <a:t>olemas</a:t>
            </a:r>
            <a:r>
              <a:rPr lang="en-US" sz="3200" dirty="0">
                <a:latin typeface="Futura PT Book"/>
                <a:ea typeface="Source Sans Pro Light"/>
              </a:rPr>
              <a:t> on ka </a:t>
            </a:r>
            <a:r>
              <a:rPr lang="en-US" sz="3200" dirty="0" err="1">
                <a:latin typeface="Futura PT Book"/>
                <a:ea typeface="Source Sans Pro Light"/>
              </a:rPr>
              <a:t>trollid</a:t>
            </a:r>
            <a:r>
              <a:rPr lang="en-US" sz="3200" dirty="0">
                <a:latin typeface="Futura PT Book"/>
                <a:ea typeface="Source Sans Pro Light"/>
              </a:rPr>
              <a:t> ja </a:t>
            </a:r>
            <a:r>
              <a:rPr lang="en-US" sz="3200" i="1" dirty="0" err="1">
                <a:latin typeface="Futura PT Book"/>
                <a:ea typeface="Source Sans Pro Light"/>
              </a:rPr>
              <a:t>bot</a:t>
            </a:r>
            <a:r>
              <a:rPr lang="en-US" sz="3200" dirty="0" err="1">
                <a:latin typeface="Futura PT Book"/>
                <a:ea typeface="Source Sans Pro Light"/>
              </a:rPr>
              <a:t>'id</a:t>
            </a:r>
            <a:r>
              <a:rPr lang="en-US" sz="3200" dirty="0">
                <a:latin typeface="Futura PT Book"/>
                <a:ea typeface="Source Sans Pro Light"/>
              </a:rPr>
              <a:t>. </a:t>
            </a:r>
            <a:r>
              <a:rPr lang="en-US" sz="3200" b="1" dirty="0">
                <a:latin typeface="Futura PT Book"/>
                <a:ea typeface="Source Sans Pro Light"/>
              </a:rPr>
              <a:t>Kas </a:t>
            </a:r>
            <a:r>
              <a:rPr lang="en-US" sz="3200" b="1" dirty="0" err="1">
                <a:latin typeface="Futura PT Book"/>
                <a:ea typeface="Source Sans Pro Light"/>
              </a:rPr>
              <a:t>teate</a:t>
            </a:r>
            <a:r>
              <a:rPr lang="en-US" sz="3200" b="1" dirty="0">
                <a:latin typeface="Futura PT Book"/>
                <a:ea typeface="Source Sans Pro Light"/>
              </a:rPr>
              <a:t>, </a:t>
            </a:r>
            <a:r>
              <a:rPr lang="en-US" sz="3200" b="1" dirty="0" err="1">
                <a:latin typeface="Futura PT Book"/>
                <a:ea typeface="Source Sans Pro Light"/>
              </a:rPr>
              <a:t>kes</a:t>
            </a:r>
            <a:r>
              <a:rPr lang="en-US" sz="3200" b="1" dirty="0">
                <a:latin typeface="Futura PT Book"/>
                <a:ea typeface="Source Sans Pro Light"/>
              </a:rPr>
              <a:t> </a:t>
            </a:r>
            <a:r>
              <a:rPr lang="et-EE" sz="3200" b="1" dirty="0">
                <a:latin typeface="Futura PT Book"/>
                <a:ea typeface="Source Sans Pro Light"/>
              </a:rPr>
              <a:t>nad </a:t>
            </a:r>
            <a:r>
              <a:rPr lang="en-US" sz="3200" b="1" dirty="0">
                <a:latin typeface="Futura PT Book"/>
                <a:ea typeface="Source Sans Pro Light"/>
              </a:rPr>
              <a:t>on?</a:t>
            </a:r>
          </a:p>
        </p:txBody>
      </p:sp>
      <p:pic>
        <p:nvPicPr>
          <p:cNvPr id="5" name="Picture 4" descr="Logo&#10;&#10;Description automatically generated">
            <a:extLst>
              <a:ext uri="{FF2B5EF4-FFF2-40B4-BE49-F238E27FC236}">
                <a16:creationId xmlns:a16="http://schemas.microsoft.com/office/drawing/2014/main" id="{9423AF7F-D2D7-2383-9817-61B676341F06}"/>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417797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Online Media 3" title="Bot’id ja trollid EE">
            <a:hlinkClick r:id="" action="ppaction://media"/>
            <a:extLst>
              <a:ext uri="{FF2B5EF4-FFF2-40B4-BE49-F238E27FC236}">
                <a16:creationId xmlns:a16="http://schemas.microsoft.com/office/drawing/2014/main" id="{3250E4B3-F525-211C-151B-51BD3158220E}"/>
              </a:ext>
            </a:extLst>
          </p:cNvPr>
          <p:cNvPicPr>
            <a:picLocks noGrp="1" noRot="1" noChangeAspect="1"/>
          </p:cNvPicPr>
          <p:nvPr>
            <p:ph idx="1"/>
            <a:videoFile r:link="rId1"/>
          </p:nvPr>
        </p:nvPicPr>
        <p:blipFill>
          <a:blip r:embed="rId4"/>
          <a:stretch>
            <a:fillRect/>
          </a:stretch>
        </p:blipFill>
        <p:spPr>
          <a:xfrm>
            <a:off x="186906" y="147368"/>
            <a:ext cx="11818188" cy="6563264"/>
          </a:xfrm>
        </p:spPr>
      </p:pic>
    </p:spTree>
    <p:extLst>
      <p:ext uri="{BB962C8B-B14F-4D97-AF65-F5344CB8AC3E}">
        <p14:creationId xmlns:p14="http://schemas.microsoft.com/office/powerpoint/2010/main" val="347900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p:txBody>
          <a:bodyPr/>
          <a:lstStyle/>
          <a:p>
            <a:r>
              <a:rPr lang="fi-FI" dirty="0" err="1"/>
              <a:t>Võltsfotode</a:t>
            </a:r>
            <a:r>
              <a:rPr lang="fi-FI" dirty="0"/>
              <a:t> paljastamine: kas </a:t>
            </a:r>
            <a:r>
              <a:rPr lang="fi-FI" dirty="0" err="1"/>
              <a:t>oskate</a:t>
            </a:r>
            <a:r>
              <a:rPr lang="fi-FI" dirty="0"/>
              <a:t> </a:t>
            </a:r>
            <a:r>
              <a:rPr lang="fi-FI" dirty="0" err="1"/>
              <a:t>öelda</a:t>
            </a:r>
            <a:r>
              <a:rPr lang="fi-FI" dirty="0"/>
              <a:t>, kas </a:t>
            </a:r>
            <a:r>
              <a:rPr lang="fi-FI" dirty="0" err="1"/>
              <a:t>fotodel</a:t>
            </a:r>
            <a:r>
              <a:rPr lang="fi-FI" dirty="0"/>
              <a:t> on </a:t>
            </a:r>
            <a:r>
              <a:rPr lang="fi-FI" dirty="0" err="1"/>
              <a:t>kujutatud</a:t>
            </a:r>
            <a:r>
              <a:rPr lang="fi-FI" dirty="0"/>
              <a:t> </a:t>
            </a:r>
            <a:r>
              <a:rPr lang="fi-FI" dirty="0" err="1"/>
              <a:t>pärisinimesi</a:t>
            </a:r>
            <a:r>
              <a:rPr lang="fi-FI" dirty="0"/>
              <a:t>?</a:t>
            </a:r>
            <a:endParaRPr lang="en-US" dirty="0"/>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7" name="Picture 7" descr="Qr code&#10;&#10;Description automatically generated">
            <a:extLst>
              <a:ext uri="{FF2B5EF4-FFF2-40B4-BE49-F238E27FC236}">
                <a16:creationId xmlns:a16="http://schemas.microsoft.com/office/drawing/2014/main" id="{2ECE3C53-1FD8-6434-B20B-3706EA4AEBE1}"/>
              </a:ext>
            </a:extLst>
          </p:cNvPr>
          <p:cNvPicPr>
            <a:picLocks noChangeAspect="1"/>
          </p:cNvPicPr>
          <p:nvPr/>
        </p:nvPicPr>
        <p:blipFill>
          <a:blip r:embed="rId4"/>
          <a:stretch>
            <a:fillRect/>
          </a:stretch>
        </p:blipFill>
        <p:spPr>
          <a:xfrm>
            <a:off x="926690" y="2303207"/>
            <a:ext cx="3640393" cy="3640393"/>
          </a:xfrm>
          <a:prstGeom prst="rect">
            <a:avLst/>
          </a:prstGeom>
        </p:spPr>
      </p:pic>
      <p:sp>
        <p:nvSpPr>
          <p:cNvPr id="9" name="Content Placeholder 2">
            <a:extLst>
              <a:ext uri="{FF2B5EF4-FFF2-40B4-BE49-F238E27FC236}">
                <a16:creationId xmlns:a16="http://schemas.microsoft.com/office/drawing/2014/main" id="{B2A42E38-849F-764E-7318-4B4C00D5ABF6}"/>
              </a:ext>
            </a:extLst>
          </p:cNvPr>
          <p:cNvSpPr txBox="1">
            <a:spLocks/>
          </p:cNvSpPr>
          <p:nvPr/>
        </p:nvSpPr>
        <p:spPr>
          <a:xfrm>
            <a:off x="5145430" y="2302137"/>
            <a:ext cx="6091086" cy="15533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err="1">
                <a:latin typeface="Futura PT Book"/>
                <a:ea typeface="Source Sans Pro Light"/>
              </a:rPr>
              <a:t>Proovige</a:t>
            </a:r>
            <a:r>
              <a:rPr lang="en-US" sz="3200" dirty="0">
                <a:latin typeface="Futura PT Book"/>
                <a:ea typeface="Source Sans Pro Light"/>
              </a:rPr>
              <a:t> ja </a:t>
            </a:r>
            <a:r>
              <a:rPr lang="en-US" sz="3200" dirty="0" err="1">
                <a:latin typeface="Futura PT Book"/>
                <a:ea typeface="Source Sans Pro Light"/>
              </a:rPr>
              <a:t>mängige</a:t>
            </a:r>
            <a:r>
              <a:rPr lang="en-US" sz="3200" dirty="0">
                <a:latin typeface="Futura PT Book"/>
                <a:ea typeface="Source Sans Pro Light"/>
              </a:rPr>
              <a:t> </a:t>
            </a:r>
            <a:r>
              <a:rPr lang="en-US" sz="3200" dirty="0" err="1">
                <a:latin typeface="Futura PT Book"/>
                <a:ea typeface="Source Sans Pro Light"/>
              </a:rPr>
              <a:t>läbi</a:t>
            </a:r>
            <a:r>
              <a:rPr lang="en-US" sz="3200" dirty="0">
                <a:latin typeface="Futura PT Book"/>
                <a:ea typeface="Source Sans Pro Light"/>
              </a:rPr>
              <a:t> </a:t>
            </a:r>
            <a:r>
              <a:rPr lang="en-US" sz="3200" dirty="0" err="1">
                <a:latin typeface="Futura PT Book"/>
                <a:ea typeface="Source Sans Pro Light"/>
              </a:rPr>
              <a:t>kolm</a:t>
            </a:r>
            <a:r>
              <a:rPr lang="en-US" sz="3200" dirty="0">
                <a:latin typeface="Futura PT Book"/>
                <a:ea typeface="Source Sans Pro Light"/>
              </a:rPr>
              <a:t> </a:t>
            </a:r>
            <a:r>
              <a:rPr lang="en-US" sz="3200" dirty="0" err="1">
                <a:latin typeface="Futura PT Book"/>
                <a:ea typeface="Source Sans Pro Light"/>
              </a:rPr>
              <a:t>vooru</a:t>
            </a:r>
            <a:r>
              <a:rPr lang="en-US" sz="3200" dirty="0">
                <a:latin typeface="Futura PT Book"/>
                <a:ea typeface="Source Sans Pro Light"/>
              </a:rPr>
              <a:t>. Kas </a:t>
            </a:r>
            <a:r>
              <a:rPr lang="en-US" sz="3200" dirty="0" err="1">
                <a:latin typeface="Futura PT Book"/>
                <a:ea typeface="Source Sans Pro Light"/>
              </a:rPr>
              <a:t>arvate</a:t>
            </a:r>
            <a:r>
              <a:rPr lang="en-US" sz="3200" dirty="0">
                <a:latin typeface="Futura PT Book"/>
                <a:ea typeface="Source Sans Pro Light"/>
              </a:rPr>
              <a:t> </a:t>
            </a:r>
            <a:r>
              <a:rPr lang="en-US" sz="3200" dirty="0" err="1">
                <a:latin typeface="Futura PT Book"/>
                <a:ea typeface="Source Sans Pro Light"/>
              </a:rPr>
              <a:t>ära</a:t>
            </a:r>
            <a:r>
              <a:rPr lang="en-US" sz="3200" dirty="0">
                <a:latin typeface="Futura PT Book"/>
                <a:ea typeface="Source Sans Pro Light"/>
              </a:rPr>
              <a:t>, </a:t>
            </a:r>
            <a:r>
              <a:rPr lang="en-US" sz="3200" dirty="0" err="1">
                <a:latin typeface="Futura PT Book"/>
                <a:ea typeface="Source Sans Pro Light"/>
              </a:rPr>
              <a:t>kumb</a:t>
            </a:r>
            <a:r>
              <a:rPr lang="en-US" sz="3200" dirty="0">
                <a:latin typeface="Futura PT Book"/>
                <a:ea typeface="Source Sans Pro Light"/>
              </a:rPr>
              <a:t> </a:t>
            </a:r>
            <a:r>
              <a:rPr lang="en-US" sz="3200" dirty="0" err="1">
                <a:latin typeface="Futura PT Book"/>
                <a:ea typeface="Source Sans Pro Light"/>
              </a:rPr>
              <a:t>foto</a:t>
            </a:r>
            <a:r>
              <a:rPr lang="en-US" sz="3200" dirty="0">
                <a:latin typeface="Futura PT Book"/>
                <a:ea typeface="Source Sans Pro Light"/>
              </a:rPr>
              <a:t> on </a:t>
            </a:r>
            <a:r>
              <a:rPr lang="en-US" sz="3200" dirty="0" err="1">
                <a:latin typeface="Futura PT Book"/>
                <a:ea typeface="Source Sans Pro Light"/>
              </a:rPr>
              <a:t>päris</a:t>
            </a:r>
            <a:r>
              <a:rPr lang="en-US" sz="3200" dirty="0">
                <a:latin typeface="Futura PT Book"/>
                <a:ea typeface="Source Sans Pro Light"/>
              </a:rPr>
              <a:t>?</a:t>
            </a:r>
            <a:endParaRPr lang="en-US" sz="3200" b="1" dirty="0">
              <a:latin typeface="Futura PT Book"/>
              <a:ea typeface="Source Sans Pro Light"/>
            </a:endParaRPr>
          </a:p>
        </p:txBody>
      </p:sp>
    </p:spTree>
    <p:extLst>
      <p:ext uri="{BB962C8B-B14F-4D97-AF65-F5344CB8AC3E}">
        <p14:creationId xmlns:p14="http://schemas.microsoft.com/office/powerpoint/2010/main" val="116527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F6B79-5473-04C1-572B-94BBAF771E1B}"/>
              </a:ext>
            </a:extLst>
          </p:cNvPr>
          <p:cNvSpPr>
            <a:spLocks noGrp="1"/>
          </p:cNvSpPr>
          <p:nvPr>
            <p:ph idx="1"/>
          </p:nvPr>
        </p:nvSpPr>
        <p:spPr>
          <a:xfrm>
            <a:off x="936523" y="2108302"/>
            <a:ext cx="10515600" cy="4351338"/>
          </a:xfrm>
        </p:spPr>
        <p:txBody>
          <a:bodyPr vert="horz" lIns="91440" tIns="45720" rIns="91440" bIns="45720" rtlCol="0" anchor="t">
            <a:normAutofit/>
          </a:bodyPr>
          <a:lstStyle/>
          <a:p>
            <a:pPr marL="0" indent="0">
              <a:buNone/>
            </a:pPr>
            <a:r>
              <a:rPr lang="et-EE" sz="3200" dirty="0">
                <a:latin typeface="Futura FT Book"/>
                <a:ea typeface="Source Sans Pro Light"/>
              </a:rPr>
              <a:t>Veelaigud</a:t>
            </a:r>
            <a:endParaRPr lang="en-US" sz="3200" dirty="0">
              <a:latin typeface="Futura FT Book"/>
              <a:ea typeface="Source Sans Pro Light"/>
            </a:endParaRPr>
          </a:p>
          <a:p>
            <a:pPr marL="0" indent="0">
              <a:buNone/>
            </a:pPr>
            <a:endParaRPr lang="en-US" dirty="0">
              <a:ea typeface="Source Sans Pro Light"/>
            </a:endParaRPr>
          </a:p>
          <a:p>
            <a:pPr marL="0" indent="0">
              <a:buNone/>
            </a:pPr>
            <a:endParaRPr lang="en-US" dirty="0">
              <a:ea typeface="Source Sans Pro Light"/>
            </a:endParaRPr>
          </a:p>
        </p:txBody>
      </p:sp>
      <p:sp>
        <p:nvSpPr>
          <p:cNvPr id="6" name="Title 1">
            <a:extLst>
              <a:ext uri="{FF2B5EF4-FFF2-40B4-BE49-F238E27FC236}">
                <a16:creationId xmlns:a16="http://schemas.microsoft.com/office/drawing/2014/main" id="{9DC5F716-22EA-5B76-DE97-87684D90FCC2}"/>
              </a:ext>
            </a:extLst>
          </p:cNvPr>
          <p:cNvSpPr>
            <a:spLocks noGrp="1"/>
          </p:cNvSpPr>
          <p:nvPr>
            <p:ph type="title"/>
          </p:nvPr>
        </p:nvSpPr>
        <p:spPr>
          <a:xfrm>
            <a:off x="838200" y="389003"/>
            <a:ext cx="10515600" cy="1325563"/>
          </a:xfrm>
        </p:spPr>
        <p:txBody>
          <a:bodyPr>
            <a:normAutofit fontScale="90000"/>
          </a:bodyPr>
          <a:lstStyle/>
          <a:p>
            <a:r>
              <a:rPr lang="en-US" dirty="0">
                <a:latin typeface="Futura PT Bold"/>
              </a:rPr>
              <a:t>What are the signs that an image is automatically generated? </a:t>
            </a:r>
            <a:r>
              <a:rPr lang="en-US" sz="2700" dirty="0">
                <a:latin typeface="Futura PT Bold"/>
              </a:rPr>
              <a:t>(</a:t>
            </a:r>
            <a:r>
              <a:rPr lang="et-EE" sz="2700" dirty="0">
                <a:latin typeface="Futura PT Bold"/>
              </a:rPr>
              <a:t>Allikas</a:t>
            </a:r>
            <a:r>
              <a:rPr lang="en-US" sz="2700" dirty="0">
                <a:latin typeface="Futura PT Bold"/>
              </a:rPr>
              <a:t>: </a:t>
            </a:r>
            <a:r>
              <a:rPr lang="en-US" sz="2700" dirty="0">
                <a:ea typeface="+mj-lt"/>
                <a:cs typeface="+mj-lt"/>
              </a:rPr>
              <a:t>whichfaceisreal.com)</a:t>
            </a:r>
          </a:p>
        </p:txBody>
      </p:sp>
      <p:pic>
        <p:nvPicPr>
          <p:cNvPr id="7" name="Picture 7">
            <a:extLst>
              <a:ext uri="{FF2B5EF4-FFF2-40B4-BE49-F238E27FC236}">
                <a16:creationId xmlns:a16="http://schemas.microsoft.com/office/drawing/2014/main" id="{941615A7-AC3C-B232-935A-7447F07E9C46}"/>
              </a:ext>
            </a:extLst>
          </p:cNvPr>
          <p:cNvPicPr>
            <a:picLocks noChangeAspect="1"/>
          </p:cNvPicPr>
          <p:nvPr/>
        </p:nvPicPr>
        <p:blipFill>
          <a:blip r:embed="rId3"/>
          <a:stretch>
            <a:fillRect/>
          </a:stretch>
        </p:blipFill>
        <p:spPr>
          <a:xfrm>
            <a:off x="1700980" y="2863364"/>
            <a:ext cx="9293941" cy="2987108"/>
          </a:xfrm>
          <a:prstGeom prst="rect">
            <a:avLst/>
          </a:prstGeom>
        </p:spPr>
      </p:pic>
    </p:spTree>
    <p:extLst>
      <p:ext uri="{BB962C8B-B14F-4D97-AF65-F5344CB8AC3E}">
        <p14:creationId xmlns:p14="http://schemas.microsoft.com/office/powerpoint/2010/main" val="212661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38200" y="970921"/>
            <a:ext cx="10515600" cy="4351338"/>
          </a:xfrm>
        </p:spPr>
        <p:txBody>
          <a:bodyPr vert="horz" lIns="91440" tIns="45720" rIns="91440" bIns="45720" rtlCol="0" anchor="t">
            <a:normAutofit/>
          </a:bodyPr>
          <a:lstStyle/>
          <a:p>
            <a:pPr marL="0" indent="0">
              <a:buNone/>
            </a:pPr>
            <a:r>
              <a:rPr lang="et-EE" dirty="0">
                <a:latin typeface="Futura PT Book"/>
                <a:ea typeface="Source Sans Pro Light"/>
              </a:rPr>
              <a:t>Vigadega taust</a:t>
            </a: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pic>
        <p:nvPicPr>
          <p:cNvPr id="7" name="Picture 7">
            <a:extLst>
              <a:ext uri="{FF2B5EF4-FFF2-40B4-BE49-F238E27FC236}">
                <a16:creationId xmlns:a16="http://schemas.microsoft.com/office/drawing/2014/main" id="{6B79FA3F-C9BE-B1F4-EBE7-CBC158B6C58A}"/>
              </a:ext>
            </a:extLst>
          </p:cNvPr>
          <p:cNvPicPr>
            <a:picLocks noChangeAspect="1"/>
          </p:cNvPicPr>
          <p:nvPr/>
        </p:nvPicPr>
        <p:blipFill>
          <a:blip r:embed="rId2"/>
          <a:stretch>
            <a:fillRect/>
          </a:stretch>
        </p:blipFill>
        <p:spPr>
          <a:xfrm>
            <a:off x="840658" y="1950595"/>
            <a:ext cx="11014586" cy="3559036"/>
          </a:xfrm>
          <a:prstGeom prst="rect">
            <a:avLst/>
          </a:prstGeom>
        </p:spPr>
      </p:pic>
    </p:spTree>
    <p:extLst>
      <p:ext uri="{BB962C8B-B14F-4D97-AF65-F5344CB8AC3E}">
        <p14:creationId xmlns:p14="http://schemas.microsoft.com/office/powerpoint/2010/main" val="254133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506361" y="393276"/>
            <a:ext cx="10515600" cy="4351338"/>
          </a:xfrm>
        </p:spPr>
        <p:txBody>
          <a:bodyPr vert="horz" lIns="91440" tIns="45720" rIns="91440" bIns="45720" rtlCol="0" anchor="t">
            <a:normAutofit/>
          </a:bodyPr>
          <a:lstStyle/>
          <a:p>
            <a:pPr marL="0" indent="0">
              <a:buNone/>
            </a:pPr>
            <a:r>
              <a:rPr lang="en-US" dirty="0" err="1">
                <a:latin typeface="Futura PT Book"/>
                <a:ea typeface="Source Sans Pro Light"/>
              </a:rPr>
              <a:t>Ebasümmeetrilised</a:t>
            </a:r>
            <a:r>
              <a:rPr lang="en-US" dirty="0">
                <a:latin typeface="Futura PT Book"/>
                <a:ea typeface="Source Sans Pro Light"/>
              </a:rPr>
              <a:t> </a:t>
            </a:r>
            <a:r>
              <a:rPr lang="en-US" dirty="0" err="1">
                <a:latin typeface="Futura PT Book"/>
                <a:ea typeface="Source Sans Pro Light"/>
              </a:rPr>
              <a:t>prillid</a:t>
            </a:r>
            <a:r>
              <a:rPr lang="en-US" dirty="0">
                <a:latin typeface="Futura PT Book"/>
                <a:ea typeface="Source Sans Pro Light"/>
              </a:rPr>
              <a:t> ja </a:t>
            </a:r>
            <a:r>
              <a:rPr lang="en-US" dirty="0" err="1">
                <a:latin typeface="Futura PT Book"/>
                <a:ea typeface="Source Sans Pro Light"/>
              </a:rPr>
              <a:t>muud</a:t>
            </a:r>
            <a:r>
              <a:rPr lang="en-US" dirty="0">
                <a:latin typeface="Futura PT Book"/>
                <a:ea typeface="Source Sans Pro Light"/>
              </a:rPr>
              <a:t> </a:t>
            </a:r>
            <a:r>
              <a:rPr lang="en-US" dirty="0" err="1">
                <a:latin typeface="Futura PT Book"/>
                <a:ea typeface="Source Sans Pro Light"/>
              </a:rPr>
              <a:t>asümmeetriad</a:t>
            </a:r>
            <a:endParaRPr lang="en-US" dirty="0">
              <a:latin typeface="Futura PT Book"/>
              <a:ea typeface="Source Sans Pro Light"/>
            </a:endParaRPr>
          </a:p>
          <a:p>
            <a:pPr marL="0" indent="0">
              <a:buNone/>
            </a:pPr>
            <a:endParaRPr lang="en-US" dirty="0">
              <a:latin typeface="Futura PT Book"/>
              <a:ea typeface="Source Sans Pro Light"/>
            </a:endParaRPr>
          </a:p>
        </p:txBody>
      </p:sp>
      <p:pic>
        <p:nvPicPr>
          <p:cNvPr id="2" name="Picture 3">
            <a:extLst>
              <a:ext uri="{FF2B5EF4-FFF2-40B4-BE49-F238E27FC236}">
                <a16:creationId xmlns:a16="http://schemas.microsoft.com/office/drawing/2014/main" id="{5E7E05AE-0D27-3BAF-828E-289BE61528BA}"/>
              </a:ext>
            </a:extLst>
          </p:cNvPr>
          <p:cNvPicPr>
            <a:picLocks noChangeAspect="1"/>
          </p:cNvPicPr>
          <p:nvPr/>
        </p:nvPicPr>
        <p:blipFill>
          <a:blip r:embed="rId2"/>
          <a:stretch>
            <a:fillRect/>
          </a:stretch>
        </p:blipFill>
        <p:spPr>
          <a:xfrm>
            <a:off x="1860755" y="1174708"/>
            <a:ext cx="8200102" cy="2640453"/>
          </a:xfrm>
          <a:prstGeom prst="rect">
            <a:avLst/>
          </a:prstGeom>
        </p:spPr>
      </p:pic>
      <p:pic>
        <p:nvPicPr>
          <p:cNvPr id="4" name="Picture 5" descr="A picture containing person, person, posing, smiling&#10;&#10;Description automatically generated">
            <a:extLst>
              <a:ext uri="{FF2B5EF4-FFF2-40B4-BE49-F238E27FC236}">
                <a16:creationId xmlns:a16="http://schemas.microsoft.com/office/drawing/2014/main" id="{D9C7FCC4-48B2-07ED-E6A8-180FE0BE778E}"/>
              </a:ext>
            </a:extLst>
          </p:cNvPr>
          <p:cNvPicPr>
            <a:picLocks noChangeAspect="1"/>
          </p:cNvPicPr>
          <p:nvPr/>
        </p:nvPicPr>
        <p:blipFill>
          <a:blip r:embed="rId3"/>
          <a:stretch>
            <a:fillRect/>
          </a:stretch>
        </p:blipFill>
        <p:spPr>
          <a:xfrm>
            <a:off x="1860755" y="3859403"/>
            <a:ext cx="8212393" cy="2617355"/>
          </a:xfrm>
          <a:prstGeom prst="rect">
            <a:avLst/>
          </a:prstGeom>
        </p:spPr>
      </p:pic>
    </p:spTree>
    <p:extLst>
      <p:ext uri="{BB962C8B-B14F-4D97-AF65-F5344CB8AC3E}">
        <p14:creationId xmlns:p14="http://schemas.microsoft.com/office/powerpoint/2010/main" val="208598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38200" y="970921"/>
            <a:ext cx="10515600" cy="4351338"/>
          </a:xfrm>
        </p:spPr>
        <p:txBody>
          <a:bodyPr vert="horz" lIns="91440" tIns="45720" rIns="91440" bIns="45720" rtlCol="0" anchor="t">
            <a:normAutofit/>
          </a:bodyPr>
          <a:lstStyle/>
          <a:p>
            <a:pPr marL="0" indent="0">
              <a:buNone/>
            </a:pPr>
            <a:r>
              <a:rPr lang="fi-FI" dirty="0" err="1">
                <a:latin typeface="Futura PT Book"/>
                <a:ea typeface="Source Sans Pro Light"/>
              </a:rPr>
              <a:t>Vead</a:t>
            </a:r>
            <a:r>
              <a:rPr lang="fi-FI" dirty="0">
                <a:latin typeface="Futura PT Book"/>
                <a:ea typeface="Source Sans Pro Light"/>
              </a:rPr>
              <a:t> ja </a:t>
            </a:r>
            <a:r>
              <a:rPr lang="fi-FI" dirty="0" err="1">
                <a:latin typeface="Futura PT Book"/>
                <a:ea typeface="Source Sans Pro Light"/>
              </a:rPr>
              <a:t>plekid</a:t>
            </a:r>
            <a:r>
              <a:rPr lang="fi-FI" dirty="0">
                <a:latin typeface="Futura PT Book"/>
                <a:ea typeface="Source Sans Pro Light"/>
              </a:rPr>
              <a:t> </a:t>
            </a:r>
            <a:r>
              <a:rPr lang="fi-FI" dirty="0" err="1">
                <a:latin typeface="Futura PT Book"/>
                <a:ea typeface="Source Sans Pro Light"/>
              </a:rPr>
              <a:t>juuste</a:t>
            </a:r>
            <a:r>
              <a:rPr lang="fi-FI" dirty="0">
                <a:latin typeface="Futura PT Book"/>
                <a:ea typeface="Source Sans Pro Light"/>
              </a:rPr>
              <a:t> </a:t>
            </a:r>
            <a:r>
              <a:rPr lang="fi-FI" dirty="0" err="1">
                <a:latin typeface="Futura PT Book"/>
                <a:ea typeface="Source Sans Pro Light"/>
              </a:rPr>
              <a:t>kujutamisel</a:t>
            </a:r>
            <a:endParaRPr lang="en-US" dirty="0">
              <a:latin typeface="Futura PT Book"/>
              <a:ea typeface="Source Sans Pro Light"/>
            </a:endParaRPr>
          </a:p>
        </p:txBody>
      </p:sp>
      <p:pic>
        <p:nvPicPr>
          <p:cNvPr id="2" name="Picture 3">
            <a:extLst>
              <a:ext uri="{FF2B5EF4-FFF2-40B4-BE49-F238E27FC236}">
                <a16:creationId xmlns:a16="http://schemas.microsoft.com/office/drawing/2014/main" id="{6F9A2124-0BE4-E747-E3C3-E551505BEE29}"/>
              </a:ext>
            </a:extLst>
          </p:cNvPr>
          <p:cNvPicPr>
            <a:picLocks noChangeAspect="1"/>
          </p:cNvPicPr>
          <p:nvPr/>
        </p:nvPicPr>
        <p:blipFill>
          <a:blip r:embed="rId2"/>
          <a:stretch>
            <a:fillRect/>
          </a:stretch>
        </p:blipFill>
        <p:spPr>
          <a:xfrm>
            <a:off x="299884" y="1814212"/>
            <a:ext cx="11579941" cy="3733476"/>
          </a:xfrm>
          <a:prstGeom prst="rect">
            <a:avLst/>
          </a:prstGeom>
        </p:spPr>
      </p:pic>
    </p:spTree>
    <p:extLst>
      <p:ext uri="{BB962C8B-B14F-4D97-AF65-F5344CB8AC3E}">
        <p14:creationId xmlns:p14="http://schemas.microsoft.com/office/powerpoint/2010/main" val="320316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680050" y="885148"/>
            <a:ext cx="10817524" cy="5909049"/>
          </a:xfrm>
        </p:spPr>
        <p:txBody>
          <a:bodyPr vert="horz" lIns="91440" tIns="45720" rIns="91440" bIns="45720" rtlCol="0" anchor="t">
            <a:normAutofit/>
          </a:bodyPr>
          <a:lstStyle/>
          <a:p>
            <a:pPr marL="0" indent="0">
              <a:buNone/>
            </a:pPr>
            <a:r>
              <a:rPr lang="en-US" dirty="0">
                <a:latin typeface="Futura FT Book"/>
                <a:ea typeface="+mn-lt"/>
                <a:cs typeface="+mn-lt"/>
              </a:rPr>
              <a:t>Peale </a:t>
            </a:r>
            <a:r>
              <a:rPr lang="en-US" dirty="0" err="1">
                <a:latin typeface="Futura FT Book"/>
                <a:ea typeface="+mn-lt"/>
                <a:cs typeface="+mn-lt"/>
              </a:rPr>
              <a:t>piltide</a:t>
            </a:r>
            <a:r>
              <a:rPr lang="en-US" dirty="0">
                <a:latin typeface="Futura FT Book"/>
                <a:ea typeface="+mn-lt"/>
                <a:cs typeface="+mn-lt"/>
              </a:rPr>
              <a:t> on </a:t>
            </a:r>
            <a:r>
              <a:rPr lang="en-US" dirty="0" err="1">
                <a:latin typeface="Futura FT Book"/>
                <a:ea typeface="+mn-lt"/>
                <a:cs typeface="+mn-lt"/>
              </a:rPr>
              <a:t>sama</a:t>
            </a:r>
            <a:r>
              <a:rPr lang="en-US" dirty="0">
                <a:latin typeface="Futura FT Book"/>
                <a:ea typeface="+mn-lt"/>
                <a:cs typeface="+mn-lt"/>
              </a:rPr>
              <a:t> </a:t>
            </a:r>
            <a:r>
              <a:rPr lang="en-US" dirty="0" err="1">
                <a:latin typeface="Futura FT Book"/>
                <a:ea typeface="+mn-lt"/>
                <a:cs typeface="+mn-lt"/>
              </a:rPr>
              <a:t>tähtis</a:t>
            </a:r>
            <a:r>
              <a:rPr lang="en-US" dirty="0">
                <a:latin typeface="Futura FT Book"/>
                <a:ea typeface="+mn-lt"/>
                <a:cs typeface="+mn-lt"/>
              </a:rPr>
              <a:t> </a:t>
            </a:r>
            <a:r>
              <a:rPr lang="en-US" dirty="0" err="1">
                <a:latin typeface="Futura FT Book"/>
                <a:ea typeface="+mn-lt"/>
                <a:cs typeface="+mn-lt"/>
              </a:rPr>
              <a:t>kontrollida</a:t>
            </a:r>
            <a:r>
              <a:rPr lang="en-US" dirty="0">
                <a:latin typeface="Futura FT Book"/>
                <a:ea typeface="+mn-lt"/>
                <a:cs typeface="+mn-lt"/>
              </a:rPr>
              <a:t> ka </a:t>
            </a:r>
            <a:r>
              <a:rPr lang="en-US" dirty="0" err="1">
                <a:latin typeface="Futura FT Book"/>
                <a:ea typeface="+mn-lt"/>
                <a:cs typeface="+mn-lt"/>
              </a:rPr>
              <a:t>muud</a:t>
            </a:r>
            <a:r>
              <a:rPr lang="en-US" dirty="0">
                <a:latin typeface="Futura FT Book"/>
                <a:ea typeface="+mn-lt"/>
                <a:cs typeface="+mn-lt"/>
              </a:rPr>
              <a:t> </a:t>
            </a:r>
            <a:r>
              <a:rPr lang="en-US" dirty="0" err="1">
                <a:latin typeface="Futura FT Book"/>
                <a:ea typeface="+mn-lt"/>
                <a:cs typeface="+mn-lt"/>
              </a:rPr>
              <a:t>infot</a:t>
            </a:r>
            <a:r>
              <a:rPr lang="en-US" dirty="0">
                <a:latin typeface="Futura FT Book"/>
                <a:ea typeface="+mn-lt"/>
                <a:cs typeface="+mn-lt"/>
              </a:rPr>
              <a:t>.</a:t>
            </a:r>
          </a:p>
          <a:p>
            <a:pPr marL="0" indent="0">
              <a:buNone/>
            </a:pPr>
            <a:r>
              <a:rPr lang="en-US" dirty="0">
                <a:latin typeface="Futura FT Book"/>
                <a:ea typeface="+mn-lt"/>
                <a:cs typeface="+mn-lt"/>
              </a:rPr>
              <a:t>On </a:t>
            </a:r>
            <a:r>
              <a:rPr lang="en-US" dirty="0" err="1">
                <a:latin typeface="Futura FT Book"/>
                <a:ea typeface="+mn-lt"/>
                <a:cs typeface="+mn-lt"/>
              </a:rPr>
              <a:t>inimesi</a:t>
            </a:r>
            <a:r>
              <a:rPr lang="en-US" dirty="0">
                <a:latin typeface="Futura FT Book"/>
                <a:ea typeface="+mn-lt"/>
                <a:cs typeface="+mn-lt"/>
              </a:rPr>
              <a:t>, </a:t>
            </a:r>
            <a:r>
              <a:rPr lang="en-US" dirty="0" err="1">
                <a:latin typeface="Futura FT Book"/>
                <a:ea typeface="+mn-lt"/>
                <a:cs typeface="+mn-lt"/>
              </a:rPr>
              <a:t>kelle</a:t>
            </a:r>
            <a:r>
              <a:rPr lang="en-US" dirty="0">
                <a:latin typeface="Futura FT Book"/>
                <a:ea typeface="+mn-lt"/>
                <a:cs typeface="+mn-lt"/>
              </a:rPr>
              <a:t> </a:t>
            </a:r>
            <a:r>
              <a:rPr lang="en-US" dirty="0" err="1">
                <a:latin typeface="Futura FT Book"/>
                <a:ea typeface="+mn-lt"/>
                <a:cs typeface="+mn-lt"/>
              </a:rPr>
              <a:t>jaoks</a:t>
            </a:r>
            <a:r>
              <a:rPr lang="en-US" dirty="0">
                <a:latin typeface="Futura FT Book"/>
                <a:ea typeface="+mn-lt"/>
                <a:cs typeface="+mn-lt"/>
              </a:rPr>
              <a:t> on see </a:t>
            </a:r>
            <a:r>
              <a:rPr lang="en-US" dirty="0" err="1">
                <a:latin typeface="Futura FT Book"/>
                <a:ea typeface="+mn-lt"/>
                <a:cs typeface="+mn-lt"/>
              </a:rPr>
              <a:t>töö</a:t>
            </a:r>
            <a:r>
              <a:rPr lang="et-EE" dirty="0">
                <a:latin typeface="Futura FT Book"/>
                <a:ea typeface="+mn-lt"/>
                <a:cs typeface="+mn-lt"/>
              </a:rPr>
              <a:t>.</a:t>
            </a:r>
          </a:p>
          <a:p>
            <a:pPr marL="0" indent="0">
              <a:buNone/>
            </a:pPr>
            <a:r>
              <a:rPr lang="et-EE" dirty="0">
                <a:latin typeface="Futura FT Book"/>
                <a:ea typeface="+mn-lt"/>
                <a:cs typeface="+mn-lt"/>
              </a:rPr>
              <a:t>N</a:t>
            </a:r>
            <a:r>
              <a:rPr lang="en-US" dirty="0" err="1">
                <a:latin typeface="Futura FT Book"/>
                <a:ea typeface="+mn-lt"/>
                <a:cs typeface="+mn-lt"/>
              </a:rPr>
              <a:t>eed</a:t>
            </a:r>
            <a:r>
              <a:rPr lang="en-US" dirty="0">
                <a:latin typeface="Futura FT Book"/>
                <a:ea typeface="+mn-lt"/>
                <a:cs typeface="+mn-lt"/>
              </a:rPr>
              <a:t> on </a:t>
            </a:r>
            <a:r>
              <a:rPr lang="en-US" dirty="0" err="1">
                <a:latin typeface="Futura FT Book"/>
                <a:ea typeface="+mn-lt"/>
                <a:cs typeface="+mn-lt"/>
              </a:rPr>
              <a:t>faktikontrollijad</a:t>
            </a:r>
            <a:r>
              <a:rPr lang="et-EE" dirty="0">
                <a:latin typeface="Futura FT Book"/>
                <a:ea typeface="+mn-lt"/>
                <a:cs typeface="+mn-lt"/>
              </a:rPr>
              <a:t>,</a:t>
            </a:r>
            <a:r>
              <a:rPr lang="en-US" dirty="0">
                <a:latin typeface="Futura FT Book"/>
                <a:ea typeface="+mn-lt"/>
                <a:cs typeface="+mn-lt"/>
              </a:rPr>
              <a:t> </a:t>
            </a:r>
            <a:r>
              <a:rPr lang="en-US" dirty="0" err="1">
                <a:latin typeface="Futura FT Book"/>
                <a:ea typeface="+mn-lt"/>
                <a:cs typeface="+mn-lt"/>
              </a:rPr>
              <a:t>ajakirjanikud</a:t>
            </a:r>
            <a:r>
              <a:rPr lang="en-US" dirty="0">
                <a:latin typeface="Futura FT Book"/>
                <a:ea typeface="+mn-lt"/>
                <a:cs typeface="+mn-lt"/>
              </a:rPr>
              <a:t>, </a:t>
            </a:r>
            <a:r>
              <a:rPr lang="en-US" dirty="0" err="1">
                <a:latin typeface="Futura FT Book"/>
                <a:ea typeface="+mn-lt"/>
                <a:cs typeface="+mn-lt"/>
              </a:rPr>
              <a:t>kes</a:t>
            </a:r>
            <a:r>
              <a:rPr lang="en-US" dirty="0">
                <a:latin typeface="Futura FT Book"/>
                <a:ea typeface="+mn-lt"/>
                <a:cs typeface="+mn-lt"/>
              </a:rPr>
              <a:t> </a:t>
            </a:r>
            <a:r>
              <a:rPr lang="en-US" dirty="0" err="1">
                <a:latin typeface="Futura FT Book"/>
                <a:ea typeface="+mn-lt"/>
                <a:cs typeface="+mn-lt"/>
              </a:rPr>
              <a:t>vastavad</a:t>
            </a:r>
            <a:r>
              <a:rPr lang="en-US" dirty="0">
                <a:latin typeface="Futura FT Book"/>
                <a:ea typeface="+mn-lt"/>
                <a:cs typeface="+mn-lt"/>
              </a:rPr>
              <a:t> </a:t>
            </a:r>
            <a:r>
              <a:rPr lang="en-US" dirty="0" err="1">
                <a:latin typeface="Futura FT Book"/>
                <a:ea typeface="+mn-lt"/>
                <a:cs typeface="+mn-lt"/>
              </a:rPr>
              <a:t>sellistele</a:t>
            </a:r>
            <a:r>
              <a:rPr lang="en-US" dirty="0">
                <a:latin typeface="Futura FT Book"/>
                <a:ea typeface="+mn-lt"/>
                <a:cs typeface="+mn-lt"/>
              </a:rPr>
              <a:t> </a:t>
            </a:r>
            <a:r>
              <a:rPr lang="en-US" dirty="0" err="1">
                <a:latin typeface="Futura FT Book"/>
                <a:ea typeface="+mn-lt"/>
                <a:cs typeface="+mn-lt"/>
              </a:rPr>
              <a:t>küsimustele</a:t>
            </a:r>
            <a:r>
              <a:rPr lang="en-US" dirty="0">
                <a:latin typeface="Futura FT Book"/>
                <a:ea typeface="+mn-lt"/>
                <a:cs typeface="+mn-lt"/>
              </a:rPr>
              <a:t> </a:t>
            </a:r>
            <a:r>
              <a:rPr lang="en-US" dirty="0" err="1">
                <a:latin typeface="Futura FT Book"/>
                <a:ea typeface="+mn-lt"/>
                <a:cs typeface="+mn-lt"/>
              </a:rPr>
              <a:t>nagu</a:t>
            </a:r>
            <a:r>
              <a:rPr lang="en-US" dirty="0">
                <a:latin typeface="Futura FT Book"/>
                <a:ea typeface="+mn-lt"/>
                <a:cs typeface="+mn-lt"/>
              </a:rPr>
              <a:t>:</a:t>
            </a:r>
            <a:endParaRPr lang="et-EE" dirty="0">
              <a:latin typeface="Futura FT Book"/>
              <a:ea typeface="+mn-lt"/>
              <a:cs typeface="+mn-lt"/>
            </a:endParaRPr>
          </a:p>
          <a:p>
            <a:r>
              <a:rPr lang="en-US" dirty="0" err="1">
                <a:latin typeface="Futura FT Book"/>
                <a:ea typeface="+mn-lt"/>
                <a:cs typeface="+mn-lt"/>
              </a:rPr>
              <a:t>kes</a:t>
            </a:r>
            <a:r>
              <a:rPr lang="en-US" dirty="0">
                <a:latin typeface="Futura FT Book"/>
                <a:ea typeface="+mn-lt"/>
                <a:cs typeface="+mn-lt"/>
              </a:rPr>
              <a:t> </a:t>
            </a:r>
            <a:r>
              <a:rPr lang="en-US" dirty="0" err="1">
                <a:latin typeface="Futura FT Book"/>
                <a:ea typeface="+mn-lt"/>
                <a:cs typeface="+mn-lt"/>
              </a:rPr>
              <a:t>väite</a:t>
            </a:r>
            <a:r>
              <a:rPr lang="en-US" dirty="0">
                <a:latin typeface="Futura FT Book"/>
                <a:ea typeface="+mn-lt"/>
                <a:cs typeface="+mn-lt"/>
              </a:rPr>
              <a:t> </a:t>
            </a:r>
            <a:r>
              <a:rPr lang="en-US" dirty="0" err="1">
                <a:latin typeface="Futura FT Book"/>
                <a:ea typeface="+mn-lt"/>
                <a:cs typeface="+mn-lt"/>
              </a:rPr>
              <a:t>esitas</a:t>
            </a:r>
            <a:r>
              <a:rPr lang="en-US" dirty="0">
                <a:latin typeface="Futura FT Book"/>
                <a:ea typeface="+mn-lt"/>
                <a:cs typeface="+mn-lt"/>
              </a:rPr>
              <a:t>;</a:t>
            </a:r>
            <a:endParaRPr lang="et-EE" dirty="0">
              <a:latin typeface="Futura FT Book"/>
              <a:ea typeface="+mn-lt"/>
              <a:cs typeface="+mn-lt"/>
            </a:endParaRPr>
          </a:p>
          <a:p>
            <a:r>
              <a:rPr lang="en-US" dirty="0">
                <a:latin typeface="Futura FT Book"/>
                <a:ea typeface="+mn-lt"/>
                <a:cs typeface="+mn-lt"/>
              </a:rPr>
              <a:t>kas </a:t>
            </a:r>
            <a:r>
              <a:rPr lang="en-US" dirty="0" err="1">
                <a:latin typeface="Futura FT Book"/>
                <a:ea typeface="+mn-lt"/>
                <a:cs typeface="+mn-lt"/>
              </a:rPr>
              <a:t>tal</a:t>
            </a:r>
            <a:r>
              <a:rPr lang="en-US" dirty="0">
                <a:latin typeface="Futura FT Book"/>
                <a:ea typeface="+mn-lt"/>
                <a:cs typeface="+mn-lt"/>
              </a:rPr>
              <a:t> on </a:t>
            </a:r>
            <a:r>
              <a:rPr lang="en-US" dirty="0" err="1">
                <a:latin typeface="Futura FT Book"/>
                <a:ea typeface="+mn-lt"/>
                <a:cs typeface="+mn-lt"/>
              </a:rPr>
              <a:t>selle</a:t>
            </a:r>
            <a:r>
              <a:rPr lang="en-US" dirty="0">
                <a:latin typeface="Futura FT Book"/>
                <a:ea typeface="+mn-lt"/>
                <a:cs typeface="+mn-lt"/>
              </a:rPr>
              <a:t> </a:t>
            </a:r>
            <a:r>
              <a:rPr lang="en-US" dirty="0" err="1">
                <a:latin typeface="Futura FT Book"/>
                <a:ea typeface="+mn-lt"/>
                <a:cs typeface="+mn-lt"/>
              </a:rPr>
              <a:t>teadmiseks</a:t>
            </a:r>
            <a:r>
              <a:rPr lang="en-US" dirty="0">
                <a:latin typeface="Futura FT Book"/>
                <a:ea typeface="+mn-lt"/>
                <a:cs typeface="+mn-lt"/>
              </a:rPr>
              <a:t> </a:t>
            </a:r>
            <a:r>
              <a:rPr lang="en-US" dirty="0" err="1">
                <a:latin typeface="Futura FT Book"/>
                <a:ea typeface="+mn-lt"/>
                <a:cs typeface="+mn-lt"/>
              </a:rPr>
              <a:t>kogemusi</a:t>
            </a:r>
            <a:r>
              <a:rPr lang="en-US" dirty="0">
                <a:latin typeface="Futura FT Book"/>
                <a:ea typeface="+mn-lt"/>
                <a:cs typeface="+mn-lt"/>
              </a:rPr>
              <a:t> ja </a:t>
            </a:r>
            <a:r>
              <a:rPr lang="en-US" dirty="0" err="1">
                <a:latin typeface="Futura FT Book"/>
                <a:ea typeface="+mn-lt"/>
                <a:cs typeface="+mn-lt"/>
              </a:rPr>
              <a:t>infot</a:t>
            </a:r>
            <a:r>
              <a:rPr lang="en-US" dirty="0">
                <a:latin typeface="Futura FT Book"/>
                <a:ea typeface="+mn-lt"/>
                <a:cs typeface="+mn-lt"/>
              </a:rPr>
              <a:t>;</a:t>
            </a:r>
            <a:endParaRPr lang="et-EE" dirty="0">
              <a:latin typeface="Futura FT Book"/>
              <a:ea typeface="+mn-lt"/>
              <a:cs typeface="+mn-lt"/>
            </a:endParaRPr>
          </a:p>
          <a:p>
            <a:r>
              <a:rPr lang="en-US" dirty="0" err="1">
                <a:latin typeface="Futura FT Book"/>
                <a:ea typeface="+mn-lt"/>
                <a:cs typeface="+mn-lt"/>
              </a:rPr>
              <a:t>milliseid</a:t>
            </a:r>
            <a:r>
              <a:rPr lang="en-US" dirty="0">
                <a:latin typeface="Futura FT Book"/>
                <a:ea typeface="+mn-lt"/>
                <a:cs typeface="+mn-lt"/>
              </a:rPr>
              <a:t> </a:t>
            </a:r>
            <a:r>
              <a:rPr lang="en-US" dirty="0" err="1">
                <a:latin typeface="Futura FT Book"/>
                <a:ea typeface="+mn-lt"/>
                <a:cs typeface="+mn-lt"/>
              </a:rPr>
              <a:t>tõendeid</a:t>
            </a:r>
            <a:r>
              <a:rPr lang="en-US" dirty="0">
                <a:latin typeface="Futura FT Book"/>
                <a:ea typeface="+mn-lt"/>
                <a:cs typeface="+mn-lt"/>
              </a:rPr>
              <a:t> ja </a:t>
            </a:r>
            <a:r>
              <a:rPr lang="en-US" dirty="0" err="1">
                <a:latin typeface="Futura FT Book"/>
                <a:ea typeface="+mn-lt"/>
                <a:cs typeface="+mn-lt"/>
              </a:rPr>
              <a:t>allikaid</a:t>
            </a:r>
            <a:r>
              <a:rPr lang="en-US" dirty="0">
                <a:latin typeface="Futura FT Book"/>
                <a:ea typeface="+mn-lt"/>
                <a:cs typeface="+mn-lt"/>
              </a:rPr>
              <a:t> ta </a:t>
            </a:r>
            <a:r>
              <a:rPr lang="en-US" dirty="0" err="1">
                <a:latin typeface="Futura FT Book"/>
                <a:ea typeface="+mn-lt"/>
                <a:cs typeface="+mn-lt"/>
              </a:rPr>
              <a:t>oma</a:t>
            </a:r>
            <a:r>
              <a:rPr lang="en-US" dirty="0">
                <a:latin typeface="Futura FT Book"/>
                <a:ea typeface="+mn-lt"/>
                <a:cs typeface="+mn-lt"/>
              </a:rPr>
              <a:t> </a:t>
            </a:r>
            <a:r>
              <a:rPr lang="en-US" dirty="0" err="1">
                <a:latin typeface="Futura FT Book"/>
                <a:ea typeface="+mn-lt"/>
                <a:cs typeface="+mn-lt"/>
              </a:rPr>
              <a:t>väite</a:t>
            </a:r>
            <a:r>
              <a:rPr lang="en-US" dirty="0">
                <a:latin typeface="Futura FT Book"/>
                <a:ea typeface="+mn-lt"/>
                <a:cs typeface="+mn-lt"/>
              </a:rPr>
              <a:t> </a:t>
            </a:r>
            <a:r>
              <a:rPr lang="en-US" dirty="0" err="1">
                <a:latin typeface="Futura FT Book"/>
                <a:ea typeface="+mn-lt"/>
                <a:cs typeface="+mn-lt"/>
              </a:rPr>
              <a:t>kinnitamiseks</a:t>
            </a:r>
            <a:r>
              <a:rPr lang="en-US" dirty="0">
                <a:latin typeface="Futura FT Book"/>
                <a:ea typeface="+mn-lt"/>
                <a:cs typeface="+mn-lt"/>
              </a:rPr>
              <a:t> </a:t>
            </a:r>
            <a:r>
              <a:rPr lang="en-US" dirty="0" err="1">
                <a:latin typeface="Futura FT Book"/>
                <a:ea typeface="+mn-lt"/>
                <a:cs typeface="+mn-lt"/>
              </a:rPr>
              <a:t>esitas</a:t>
            </a:r>
            <a:r>
              <a:rPr lang="en-US" dirty="0">
                <a:latin typeface="Futura FT Book"/>
                <a:ea typeface="+mn-lt"/>
                <a:cs typeface="+mn-lt"/>
              </a:rPr>
              <a:t>;</a:t>
            </a:r>
            <a:endParaRPr lang="et-EE" dirty="0">
              <a:latin typeface="Futura FT Book"/>
              <a:ea typeface="+mn-lt"/>
              <a:cs typeface="+mn-lt"/>
            </a:endParaRPr>
          </a:p>
          <a:p>
            <a:r>
              <a:rPr lang="en-US" dirty="0">
                <a:latin typeface="Futura FT Book"/>
                <a:ea typeface="+mn-lt"/>
                <a:cs typeface="+mn-lt"/>
              </a:rPr>
              <a:t>kas </a:t>
            </a:r>
            <a:r>
              <a:rPr lang="en-US" dirty="0" err="1">
                <a:latin typeface="Futura FT Book"/>
                <a:ea typeface="+mn-lt"/>
                <a:cs typeface="+mn-lt"/>
              </a:rPr>
              <a:t>allikas</a:t>
            </a:r>
            <a:r>
              <a:rPr lang="en-US" dirty="0">
                <a:latin typeface="Futura FT Book"/>
                <a:ea typeface="+mn-lt"/>
                <a:cs typeface="+mn-lt"/>
              </a:rPr>
              <a:t> </a:t>
            </a:r>
            <a:r>
              <a:rPr lang="en-US" dirty="0" err="1">
                <a:latin typeface="Futura FT Book"/>
                <a:ea typeface="+mn-lt"/>
                <a:cs typeface="+mn-lt"/>
              </a:rPr>
              <a:t>ütleb</a:t>
            </a:r>
            <a:r>
              <a:rPr lang="en-US" dirty="0">
                <a:latin typeface="Futura FT Book"/>
                <a:ea typeface="+mn-lt"/>
                <a:cs typeface="+mn-lt"/>
              </a:rPr>
              <a:t> </a:t>
            </a:r>
            <a:r>
              <a:rPr lang="en-US" dirty="0" err="1">
                <a:latin typeface="Futura FT Book"/>
                <a:ea typeface="+mn-lt"/>
                <a:cs typeface="+mn-lt"/>
              </a:rPr>
              <a:t>tegelikult</a:t>
            </a:r>
            <a:r>
              <a:rPr lang="en-US" dirty="0">
                <a:latin typeface="Futura FT Book"/>
                <a:ea typeface="+mn-lt"/>
                <a:cs typeface="+mn-lt"/>
              </a:rPr>
              <a:t> </a:t>
            </a:r>
            <a:r>
              <a:rPr lang="en-US" dirty="0" err="1">
                <a:latin typeface="Futura FT Book"/>
                <a:ea typeface="+mn-lt"/>
                <a:cs typeface="+mn-lt"/>
              </a:rPr>
              <a:t>seda</a:t>
            </a:r>
            <a:r>
              <a:rPr lang="en-US" dirty="0">
                <a:latin typeface="Futura FT Book"/>
                <a:ea typeface="+mn-lt"/>
                <a:cs typeface="+mn-lt"/>
              </a:rPr>
              <a:t>, </a:t>
            </a:r>
            <a:r>
              <a:rPr lang="en-US" dirty="0" err="1">
                <a:latin typeface="Futura FT Book"/>
                <a:ea typeface="+mn-lt"/>
                <a:cs typeface="+mn-lt"/>
              </a:rPr>
              <a:t>mida</a:t>
            </a:r>
            <a:r>
              <a:rPr lang="en-US" dirty="0">
                <a:latin typeface="Futura FT Book"/>
                <a:ea typeface="+mn-lt"/>
                <a:cs typeface="+mn-lt"/>
              </a:rPr>
              <a:t> </a:t>
            </a:r>
            <a:r>
              <a:rPr lang="en-US" dirty="0" err="1">
                <a:latin typeface="Futura FT Book"/>
                <a:ea typeface="+mn-lt"/>
                <a:cs typeface="+mn-lt"/>
              </a:rPr>
              <a:t>väidetakse</a:t>
            </a:r>
            <a:r>
              <a:rPr lang="en-US" dirty="0">
                <a:latin typeface="Futura FT Book"/>
                <a:ea typeface="+mn-lt"/>
                <a:cs typeface="+mn-lt"/>
              </a:rPr>
              <a:t>;</a:t>
            </a:r>
            <a:endParaRPr lang="et-EE" dirty="0">
              <a:latin typeface="Futura FT Book"/>
              <a:ea typeface="+mn-lt"/>
              <a:cs typeface="+mn-lt"/>
            </a:endParaRPr>
          </a:p>
          <a:p>
            <a:r>
              <a:rPr lang="en-US" dirty="0" err="1">
                <a:latin typeface="Futura FT Book"/>
                <a:ea typeface="+mn-lt"/>
                <a:cs typeface="+mn-lt"/>
              </a:rPr>
              <a:t>mida</a:t>
            </a:r>
            <a:r>
              <a:rPr lang="en-US" dirty="0">
                <a:latin typeface="Futura FT Book"/>
                <a:ea typeface="+mn-lt"/>
                <a:cs typeface="+mn-lt"/>
              </a:rPr>
              <a:t> </a:t>
            </a:r>
            <a:r>
              <a:rPr lang="en-US" dirty="0" err="1">
                <a:latin typeface="Futura FT Book"/>
                <a:ea typeface="+mn-lt"/>
                <a:cs typeface="+mn-lt"/>
              </a:rPr>
              <a:t>ütlevad</a:t>
            </a:r>
            <a:r>
              <a:rPr lang="en-US" dirty="0">
                <a:latin typeface="Futura FT Book"/>
                <a:ea typeface="+mn-lt"/>
                <a:cs typeface="+mn-lt"/>
              </a:rPr>
              <a:t> </a:t>
            </a:r>
            <a:r>
              <a:rPr lang="en-US" dirty="0" err="1">
                <a:latin typeface="Futura FT Book"/>
                <a:ea typeface="+mn-lt"/>
                <a:cs typeface="+mn-lt"/>
              </a:rPr>
              <a:t>teised</a:t>
            </a:r>
            <a:r>
              <a:rPr lang="en-US" dirty="0">
                <a:latin typeface="Futura FT Book"/>
                <a:ea typeface="+mn-lt"/>
                <a:cs typeface="+mn-lt"/>
              </a:rPr>
              <a:t> </a:t>
            </a:r>
            <a:r>
              <a:rPr lang="en-US" dirty="0" err="1">
                <a:latin typeface="Futura FT Book"/>
                <a:ea typeface="+mn-lt"/>
                <a:cs typeface="+mn-lt"/>
              </a:rPr>
              <a:t>allikad</a:t>
            </a:r>
            <a:r>
              <a:rPr lang="en-US" dirty="0">
                <a:latin typeface="Futura FT Book"/>
                <a:ea typeface="+mn-lt"/>
                <a:cs typeface="+mn-lt"/>
              </a:rPr>
              <a:t>?</a:t>
            </a:r>
          </a:p>
        </p:txBody>
      </p:sp>
      <p:pic>
        <p:nvPicPr>
          <p:cNvPr id="5" name="Picture 4" descr="Logo&#10;&#10;Description automatically generated">
            <a:extLst>
              <a:ext uri="{FF2B5EF4-FFF2-40B4-BE49-F238E27FC236}">
                <a16:creationId xmlns:a16="http://schemas.microsoft.com/office/drawing/2014/main" id="{92DDD8BC-9650-F62F-B113-C944BC347F56}"/>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3136810047"/>
      </p:ext>
    </p:extLst>
  </p:cSld>
  <p:clrMapOvr>
    <a:masterClrMapping/>
  </p:clrMapOvr>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19064D-5565-4BA2-A219-87EE78933926}">
  <ds:schemaRefs>
    <ds:schemaRef ds:uri="ce8b8449-7073-4f43-8a1a-984ca5569f20"/>
    <ds:schemaRef ds:uri="e49c4de8-714a-4d9a-88a7-b286d1a87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EBDFC1-4634-4FE5-B004-51E18EA68B70}">
  <ds:schemaRefs>
    <ds:schemaRef ds:uri="ce8b8449-7073-4f43-8a1a-984ca5569f20"/>
    <ds:schemaRef ds:uri="e49c4de8-714a-4d9a-88a7-b286d1a87f8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86046A6-6945-409A-9FA2-335910BC9E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855</Words>
  <Application>Microsoft Office PowerPoint</Application>
  <PresentationFormat>Widescreen</PresentationFormat>
  <Paragraphs>62</Paragraphs>
  <Slides>16</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Futura FT Book</vt:lpstr>
      <vt:lpstr>Futura PT Bold</vt:lpstr>
      <vt:lpstr>Futura PT Book</vt:lpstr>
      <vt:lpstr>Museo Sans Cyrl 900</vt:lpstr>
      <vt:lpstr>Source Sans Pro Light</vt:lpstr>
      <vt:lpstr>4_Office Theme</vt:lpstr>
      <vt:lpstr>PowerPoint Presentation</vt:lpstr>
      <vt:lpstr>Sissejuhatus</vt:lpstr>
      <vt:lpstr>PowerPoint Presentation</vt:lpstr>
      <vt:lpstr>Võltsfotode paljastamine: kas oskate öelda, kas fotodel on kujutatud pärisinimesi?</vt:lpstr>
      <vt:lpstr>What are the signs that an image is automatically generated? (Allikas: whichfaceisreal.com)</vt:lpstr>
      <vt:lpstr>PowerPoint Presentation</vt:lpstr>
      <vt:lpstr>PowerPoint Presentation</vt:lpstr>
      <vt:lpstr>PowerPoint Presentation</vt:lpstr>
      <vt:lpstr>PowerPoint Presentation</vt:lpstr>
      <vt:lpstr>Test: Hinnake algallikaid</vt:lpstr>
      <vt:lpstr>Kas tegu on eksperdiga?</vt:lpstr>
      <vt:lpstr>Näpunäited, kuidas kontrollida, kas keegi on mõnel konkreetsel teemal ekspert</vt:lpstr>
      <vt:lpstr>Harjutus</vt:lpstr>
      <vt:lpstr>Allikatega manipuleerimine. Juhtumiuuring: COVID-19 vaktsiini järgsed surmad</vt:lpstr>
      <vt:lpstr>Kokkuvõte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Agnes Ojala</dc:creator>
  <cp:lastModifiedBy>Sabine Berzina</cp:lastModifiedBy>
  <cp:revision>216</cp:revision>
  <dcterms:created xsi:type="dcterms:W3CDTF">2022-06-27T09:53:20Z</dcterms:created>
  <dcterms:modified xsi:type="dcterms:W3CDTF">2023-02-04T18:55:08Z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