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1"/>
  </p:notesMasterIdLst>
  <p:sldIdLst>
    <p:sldId id="267" r:id="rId5"/>
    <p:sldId id="265" r:id="rId6"/>
    <p:sldId id="264" r:id="rId7"/>
    <p:sldId id="263" r:id="rId8"/>
    <p:sldId id="262" r:id="rId9"/>
    <p:sldId id="261" r:id="rId10"/>
    <p:sldId id="268" r:id="rId11"/>
    <p:sldId id="269" r:id="rId12"/>
    <p:sldId id="271" r:id="rId13"/>
    <p:sldId id="260" r:id="rId14"/>
    <p:sldId id="259" r:id="rId15"/>
    <p:sldId id="270" r:id="rId16"/>
    <p:sldId id="272" r:id="rId17"/>
    <p:sldId id="273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A3E70-14B2-46F3-867E-3F977216AA2B}" v="1" dt="2023-02-06T10:59:49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0" autoAdjust="0"/>
  </p:normalViewPr>
  <p:slideViewPr>
    <p:cSldViewPr snapToGrid="0">
      <p:cViewPr varScale="1">
        <p:scale>
          <a:sx n="57" d="100"/>
          <a:sy n="57" d="100"/>
        </p:scale>
        <p:origin x="9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FCCA3E70-14B2-46F3-867E-3F977216AA2B}"/>
    <pc:docChg chg="custSel modSld">
      <pc:chgData name="Sabine Berzina" userId="1466796a-f43a-429c-85bf-4ebf8b660949" providerId="ADAL" clId="{FCCA3E70-14B2-46F3-867E-3F977216AA2B}" dt="2023-02-06T10:59:49.838" v="1" actId="27636"/>
      <pc:docMkLst>
        <pc:docMk/>
      </pc:docMkLst>
      <pc:sldChg chg="modAnim">
        <pc:chgData name="Sabine Berzina" userId="1466796a-f43a-429c-85bf-4ebf8b660949" providerId="ADAL" clId="{FCCA3E70-14B2-46F3-867E-3F977216AA2B}" dt="2023-02-06T10:59:49.761" v="0"/>
        <pc:sldMkLst>
          <pc:docMk/>
          <pc:sldMk cId="3479007138" sldId="264"/>
        </pc:sldMkLst>
      </pc:sldChg>
      <pc:sldChg chg="modSp mod">
        <pc:chgData name="Sabine Berzina" userId="1466796a-f43a-429c-85bf-4ebf8b660949" providerId="ADAL" clId="{FCCA3E70-14B2-46F3-867E-3F977216AA2B}" dt="2023-02-06T10:59:49.838" v="1" actId="27636"/>
        <pc:sldMkLst>
          <pc:docMk/>
          <pc:sldMk cId="3182294534" sldId="270"/>
        </pc:sldMkLst>
        <pc:spChg chg="mod">
          <ac:chgData name="Sabine Berzina" userId="1466796a-f43a-429c-85bf-4ebf8b660949" providerId="ADAL" clId="{FCCA3E70-14B2-46F3-867E-3F977216AA2B}" dt="2023-02-06T10:59:49.838" v="1" actId="27636"/>
          <ac:spMkLst>
            <pc:docMk/>
            <pc:sldMk cId="3182294534" sldId="270"/>
            <ac:spMk id="2" creationId="{7D479B13-FD3B-9A4A-54DC-7A2D24795D54}"/>
          </ac:spMkLst>
        </pc:spChg>
      </pc:sldChg>
    </pc:docChg>
  </pc:docChgLst>
  <pc:docChgLst>
    <pc:chgData name="Sabine Berzina" userId="1466796a-f43a-429c-85bf-4ebf8b660949" providerId="ADAL" clId="{976A4BF5-3127-43E5-842A-6780767E65A9}"/>
    <pc:docChg chg="modSld">
      <pc:chgData name="Sabine Berzina" userId="1466796a-f43a-429c-85bf-4ebf8b660949" providerId="ADAL" clId="{976A4BF5-3127-43E5-842A-6780767E65A9}" dt="2023-02-03T13:16:06.358" v="9"/>
      <pc:docMkLst>
        <pc:docMk/>
      </pc:docMkLst>
      <pc:sldChg chg="delCm">
        <pc:chgData name="Sabine Berzina" userId="1466796a-f43a-429c-85bf-4ebf8b660949" providerId="ADAL" clId="{976A4BF5-3127-43E5-842A-6780767E65A9}" dt="2023-02-03T13:16:06.358" v="9"/>
        <pc:sldMkLst>
          <pc:docMk/>
          <pc:sldMk cId="2144281507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976A4BF5-3127-43E5-842A-6780767E65A9}" dt="2023-02-03T13:16:06.358" v="9"/>
              <pc2:cmMkLst xmlns:pc2="http://schemas.microsoft.com/office/powerpoint/2019/9/main/command">
                <pc:docMk/>
                <pc:sldMk cId="2144281507" sldId="260"/>
                <pc2:cmMk id="{6D708027-64AB-44B3-B2B0-33912C934069}"/>
              </pc2:cmMkLst>
            </pc226:cmChg>
          </p:ext>
        </pc:extLst>
      </pc:sldChg>
      <pc:sldChg chg="modNotesTx">
        <pc:chgData name="Sabine Berzina" userId="1466796a-f43a-429c-85bf-4ebf8b660949" providerId="ADAL" clId="{976A4BF5-3127-43E5-842A-6780767E65A9}" dt="2023-02-03T13:15:56.605" v="8" actId="20577"/>
        <pc:sldMkLst>
          <pc:docMk/>
          <pc:sldMk cId="3479007138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F677-25D2-4649-80D1-D04648034E35}" type="datetimeFigureOut"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E7B4-DA8D-477E-BE91-9D0E8A4AB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n1mis99QF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fake-expert-opinion-advertoria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fact-checking-tool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fact-checking-tool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Boti un </a:t>
            </a:r>
            <a:r>
              <a:rPr lang="en-US" dirty="0" err="1"/>
              <a:t>troļļi</a:t>
            </a:r>
            <a:r>
              <a:rPr lang="en-US" dirty="0"/>
              <a:t> LV </a:t>
            </a:r>
            <a:r>
              <a:rPr lang="en-US" dirty="0">
                <a:hlinkClick r:id="rId3"/>
              </a:rPr>
              <a:t>https://youtu.be/Pn1mis99QFQ</a:t>
            </a:r>
            <a:endParaRPr lang="lv-LV" dirty="0"/>
          </a:p>
          <a:p>
            <a:endParaRPr lang="lv-LV" dirty="0">
              <a:cs typeface="Calibri"/>
            </a:endParaRPr>
          </a:p>
          <a:p>
            <a:pPr marL="0" marR="0"/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Pirms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video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skatīšānās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var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nolasīt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nodarbības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dalībniekiem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galvenos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jautājumus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uz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kuriem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atbildēts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video,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palīdzētu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fokusēt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uzmanību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1.</a:t>
            </a:r>
            <a:r>
              <a:rPr lang="lv-LV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Kas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ir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boti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troļļi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un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zeķu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lelles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Kāda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ir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atšķirība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starp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</a:t>
            </a:r>
            <a:r>
              <a:rPr lang="lv-LV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Kādiem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mērķiem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izmanto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botus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un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troļļus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</a:t>
            </a:r>
            <a:r>
              <a:rPr lang="lv-LV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Kā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sociālajos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medijos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atpazīt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botus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un </a:t>
            </a:r>
            <a:r>
              <a:rPr lang="en-US" sz="18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troļļus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whichfaceisreal.com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https://veryverified.eu/lv/nodalas/4-nodala/b-sadala-manipulacija/fake-expert-opinion-advertorial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Sadaliet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studentus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trīs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grupās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uzdodiet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atbildes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šiem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jautājumiem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Pēc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kāda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laika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lūdziet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dalīties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atbildēm</a:t>
            </a:r>
            <a:r>
              <a:rPr lang="en-US" dirty="0">
                <a:cs typeface="Calibri"/>
              </a:rPr>
              <a:t>. </a:t>
            </a:r>
            <a:r>
              <a:rPr lang="en-US" b="1" dirty="0" err="1">
                <a:cs typeface="Calibri"/>
              </a:rPr>
              <a:t>Uzsvertiet</a:t>
            </a:r>
            <a:r>
              <a:rPr lang="en-US" b="1" dirty="0">
                <a:cs typeface="Calibri"/>
              </a:rPr>
              <a:t>, ka, ja </a:t>
            </a:r>
            <a:r>
              <a:rPr lang="en-US" b="1" dirty="0" err="1">
                <a:cs typeface="Calibri"/>
              </a:rPr>
              <a:t>kāds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cilvēks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augstu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novērtēts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eksperts</a:t>
            </a:r>
            <a:r>
              <a:rPr lang="en-US" b="1" dirty="0">
                <a:cs typeface="Calibri"/>
              </a:rPr>
              <a:t>, nav </a:t>
            </a:r>
            <a:r>
              <a:rPr lang="en-US" b="1" dirty="0" err="1">
                <a:cs typeface="Calibri"/>
              </a:rPr>
              <a:t>grūti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atrast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informāciju</a:t>
            </a:r>
            <a:r>
              <a:rPr lang="en-US" b="1" dirty="0">
                <a:cs typeface="Calibri"/>
              </a:rPr>
              <a:t> par </a:t>
            </a:r>
            <a:r>
              <a:rPr lang="en-US" b="1" dirty="0" err="1">
                <a:cs typeface="Calibri"/>
              </a:rPr>
              <a:t>viņu</a:t>
            </a:r>
            <a:r>
              <a:rPr lang="en-US" b="1" dirty="0">
                <a:cs typeface="Calibri"/>
              </a:rPr>
              <a:t>. </a:t>
            </a:r>
            <a:r>
              <a:rPr lang="en-US" b="1" dirty="0" err="1">
                <a:cs typeface="Calibri"/>
              </a:rPr>
              <a:t>Tāpat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uzsveriet</a:t>
            </a:r>
            <a:r>
              <a:rPr lang="en-US" b="1" dirty="0">
                <a:cs typeface="Calibri"/>
              </a:rPr>
              <a:t>, ka pat tad, ja </a:t>
            </a:r>
            <a:r>
              <a:rPr lang="en-US" b="1" dirty="0" err="1">
                <a:cs typeface="Calibri"/>
              </a:rPr>
              <a:t>kāds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lielisks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zinātnieks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kādā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noteiktā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jomā</a:t>
            </a:r>
            <a:r>
              <a:rPr lang="en-US" b="1" dirty="0">
                <a:cs typeface="Calibri"/>
              </a:rPr>
              <a:t>, </a:t>
            </a:r>
            <a:r>
              <a:rPr lang="en-US" b="1" dirty="0" err="1">
                <a:cs typeface="Calibri"/>
              </a:rPr>
              <a:t>tas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nenozīmē</a:t>
            </a:r>
            <a:r>
              <a:rPr lang="en-US" b="1" dirty="0">
                <a:cs typeface="Calibri"/>
              </a:rPr>
              <a:t>, ka </a:t>
            </a:r>
            <a:r>
              <a:rPr lang="en-US" b="1" dirty="0" err="1">
                <a:cs typeface="Calibri"/>
              </a:rPr>
              <a:t>šis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clvēks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ir</a:t>
            </a:r>
            <a:r>
              <a:rPr lang="en-US" b="1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eksperts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jebkurā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citā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jomā</a:t>
            </a:r>
            <a:r>
              <a:rPr lang="en-US" b="1" dirty="0">
                <a:cs typeface="Calibri"/>
              </a:rPr>
              <a:t> (</a:t>
            </a:r>
            <a:r>
              <a:rPr lang="en-US" b="1" dirty="0" err="1">
                <a:cs typeface="Calibri"/>
              </a:rPr>
              <a:t>tas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attiecas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uz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jautājumu</a:t>
            </a:r>
            <a:r>
              <a:rPr lang="en-US" b="1" dirty="0">
                <a:cs typeface="Calibri"/>
              </a:rPr>
              <a:t> par Andri </a:t>
            </a:r>
            <a:r>
              <a:rPr lang="en-US" b="1" dirty="0" err="1">
                <a:cs typeface="Calibri"/>
              </a:rPr>
              <a:t>Ambaini</a:t>
            </a:r>
            <a:r>
              <a:rPr lang="en-US" b="1" dirty="0">
                <a:cs typeface="Calibri"/>
              </a:rPr>
              <a:t>).</a:t>
            </a:r>
            <a:endParaRPr lang="en-US" b="1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https://veryverified.eu/lv/nodalas/4-nodala/b-sadala-manipulacija/fact-checking-tools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Faktu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pārbaude</a:t>
            </a:r>
            <a:endParaRPr lang="en-US">
              <a:cs typeface="Calibri"/>
            </a:endParaRPr>
          </a:p>
          <a:p>
            <a:r>
              <a:rPr lang="en-US" dirty="0">
                <a:hlinkClick r:id="rId3"/>
              </a:rPr>
              <a:t>https://veryverified.eu/lv/nodalas/4-nodala/b-sadala-manipulacija/fact-checking-tools</a:t>
            </a:r>
            <a:endParaRPr lang="en-US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1mis99QFQ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CCCE7DA-C856-CEDD-9865-92D4DC0C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B4103E01-60C3-F17A-D44F-4938FBAA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572A1-4F6C-2450-0C9F-EFBB50A37B12}"/>
              </a:ext>
            </a:extLst>
          </p:cNvPr>
          <p:cNvSpPr txBox="1"/>
          <p:nvPr/>
        </p:nvSpPr>
        <p:spPr>
          <a:xfrm>
            <a:off x="535506" y="418574"/>
            <a:ext cx="28194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7.nodarbība.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</a:t>
            </a:r>
            <a:r>
              <a:rPr lang="en-US" sz="3200" b="1" dirty="0" err="1">
                <a:latin typeface="Futura PT Book"/>
                <a:ea typeface="Source Sans Pro Light"/>
                <a:cs typeface="Calibri"/>
              </a:rPr>
              <a:t>Manipulācija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: 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Boti,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troļļi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viltus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eksperti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un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pārbaude</a:t>
            </a:r>
            <a:endParaRPr lang="en-US" sz="3200" b="1" dirty="0" err="1">
              <a:latin typeface="Futura FT Book"/>
              <a:ea typeface="Source Sans Pro Light"/>
              <a:cs typeface="Calibri"/>
            </a:endParaRP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4.nodaļa, B </a:t>
            </a:r>
            <a:r>
              <a:rPr lang="en-US" sz="2400" dirty="0" err="1">
                <a:latin typeface="Futura PT Book"/>
                <a:ea typeface="Source Sans Pro Light"/>
                <a:cs typeface="Calibri"/>
              </a:rPr>
              <a:t>daļa</a:t>
            </a:r>
          </a:p>
        </p:txBody>
      </p:sp>
    </p:spTree>
    <p:extLst>
      <p:ext uri="{BB962C8B-B14F-4D97-AF65-F5344CB8AC3E}">
        <p14:creationId xmlns:p14="http://schemas.microsoft.com/office/powerpoint/2010/main" val="21145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Tests: </a:t>
            </a:r>
            <a:r>
              <a:rPr lang="en-US" dirty="0" err="1"/>
              <a:t>Izvērtē</a:t>
            </a:r>
            <a:r>
              <a:rPr lang="en-US" dirty="0"/>
              <a:t> </a:t>
            </a:r>
            <a:r>
              <a:rPr lang="en-US" dirty="0" err="1"/>
              <a:t>avotus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2B025533-0093-A154-2169-2CEE4E575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372" y="1817168"/>
            <a:ext cx="3979652" cy="39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ld"/>
              </a:rPr>
              <a:t>Vai </a:t>
            </a:r>
            <a:r>
              <a:rPr lang="en-US" dirty="0" err="1">
                <a:latin typeface="Futura PT Bold"/>
              </a:rPr>
              <a:t>tiešām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ir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eksperts</a:t>
            </a:r>
            <a:r>
              <a:rPr lang="en-US" dirty="0">
                <a:latin typeface="Futura PT Bold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E90E8-1990-1388-71CD-DEABF769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39" y="16090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Source Sans Pro Light"/>
              </a:rPr>
              <a:t>Reizēm</a:t>
            </a:r>
            <a:r>
              <a:rPr lang="en-US" dirty="0">
                <a:latin typeface="Futura FT Book"/>
                <a:ea typeface="Source Sans Pro Light"/>
              </a:rPr>
              <a:t> </a:t>
            </a:r>
            <a:r>
              <a:rPr lang="en-US" dirty="0" err="1">
                <a:latin typeface="Futura FT Book"/>
                <a:ea typeface="Source Sans Pro Light"/>
              </a:rPr>
              <a:t>mediji</a:t>
            </a:r>
            <a:r>
              <a:rPr lang="en-US" dirty="0">
                <a:latin typeface="Futura FT Book"/>
                <a:ea typeface="Source Sans Pro Light"/>
              </a:rPr>
              <a:t> un </a:t>
            </a:r>
            <a:r>
              <a:rPr lang="en-US" dirty="0" err="1">
                <a:latin typeface="Futura FT Book"/>
                <a:ea typeface="Source Sans Pro Light"/>
              </a:rPr>
              <a:t>sociālo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mediju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lietotāji</a:t>
            </a:r>
            <a:r>
              <a:rPr lang="en-US" dirty="0">
                <a:latin typeface="Futura FT Book"/>
                <a:ea typeface="Source Sans Pro Light"/>
              </a:rPr>
              <a:t> </a:t>
            </a:r>
            <a:r>
              <a:rPr lang="en-US" dirty="0" err="1">
                <a:latin typeface="Futura FT Book"/>
                <a:ea typeface="Source Sans Pro Light"/>
              </a:rPr>
              <a:t>neapstiprinātu</a:t>
            </a:r>
            <a:r>
              <a:rPr lang="en-US" dirty="0">
                <a:latin typeface="Futura FT Book"/>
                <a:ea typeface="Source Sans Pro Light"/>
              </a:rPr>
              <a:t> </a:t>
            </a:r>
            <a:r>
              <a:rPr lang="en-US" dirty="0" err="1">
                <a:latin typeface="Futura FT Book"/>
                <a:ea typeface="Source Sans Pro Light"/>
              </a:rPr>
              <a:t>informāciju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piedēvē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viltus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ekspertiem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vai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arī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cilvēkiem</a:t>
            </a:r>
            <a:r>
              <a:rPr lang="en-US" dirty="0">
                <a:latin typeface="Futura FT Book"/>
                <a:ea typeface="Source Sans Pro Light"/>
              </a:rPr>
              <a:t>, </a:t>
            </a:r>
            <a:r>
              <a:rPr lang="en-US" dirty="0" err="1">
                <a:latin typeface="Futura FT Book"/>
                <a:ea typeface="Source Sans Pro Light"/>
              </a:rPr>
              <a:t>kuriem</a:t>
            </a:r>
            <a:r>
              <a:rPr lang="en-US" dirty="0">
                <a:latin typeface="Futura FT Book"/>
                <a:ea typeface="Source Sans Pro Light"/>
              </a:rPr>
              <a:t> nav </a:t>
            </a:r>
            <a:r>
              <a:rPr lang="en-US" dirty="0" err="1">
                <a:latin typeface="Futura FT Book"/>
                <a:ea typeface="Source Sans Pro Light"/>
              </a:rPr>
              <a:t>zināšanu</a:t>
            </a:r>
            <a:r>
              <a:rPr lang="en-US" dirty="0">
                <a:latin typeface="Futura FT Book"/>
                <a:ea typeface="Source Sans Pro Light"/>
              </a:rPr>
              <a:t>, kas </a:t>
            </a:r>
            <a:r>
              <a:rPr lang="en-US" dirty="0" err="1">
                <a:latin typeface="Futura FT Book"/>
                <a:ea typeface="Source Sans Pro Light"/>
              </a:rPr>
              <a:t>ļautu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viņus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dēvēt</a:t>
            </a:r>
            <a:r>
              <a:rPr lang="en-US" dirty="0">
                <a:latin typeface="Futura FT Book"/>
                <a:ea typeface="Source Sans Pro Light"/>
              </a:rPr>
              <a:t> par </a:t>
            </a:r>
            <a:r>
              <a:rPr lang="en-US" dirty="0" err="1">
                <a:latin typeface="Futura FT Book"/>
                <a:ea typeface="Source Sans Pro Light"/>
              </a:rPr>
              <a:t>īstiem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ekspertiem</a:t>
            </a:r>
            <a:r>
              <a:rPr lang="en-US" dirty="0">
                <a:latin typeface="Futura FT Book"/>
                <a:ea typeface="Source Sans Pro Light"/>
              </a:rPr>
              <a:t>. </a:t>
            </a:r>
            <a:r>
              <a:rPr lang="en-US" dirty="0" err="1">
                <a:latin typeface="Futura FT Book"/>
                <a:ea typeface="Source Sans Pro Light"/>
              </a:rPr>
              <a:t>Piemērs</a:t>
            </a:r>
            <a:r>
              <a:rPr lang="en-US" dirty="0">
                <a:latin typeface="Futura FT Book"/>
                <a:ea typeface="Source Sans Pro Light"/>
              </a:rPr>
              <a:t>:</a:t>
            </a:r>
          </a:p>
          <a:p>
            <a:pPr marL="0" indent="0">
              <a:buNone/>
            </a:pPr>
            <a:endParaRPr lang="en-US">
              <a:latin typeface="Futura FT Book"/>
              <a:ea typeface="Source Sans Pro Light"/>
            </a:endParaRPr>
          </a:p>
          <a:p>
            <a:pPr marL="0" indent="0">
              <a:buNone/>
            </a:pPr>
            <a:r>
              <a:rPr lang="en-US" sz="2400" i="1" dirty="0">
                <a:latin typeface="Futura FT Book"/>
                <a:ea typeface="+mn-lt"/>
                <a:cs typeface="+mn-lt"/>
              </a:rPr>
              <a:t>Nesen Facebook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medijiem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ziņoja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, ka no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portāla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dzēsts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tīkls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500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kontiem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, kas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popularizēja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izdomāta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biologa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Vilsona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Edvarsa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(Wilson Edwards)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atziņas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par Covid-19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izcelsmi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.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Viņš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apgalvoja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, ka ASV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traucē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izpēti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par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vīrusu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. 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Viltus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zinātnieka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apgalvojumus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regulāri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pārpublicēja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 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Ķīnas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 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plašsaziņas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līdzekļi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.</a:t>
            </a:r>
            <a:endParaRPr lang="en-US" i="1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56299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Futura PT Book"/>
              </a:rPr>
              <a:t>Padomi</a:t>
            </a:r>
            <a:r>
              <a:rPr lang="en-US" dirty="0">
                <a:latin typeface="Futura PT Book"/>
              </a:rPr>
              <a:t>, </a:t>
            </a:r>
            <a:r>
              <a:rPr lang="en-US" dirty="0" err="1">
                <a:latin typeface="Futura PT Book"/>
              </a:rPr>
              <a:t>lai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izvērtētu</a:t>
            </a:r>
            <a:r>
              <a:rPr lang="en-US" dirty="0">
                <a:latin typeface="Futura PT Book"/>
              </a:rPr>
              <a:t>, </a:t>
            </a:r>
            <a:r>
              <a:rPr lang="en-US" dirty="0" err="1">
                <a:latin typeface="Futura PT Book"/>
              </a:rPr>
              <a:t>vai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kāds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tiešām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ir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dēvējams</a:t>
            </a:r>
            <a:r>
              <a:rPr lang="en-US" dirty="0">
                <a:latin typeface="Futura PT Book"/>
              </a:rPr>
              <a:t> par </a:t>
            </a:r>
            <a:r>
              <a:rPr lang="en-US" dirty="0" err="1">
                <a:latin typeface="Futura PT Book"/>
              </a:rPr>
              <a:t>ekspertu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noteiktā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jomā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708724"/>
            <a:ext cx="10665172" cy="46996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Kāda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darba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pieredze</a:t>
            </a:r>
            <a:r>
              <a:rPr lang="en-US" sz="2400" dirty="0">
                <a:latin typeface="Futura FT Book"/>
                <a:ea typeface="+mn-lt"/>
                <a:cs typeface="+mn-lt"/>
              </a:rPr>
              <a:t>? Vai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internetā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atrodams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CV?</a:t>
            </a:r>
            <a:endParaRPr lang="en-US" sz="2400">
              <a:latin typeface="Futura FT Book"/>
            </a:endParaRPr>
          </a:p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Ja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tas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cienījams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eksperts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tad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visdrīzāk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arī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plašsaziņas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līdzekļi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izmantojuši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to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avotu</a:t>
            </a:r>
            <a:r>
              <a:rPr lang="en-US" sz="2400" dirty="0">
                <a:latin typeface="Futura FT Book"/>
                <a:ea typeface="+mn-lt"/>
                <a:cs typeface="+mn-lt"/>
              </a:rPr>
              <a:t>.</a:t>
            </a:r>
            <a:endParaRPr lang="en-US" sz="2400" dirty="0">
              <a:latin typeface="Futura FT Book"/>
            </a:endParaRPr>
          </a:p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Akadēmiskās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grāmatas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un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raksti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arī</a:t>
            </a:r>
            <a:r>
              <a:rPr lang="en-US" sz="2400" dirty="0">
                <a:latin typeface="Futura FT Book"/>
                <a:ea typeface="+mn-lt"/>
                <a:cs typeface="+mn-lt"/>
              </a:rPr>
              <a:t> to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citējamība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(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cik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reizes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atsaucas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uz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atzinumiem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savos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rakstos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un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grāmatās</a:t>
            </a:r>
            <a:r>
              <a:rPr lang="en-US" sz="2400" dirty="0">
                <a:latin typeface="Futura FT Book"/>
                <a:ea typeface="+mn-lt"/>
                <a:cs typeface="+mn-lt"/>
              </a:rPr>
              <a:t>). 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Vietnē</a:t>
            </a:r>
            <a:r>
              <a:rPr lang="en-US" sz="2400" dirty="0">
                <a:latin typeface="Futura FT Book"/>
                <a:ea typeface="+mn-lt"/>
                <a:cs typeface="+mn-lt"/>
              </a:rPr>
              <a:t> </a:t>
            </a:r>
            <a:r>
              <a:rPr lang="en-US" sz="2400" dirty="0">
                <a:latin typeface="Futura FT Book"/>
                <a:ea typeface="+mn-lt"/>
                <a:cs typeface="+mn-lt"/>
                <a:hlinkClick r:id="rId3"/>
              </a:rPr>
              <a:t>scholar.google.com 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ierakstot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vārdu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var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novērtēt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vai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viņš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rakstījis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par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šo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tēmu</a:t>
            </a:r>
            <a:r>
              <a:rPr lang="en-US" sz="2400" dirty="0">
                <a:latin typeface="Futura FT Book"/>
                <a:ea typeface="+mn-lt"/>
                <a:cs typeface="+mn-lt"/>
              </a:rPr>
              <a:t> un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cik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daudzi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speciālisti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atzinuši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teikto</a:t>
            </a:r>
            <a:r>
              <a:rPr lang="en-US" sz="2400" dirty="0">
                <a:latin typeface="Futura FT Book"/>
                <a:ea typeface="+mn-lt"/>
                <a:cs typeface="+mn-lt"/>
              </a:rPr>
              <a:t> par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pietiekami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noderīgu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lai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citētu</a:t>
            </a:r>
            <a:r>
              <a:rPr lang="en-US" sz="2400" dirty="0">
                <a:latin typeface="Futura FT Book"/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Kāda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reputācija</a:t>
            </a:r>
            <a:r>
              <a:rPr lang="en-US" sz="2400" dirty="0">
                <a:latin typeface="Futura FT Book"/>
                <a:ea typeface="+mn-lt"/>
                <a:cs typeface="+mn-lt"/>
              </a:rPr>
              <a:t>? Vai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vārds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saistīts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kādiem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skandāliem</a:t>
            </a:r>
            <a:r>
              <a:rPr lang="en-US" sz="2400" dirty="0">
                <a:latin typeface="Futura FT Book"/>
                <a:ea typeface="+mn-lt"/>
                <a:cs typeface="+mn-lt"/>
              </a:rPr>
              <a:t>?</a:t>
            </a:r>
            <a:endParaRPr lang="en-US" sz="2400" dirty="0">
              <a:latin typeface="Futura FT Book"/>
            </a:endParaRPr>
          </a:p>
          <a:p>
            <a:pPr marL="0" indent="0">
              <a:buNone/>
            </a:pPr>
            <a:endParaRPr lang="en-US" sz="2400" dirty="0">
              <a:latin typeface="Futura F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827" y="5673355"/>
            <a:ext cx="2856595" cy="10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25"/>
          </a:xfrm>
        </p:spPr>
        <p:txBody>
          <a:bodyPr/>
          <a:lstStyle/>
          <a:p>
            <a:r>
              <a:rPr lang="en-US" dirty="0" err="1">
                <a:latin typeface="Futura PT Bold"/>
              </a:rPr>
              <a:t>Treniņš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93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Futura FT Book"/>
                <a:ea typeface="+mn-lt"/>
                <a:cs typeface="+mn-lt"/>
              </a:rPr>
              <a:t>1.grupa</a:t>
            </a:r>
            <a:r>
              <a:rPr lang="en-US" dirty="0">
                <a:latin typeface="Futura FT Book"/>
                <a:ea typeface="+mn-lt"/>
                <a:cs typeface="+mn-lt"/>
              </a:rPr>
              <a:t>: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Uga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Dumpis</a:t>
            </a:r>
            <a:r>
              <a:rPr lang="en-US" dirty="0">
                <a:latin typeface="Futura FT Book"/>
                <a:ea typeface="+mn-lt"/>
                <a:cs typeface="+mn-lt"/>
              </a:rPr>
              <a:t>?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jomā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viņš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specializējies</a:t>
            </a:r>
            <a:r>
              <a:rPr lang="en-US" dirty="0">
                <a:latin typeface="Futura FT Book"/>
                <a:ea typeface="+mn-lt"/>
                <a:cs typeface="+mn-lt"/>
              </a:rPr>
              <a:t>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tas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saprotami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kādēļ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mediji</a:t>
            </a:r>
            <a:r>
              <a:rPr lang="en-US" dirty="0">
                <a:latin typeface="Futura FT Book"/>
                <a:ea typeface="+mn-lt"/>
                <a:cs typeface="+mn-lt"/>
              </a:rPr>
              <a:t> tik </a:t>
            </a:r>
            <a:r>
              <a:rPr lang="en-US" dirty="0" err="1">
                <a:latin typeface="Futura FT Book"/>
                <a:ea typeface="+mn-lt"/>
                <a:cs typeface="+mn-lt"/>
              </a:rPr>
              <a:t>bieži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uzdod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jautājumus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infekcijas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slimībām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latin typeface="Futura FT Book"/>
                <a:ea typeface="+mn-lt"/>
                <a:cs typeface="+mn-lt"/>
              </a:rPr>
              <a:t>2.grupa</a:t>
            </a:r>
            <a:r>
              <a:rPr lang="en-US" dirty="0">
                <a:latin typeface="Futura FT Book"/>
                <a:ea typeface="+mn-lt"/>
                <a:cs typeface="+mn-lt"/>
              </a:rPr>
              <a:t>: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Andris </a:t>
            </a:r>
            <a:r>
              <a:rPr lang="en-US" dirty="0" err="1">
                <a:latin typeface="Futura FT Book"/>
                <a:ea typeface="+mn-lt"/>
                <a:cs typeface="+mn-lt"/>
              </a:rPr>
              <a:t>Ambainis</a:t>
            </a:r>
            <a:r>
              <a:rPr lang="en-US" dirty="0">
                <a:latin typeface="Futura FT Book"/>
                <a:ea typeface="+mn-lt"/>
                <a:cs typeface="+mn-lt"/>
              </a:rPr>
              <a:t>?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izglītība</a:t>
            </a:r>
            <a:r>
              <a:rPr lang="en-US" dirty="0">
                <a:latin typeface="Futura FT Book"/>
                <a:ea typeface="+mn-lt"/>
                <a:cs typeface="+mn-lt"/>
              </a:rPr>
              <a:t>? Ja </a:t>
            </a:r>
            <a:r>
              <a:rPr lang="en-US" dirty="0" err="1">
                <a:latin typeface="Futura FT Book"/>
                <a:ea typeface="+mn-lt"/>
                <a:cs typeface="+mn-lt"/>
              </a:rPr>
              <a:t>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būtu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žurnālists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vai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tu</a:t>
            </a:r>
            <a:r>
              <a:rPr lang="en-US" dirty="0">
                <a:latin typeface="Futura FT Book"/>
                <a:ea typeface="+mn-lt"/>
                <a:cs typeface="+mn-lt"/>
              </a:rPr>
              <a:t> pie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vērstos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jautājumiem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pērtiķu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bakām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latin typeface="Futura FT Book"/>
                <a:ea typeface="+mn-lt"/>
                <a:cs typeface="+mn-lt"/>
              </a:rPr>
              <a:t>3.grupa</a:t>
            </a:r>
            <a:r>
              <a:rPr lang="en-US" dirty="0">
                <a:latin typeface="Futura FT Book"/>
                <a:ea typeface="+mn-lt"/>
                <a:cs typeface="+mn-lt"/>
              </a:rPr>
              <a:t>: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Ilgonis Vilks?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būtu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vērts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uzklausīt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vērtējumu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īpatnēju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parādību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kosmosā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7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Futura PT Bold"/>
              </a:rPr>
              <a:t>Manipulācija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informācijas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pirmavotu</a:t>
            </a:r>
            <a:r>
              <a:rPr lang="en-US" dirty="0">
                <a:latin typeface="Futura PT Bold"/>
              </a:rPr>
              <a:t>. </a:t>
            </a:r>
            <a:r>
              <a:rPr lang="en-US" dirty="0" err="1">
                <a:latin typeface="Futura PT Bold"/>
              </a:rPr>
              <a:t>Gadījuma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analīze</a:t>
            </a:r>
            <a:r>
              <a:rPr lang="en-US" dirty="0">
                <a:latin typeface="Futura PT Bold"/>
              </a:rPr>
              <a:t> (</a:t>
            </a:r>
            <a:r>
              <a:rPr lang="en-US" dirty="0" err="1">
                <a:latin typeface="Futura PT Bold"/>
              </a:rPr>
              <a:t>mirstība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pēc</a:t>
            </a:r>
            <a:r>
              <a:rPr lang="en-US" dirty="0">
                <a:latin typeface="Futura PT Bold"/>
              </a:rPr>
              <a:t> Covid-19 </a:t>
            </a:r>
            <a:r>
              <a:rPr lang="en-US" dirty="0" err="1">
                <a:latin typeface="Futura PT Bold"/>
              </a:rPr>
              <a:t>vakcīnas</a:t>
            </a:r>
            <a:r>
              <a:rPr lang="en-US" dirty="0">
                <a:latin typeface="Futura PT Bold"/>
              </a:rPr>
              <a:t>).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A76D2B38-7780-70C1-80E0-7F5203721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237" y="2368992"/>
            <a:ext cx="3438023" cy="34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Noslēgums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Iepazīsties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sadaļu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rīkiem</a:t>
            </a:r>
            <a:r>
              <a:rPr lang="en-US" dirty="0">
                <a:latin typeface="Futura FT Book"/>
                <a:ea typeface="+mn-lt"/>
                <a:cs typeface="+mn-lt"/>
              </a:rPr>
              <a:t>. </a:t>
            </a:r>
            <a:r>
              <a:rPr lang="en-US" dirty="0" err="1">
                <a:latin typeface="Futura FT Book"/>
                <a:ea typeface="+mn-lt"/>
                <a:cs typeface="+mn-lt"/>
              </a:rPr>
              <a:t>Tajā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uzskaitīti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vēl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noderīgi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padomi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informāciju</a:t>
            </a:r>
            <a:r>
              <a:rPr lang="en-US" dirty="0">
                <a:latin typeface="Futura FT Book"/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5" descr="Qr code&#10;&#10;Description automatically generated">
            <a:extLst>
              <a:ext uri="{FF2B5EF4-FFF2-40B4-BE49-F238E27FC236}">
                <a16:creationId xmlns:a16="http://schemas.microsoft.com/office/drawing/2014/main" id="{0617223D-C79A-5453-BBB1-11024370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13" y="3020683"/>
            <a:ext cx="2585049" cy="25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en-US" dirty="0" err="1">
                <a:latin typeface="Futura PT Book"/>
              </a:rPr>
              <a:t>Ievads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82" y="1708851"/>
            <a:ext cx="9888795" cy="4699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Šajā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nodarbībā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turpināsim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runāt</a:t>
            </a:r>
            <a:r>
              <a:rPr lang="en-US" sz="3200" dirty="0">
                <a:latin typeface="Futura PT Book"/>
                <a:ea typeface="Source Sans Pro Light"/>
              </a:rPr>
              <a:t> par </a:t>
            </a:r>
            <a:r>
              <a:rPr lang="en-US" sz="3200" dirty="0" err="1">
                <a:latin typeface="Futura PT Book"/>
                <a:ea typeface="Source Sans Pro Light"/>
              </a:rPr>
              <a:t>manipulāciju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medijos</a:t>
            </a:r>
            <a:r>
              <a:rPr lang="en-US" sz="3200" dirty="0">
                <a:latin typeface="Futura PT Book"/>
                <a:ea typeface="Source Sans Pro Light"/>
              </a:rPr>
              <a:t>. Ne </a:t>
            </a:r>
            <a:r>
              <a:rPr lang="en-US" sz="3200" dirty="0" err="1">
                <a:latin typeface="Futura PT Book"/>
                <a:ea typeface="Source Sans Pro Light"/>
              </a:rPr>
              <a:t>visi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sociālo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mediju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lietotāji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ir</a:t>
            </a:r>
            <a:r>
              <a:rPr lang="en-US" sz="3200" dirty="0">
                <a:latin typeface="Futura PT Book"/>
                <a:ea typeface="Source Sans Pro Light"/>
              </a:rPr>
              <a:t> tie, par ko </a:t>
            </a:r>
            <a:r>
              <a:rPr lang="en-US" sz="3200" dirty="0" err="1">
                <a:latin typeface="Futura PT Book"/>
                <a:ea typeface="Source Sans Pro Light"/>
              </a:rPr>
              <a:t>uzdodas</a:t>
            </a:r>
            <a:r>
              <a:rPr lang="en-US" sz="3200" dirty="0">
                <a:latin typeface="Futura PT Book"/>
                <a:ea typeface="Source Sans Pro Light"/>
              </a:rPr>
              <a:t>. </a:t>
            </a:r>
            <a:r>
              <a:rPr lang="en-US" sz="3200" dirty="0" err="1">
                <a:latin typeface="Futura PT Book"/>
                <a:ea typeface="Source Sans Pro Light"/>
              </a:rPr>
              <a:t>Ir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arī</a:t>
            </a:r>
            <a:r>
              <a:rPr lang="en-US" sz="3200" dirty="0">
                <a:latin typeface="Futura PT Book"/>
                <a:ea typeface="Source Sans Pro Light"/>
              </a:rPr>
              <a:t> </a:t>
            </a:r>
            <a:r>
              <a:rPr lang="en-US" sz="3200" dirty="0" err="1">
                <a:latin typeface="Futura PT Book"/>
                <a:ea typeface="Source Sans Pro Light"/>
              </a:rPr>
              <a:t>lietotāji</a:t>
            </a:r>
            <a:r>
              <a:rPr lang="en-US" sz="3200" dirty="0">
                <a:latin typeface="Futura PT Book"/>
                <a:ea typeface="Source Sans Pro Light"/>
              </a:rPr>
              <a:t>, ko </a:t>
            </a:r>
            <a:r>
              <a:rPr lang="en-US" sz="3200" dirty="0" err="1">
                <a:latin typeface="Futura PT Book"/>
                <a:ea typeface="Source Sans Pro Light"/>
              </a:rPr>
              <a:t>dēvē</a:t>
            </a:r>
            <a:r>
              <a:rPr lang="en-US" sz="3200" dirty="0">
                <a:latin typeface="Futura PT Book"/>
                <a:ea typeface="Source Sans Pro Light"/>
              </a:rPr>
              <a:t> par </a:t>
            </a:r>
            <a:r>
              <a:rPr lang="en-US" sz="3200" dirty="0" err="1">
                <a:latin typeface="Futura PT Book"/>
                <a:ea typeface="Source Sans Pro Light"/>
              </a:rPr>
              <a:t>troļļiem</a:t>
            </a:r>
            <a:r>
              <a:rPr lang="en-US" sz="3200" dirty="0">
                <a:latin typeface="Futura PT Book"/>
                <a:ea typeface="Source Sans Pro Light"/>
              </a:rPr>
              <a:t> un </a:t>
            </a:r>
            <a:r>
              <a:rPr lang="en-US" sz="3200" dirty="0" err="1">
                <a:latin typeface="Futura PT Book"/>
                <a:ea typeface="Source Sans Pro Light"/>
              </a:rPr>
              <a:t>botiem</a:t>
            </a:r>
            <a:r>
              <a:rPr lang="en-US" sz="3200" dirty="0">
                <a:latin typeface="Futura PT Book"/>
                <a:ea typeface="Source Sans Pro Light"/>
              </a:rPr>
              <a:t>. </a:t>
            </a:r>
            <a:r>
              <a:rPr lang="en-US" sz="3200" b="1" dirty="0">
                <a:latin typeface="Futura PT Book"/>
                <a:ea typeface="Source Sans Pro Light"/>
              </a:rPr>
              <a:t>Vai </a:t>
            </a:r>
            <a:r>
              <a:rPr lang="en-US" sz="3200" b="1" dirty="0" err="1">
                <a:latin typeface="Futura PT Book"/>
                <a:ea typeface="Source Sans Pro Light"/>
              </a:rPr>
              <a:t>zini</a:t>
            </a:r>
            <a:r>
              <a:rPr lang="en-US" sz="3200" b="1" dirty="0">
                <a:latin typeface="Futura PT Book"/>
                <a:ea typeface="Source Sans Pro Light"/>
              </a:rPr>
              <a:t>, kas tie </a:t>
            </a:r>
            <a:r>
              <a:rPr lang="en-US" sz="3200" b="1" dirty="0" err="1">
                <a:latin typeface="Futura PT Book"/>
                <a:ea typeface="Source Sans Pro Light"/>
              </a:rPr>
              <a:t>ir</a:t>
            </a:r>
            <a:r>
              <a:rPr lang="en-US" sz="3200" b="1" dirty="0">
                <a:latin typeface="Futura PT Book"/>
                <a:ea typeface="Source Sans Pro Light"/>
              </a:rPr>
              <a:t>?</a:t>
            </a: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ti un troļļi LV">
            <a:hlinkClick r:id="" action="ppaction://media"/>
            <a:extLst>
              <a:ext uri="{FF2B5EF4-FFF2-40B4-BE49-F238E27FC236}">
                <a16:creationId xmlns:a16="http://schemas.microsoft.com/office/drawing/2014/main" id="{67F6880D-ACB3-8C31-F718-BB393CEDC4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873" y="203777"/>
            <a:ext cx="11850254" cy="65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Viltus</a:t>
            </a:r>
            <a:r>
              <a:rPr lang="en-US" dirty="0"/>
              <a:t> 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izaicinājums</a:t>
            </a:r>
            <a:r>
              <a:rPr lang="en-US" dirty="0"/>
              <a:t>: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noteikt</a:t>
            </a:r>
            <a:r>
              <a:rPr lang="en-US" dirty="0"/>
              <a:t>, </a:t>
            </a: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cilvēks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īsts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2ECE3C53-1FD8-6434-B20B-3706EA4A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90" y="2303207"/>
            <a:ext cx="3640393" cy="36403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42E38-849F-764E-7318-4B4C00D5ABF6}"/>
              </a:ext>
            </a:extLst>
          </p:cNvPr>
          <p:cNvSpPr txBox="1">
            <a:spLocks/>
          </p:cNvSpPr>
          <p:nvPr/>
        </p:nvSpPr>
        <p:spPr>
          <a:xfrm>
            <a:off x="5145430" y="2302137"/>
            <a:ext cx="6091086" cy="155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Mēģini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izspēlēt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spēli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trīs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reizes</a:t>
            </a:r>
            <a:r>
              <a:rPr lang="en-US" sz="3200" dirty="0">
                <a:latin typeface="Futura PT Book"/>
                <a:ea typeface="Source Sans Pro Light"/>
              </a:rPr>
              <a:t>. Vai </a:t>
            </a:r>
            <a:r>
              <a:rPr lang="en-US" sz="3200" dirty="0" err="1">
                <a:latin typeface="Futura PT Book"/>
                <a:ea typeface="Source Sans Pro Light"/>
              </a:rPr>
              <a:t>vari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pateikt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kurš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cilvēka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portrets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ir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īsts</a:t>
            </a:r>
            <a:r>
              <a:rPr lang="en-US" sz="3200" dirty="0">
                <a:latin typeface="Futura PT Book"/>
                <a:ea typeface="Source Sans Pro Light"/>
              </a:rPr>
              <a:t> un </a:t>
            </a:r>
            <a:r>
              <a:rPr lang="en-US" sz="3200" dirty="0" err="1">
                <a:latin typeface="Futura PT Book"/>
                <a:ea typeface="Source Sans Pro Light"/>
              </a:rPr>
              <a:t>kurš</a:t>
            </a:r>
            <a:r>
              <a:rPr lang="en-US" sz="3200" dirty="0">
                <a:latin typeface="Futura PT Book"/>
                <a:ea typeface="Source Sans Pro Light"/>
              </a:rPr>
              <a:t> ne?</a:t>
            </a:r>
          </a:p>
        </p:txBody>
      </p:sp>
    </p:spTree>
    <p:extLst>
      <p:ext uri="{BB962C8B-B14F-4D97-AF65-F5344CB8AC3E}">
        <p14:creationId xmlns:p14="http://schemas.microsoft.com/office/powerpoint/2010/main" val="11652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6B79-5473-04C1-572B-94BBAF77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1083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Futura FT Book"/>
                <a:ea typeface="Source Sans Pro Light"/>
              </a:rPr>
              <a:t>Ūdens</a:t>
            </a:r>
            <a:r>
              <a:rPr lang="en-US" sz="3200" dirty="0">
                <a:latin typeface="Futura FT Book"/>
                <a:ea typeface="Source Sans Pro Light"/>
              </a:rPr>
              <a:t> </a:t>
            </a:r>
            <a:r>
              <a:rPr lang="en-US" sz="3200" dirty="0" err="1">
                <a:latin typeface="Futura FT Book"/>
                <a:ea typeface="Source Sans Pro Light"/>
              </a:rPr>
              <a:t>burbuļi</a:t>
            </a:r>
          </a:p>
          <a:p>
            <a:pPr marL="0" indent="0">
              <a:buNone/>
            </a:pPr>
            <a:endParaRPr lang="en-US">
              <a:ea typeface="Source Sans Pro Light"/>
            </a:endParaRPr>
          </a:p>
          <a:p>
            <a:pPr marL="0" indent="0">
              <a:buNone/>
            </a:pPr>
            <a:endParaRPr lang="en-US">
              <a:ea typeface="Source Sans Pr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C5F716-22EA-5B76-DE97-87684D90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0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Futura PT Bold"/>
              </a:rPr>
              <a:t>Kādas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pazīmes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liecina</a:t>
            </a:r>
            <a:r>
              <a:rPr lang="en-US" dirty="0">
                <a:latin typeface="Futura PT Bold"/>
              </a:rPr>
              <a:t>, ka </a:t>
            </a:r>
            <a:r>
              <a:rPr lang="en-US" dirty="0" err="1">
                <a:latin typeface="Futura PT Bold"/>
              </a:rPr>
              <a:t>attēls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ir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automātiski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ģenerēts</a:t>
            </a:r>
            <a:r>
              <a:rPr lang="en-US" dirty="0">
                <a:latin typeface="Futura PT Bold"/>
              </a:rPr>
              <a:t>? </a:t>
            </a:r>
            <a:r>
              <a:rPr lang="en-US" sz="2700" dirty="0">
                <a:latin typeface="Futura PT Bold"/>
              </a:rPr>
              <a:t>(</a:t>
            </a:r>
            <a:r>
              <a:rPr lang="en-US" sz="2700" dirty="0" err="1">
                <a:latin typeface="Futura PT Bold"/>
              </a:rPr>
              <a:t>avots</a:t>
            </a:r>
            <a:r>
              <a:rPr lang="en-US" sz="2700" dirty="0">
                <a:latin typeface="Futura PT Bold"/>
              </a:rPr>
              <a:t>: </a:t>
            </a:r>
            <a:r>
              <a:rPr lang="en-US" sz="2700" dirty="0">
                <a:ea typeface="+mj-lt"/>
                <a:cs typeface="+mj-lt"/>
              </a:rPr>
              <a:t>whichfaceisreal.com)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41615A7-AC3C-B232-935A-7447F07E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80" y="2863364"/>
            <a:ext cx="9293941" cy="29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Kļūdas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fonā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B79FA3F-C9BE-B1F4-EBE7-CBC158B6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950595"/>
            <a:ext cx="11014586" cy="35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3932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Asimtriskas</a:t>
            </a:r>
            <a:r>
              <a:rPr lang="en-US" dirty="0">
                <a:latin typeface="Futura PT Book"/>
                <a:ea typeface="Source Sans Pro Light"/>
              </a:rPr>
              <a:t> brilles un </a:t>
            </a:r>
            <a:r>
              <a:rPr lang="en-US" dirty="0" err="1">
                <a:latin typeface="Futura PT Book"/>
                <a:ea typeface="Source Sans Pro Light"/>
              </a:rPr>
              <a:t>citi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asimtriski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elementi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E7E05AE-0D27-3BAF-828E-289BE615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55" y="1174708"/>
            <a:ext cx="8200102" cy="2640453"/>
          </a:xfrm>
          <a:prstGeom prst="rect">
            <a:avLst/>
          </a:prstGeom>
        </p:spPr>
      </p:pic>
      <p:pic>
        <p:nvPicPr>
          <p:cNvPr id="4" name="Picture 5" descr="A picture containing person, person, posing, smiling&#10;&#10;Description automatically generated">
            <a:extLst>
              <a:ext uri="{FF2B5EF4-FFF2-40B4-BE49-F238E27FC236}">
                <a16:creationId xmlns:a16="http://schemas.microsoft.com/office/drawing/2014/main" id="{D9C7FCC4-48B2-07ED-E6A8-180FE0B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5" y="3859403"/>
            <a:ext cx="8212393" cy="26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Kļūdas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tajā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kā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atveidoti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mati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F9A2124-0BE4-E747-E3C3-E55150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" y="1814212"/>
            <a:ext cx="11579941" cy="37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669488"/>
            <a:ext cx="10817524" cy="5909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arī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informācija</a:t>
            </a:r>
            <a:r>
              <a:rPr lang="en-US" dirty="0">
                <a:latin typeface="Futura FT Book"/>
                <a:ea typeface="+mn-lt"/>
                <a:cs typeface="+mn-lt"/>
              </a:rPr>
              <a:t>, ko </a:t>
            </a:r>
            <a:r>
              <a:rPr lang="en-US" dirty="0" err="1">
                <a:latin typeface="Futura FT Book"/>
                <a:ea typeface="+mn-lt"/>
                <a:cs typeface="+mn-lt"/>
              </a:rPr>
              <a:t>apstiprināt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tikpat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būtiski</a:t>
            </a:r>
            <a:r>
              <a:rPr lang="en-US" dirty="0">
                <a:latin typeface="Futura FT Book"/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cilvēki</a:t>
            </a:r>
            <a:r>
              <a:rPr lang="en-US" dirty="0">
                <a:latin typeface="Futura FT Book"/>
                <a:ea typeface="+mn-lt"/>
                <a:cs typeface="+mn-lt"/>
              </a:rPr>
              <a:t>,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dirty="0">
                <a:latin typeface="Futura FT Book"/>
                <a:ea typeface="+mn-lt"/>
                <a:cs typeface="+mn-lt"/>
              </a:rPr>
              <a:t> to </a:t>
            </a:r>
            <a:r>
              <a:rPr lang="en-US" dirty="0" err="1">
                <a:latin typeface="Futura FT Book"/>
                <a:ea typeface="+mn-lt"/>
                <a:cs typeface="+mn-lt"/>
              </a:rPr>
              <a:t>nodarbojas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profesionāli</a:t>
            </a:r>
            <a:r>
              <a:rPr lang="en-US" dirty="0">
                <a:latin typeface="Futura FT Book"/>
                <a:ea typeface="+mn-lt"/>
                <a:cs typeface="+mn-lt"/>
              </a:rPr>
              <a:t> - </a:t>
            </a:r>
            <a:r>
              <a:rPr lang="en-US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pārbaudītāji</a:t>
            </a:r>
            <a:r>
              <a:rPr lang="en-US" dirty="0">
                <a:latin typeface="Futura FT Book"/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pārbaudītāji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mēģina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noskaidrot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atbildes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šādiem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jautājumiem</a:t>
            </a:r>
            <a:r>
              <a:rPr lang="en-US" dirty="0">
                <a:latin typeface="Futura FT Book"/>
                <a:ea typeface="+mn-lt"/>
                <a:cs typeface="+mn-lt"/>
              </a:rPr>
              <a:t>:</a:t>
            </a:r>
            <a:endParaRPr lang="en-US" dirty="0">
              <a:latin typeface="Source Sans Pro Light"/>
              <a:ea typeface="+mn-lt"/>
              <a:cs typeface="+mn-lt"/>
            </a:endParaRPr>
          </a:p>
          <a:p>
            <a:r>
              <a:rPr lang="en-US" dirty="0" err="1">
                <a:latin typeface="Futura FT Book"/>
                <a:ea typeface="+mn-lt"/>
                <a:cs typeface="+mn-lt"/>
              </a:rPr>
              <a:t>Kurš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izteica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apgalvojumu</a:t>
            </a:r>
            <a:r>
              <a:rPr lang="en-US" dirty="0">
                <a:latin typeface="Futura FT Book"/>
                <a:ea typeface="+mn-lt"/>
                <a:cs typeface="+mn-lt"/>
              </a:rPr>
              <a:t>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viņam</a:t>
            </a:r>
            <a:r>
              <a:rPr lang="en-US" dirty="0">
                <a:latin typeface="Futura FT Book"/>
                <a:ea typeface="+mn-lt"/>
                <a:cs typeface="+mn-lt"/>
              </a:rPr>
              <a:t>/ai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pietiekamas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zināšanas</a:t>
            </a:r>
            <a:r>
              <a:rPr lang="en-US" dirty="0">
                <a:latin typeface="Futura FT Book"/>
                <a:ea typeface="+mn-lt"/>
                <a:cs typeface="+mn-lt"/>
              </a:rPr>
              <a:t> un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informācija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lai</a:t>
            </a:r>
            <a:r>
              <a:rPr lang="en-US" dirty="0">
                <a:latin typeface="Futura FT Book"/>
                <a:ea typeface="+mn-lt"/>
                <a:cs typeface="+mn-lt"/>
              </a:rPr>
              <a:t> to </a:t>
            </a:r>
            <a:r>
              <a:rPr lang="en-US" dirty="0" err="1">
                <a:latin typeface="Futura FT Book"/>
                <a:ea typeface="+mn-lt"/>
                <a:cs typeface="+mn-lt"/>
              </a:rPr>
              <a:t>zinātu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r>
              <a:rPr lang="en-US" dirty="0" err="1">
                <a:latin typeface="Futura FT Book"/>
                <a:ea typeface="+mn-lt"/>
                <a:cs typeface="+mn-lt"/>
              </a:rPr>
              <a:t>Kādi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pierādījumi</a:t>
            </a:r>
            <a:r>
              <a:rPr lang="en-US" dirty="0">
                <a:latin typeface="Futura FT Book"/>
                <a:ea typeface="+mn-lt"/>
                <a:cs typeface="+mn-lt"/>
              </a:rPr>
              <a:t> un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izmantoti</a:t>
            </a:r>
            <a:r>
              <a:rPr lang="en-US" dirty="0">
                <a:latin typeface="Futura FT Book"/>
                <a:ea typeface="+mn-lt"/>
                <a:cs typeface="+mn-lt"/>
              </a:rPr>
              <a:t>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avotos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tiešām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teikts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tas</a:t>
            </a:r>
            <a:r>
              <a:rPr lang="en-US" dirty="0">
                <a:latin typeface="Futura FT Book"/>
                <a:ea typeface="+mn-lt"/>
                <a:cs typeface="+mn-lt"/>
              </a:rPr>
              <a:t>, kas </a:t>
            </a:r>
            <a:r>
              <a:rPr lang="en-US" dirty="0" err="1">
                <a:latin typeface="Futura FT Book"/>
                <a:ea typeface="+mn-lt"/>
                <a:cs typeface="+mn-lt"/>
              </a:rPr>
              <a:t>apgalvojumā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r>
              <a:rPr lang="en-US" dirty="0">
                <a:latin typeface="Futura FT Book"/>
                <a:ea typeface="+mn-lt"/>
                <a:cs typeface="+mn-lt"/>
              </a:rPr>
              <a:t>Uz ko </a:t>
            </a:r>
            <a:r>
              <a:rPr lang="en-US" dirty="0" err="1">
                <a:latin typeface="Futura FT Book"/>
                <a:ea typeface="+mn-lt"/>
                <a:cs typeface="+mn-lt"/>
              </a:rPr>
              <a:t>norāda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avoti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004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6046A6-6945-409A-9FA2-335910BC9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BDFC1-4634-4FE5-B004-51E18EA68B70}">
  <ds:schemaRefs>
    <ds:schemaRef ds:uri="ce8b8449-7073-4f43-8a1a-984ca5569f20"/>
    <ds:schemaRef ds:uri="e49c4de8-714a-4d9a-88a7-b286d1a87f8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9064D-5565-4BA2-A219-87EE78933926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718</Words>
  <Application>Microsoft Office PowerPoint</Application>
  <PresentationFormat>Widescreen</PresentationFormat>
  <Paragraphs>59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Futura FT Book</vt:lpstr>
      <vt:lpstr>Futura PT Bold</vt:lpstr>
      <vt:lpstr>Futura PT Book</vt:lpstr>
      <vt:lpstr>Museo Sans Cyrl 900</vt:lpstr>
      <vt:lpstr>Segoe UI</vt:lpstr>
      <vt:lpstr>Source Sans Pro Light</vt:lpstr>
      <vt:lpstr>Times New Roman</vt:lpstr>
      <vt:lpstr>4_Office Theme</vt:lpstr>
      <vt:lpstr>PowerPoint Presentation</vt:lpstr>
      <vt:lpstr>Ievads</vt:lpstr>
      <vt:lpstr>PowerPoint Presentation</vt:lpstr>
      <vt:lpstr>Viltus foto izaicinājums: vai vari noteikt, kurš cilvēks ir īsts?</vt:lpstr>
      <vt:lpstr>Kādas pazīmes liecina, ka attēls ir automātiski ģenerēts? (avots: whichfaceisreal.com)</vt:lpstr>
      <vt:lpstr>PowerPoint Presentation</vt:lpstr>
      <vt:lpstr>PowerPoint Presentation</vt:lpstr>
      <vt:lpstr>PowerPoint Presentation</vt:lpstr>
      <vt:lpstr>PowerPoint Presentation</vt:lpstr>
      <vt:lpstr>Tests: Izvērtē avotus</vt:lpstr>
      <vt:lpstr>Vai tiešām ir eksperts?</vt:lpstr>
      <vt:lpstr>Padomi, lai izvērtētu, vai kāds tiešām ir dēvējams par ekspertu noteiktā jomā</vt:lpstr>
      <vt:lpstr>Treniņš</vt:lpstr>
      <vt:lpstr>Manipulācija ar informācijas pirmavotu. Gadījuma analīze (mirstība pēc Covid-19 vakcīnas).</vt:lpstr>
      <vt:lpstr>Noslēgums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413</cp:revision>
  <dcterms:created xsi:type="dcterms:W3CDTF">2022-06-27T09:53:20Z</dcterms:created>
  <dcterms:modified xsi:type="dcterms:W3CDTF">2023-02-06T10:59:50Z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