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1"/>
  </p:notesMasterIdLst>
  <p:sldIdLst>
    <p:sldId id="267" r:id="rId5"/>
    <p:sldId id="265" r:id="rId6"/>
    <p:sldId id="264" r:id="rId7"/>
    <p:sldId id="263" r:id="rId8"/>
    <p:sldId id="262" r:id="rId9"/>
    <p:sldId id="261" r:id="rId10"/>
    <p:sldId id="268" r:id="rId11"/>
    <p:sldId id="269" r:id="rId12"/>
    <p:sldId id="271" r:id="rId13"/>
    <p:sldId id="260" r:id="rId14"/>
    <p:sldId id="259" r:id="rId15"/>
    <p:sldId id="270" r:id="rId16"/>
    <p:sldId id="272" r:id="rId17"/>
    <p:sldId id="273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D4022-BA35-408A-BEC4-285CD1D9F43A}" v="1" dt="2023-02-05T17:00:53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64" autoAdjust="0"/>
  </p:normalViewPr>
  <p:slideViewPr>
    <p:cSldViewPr snapToGrid="0">
      <p:cViewPr varScale="1">
        <p:scale>
          <a:sx n="50" d="100"/>
          <a:sy n="50" d="100"/>
        </p:scale>
        <p:origin x="12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3E5D2E5C-DD62-4242-A822-22B34A6AE193}"/>
    <pc:docChg chg="">
      <pc:chgData name="Sabine Berzina" userId="1466796a-f43a-429c-85bf-4ebf8b660949" providerId="ADAL" clId="{3E5D2E5C-DD62-4242-A822-22B34A6AE193}" dt="2023-02-03T13:18:28.646" v="1"/>
      <pc:docMkLst>
        <pc:docMk/>
      </pc:docMkLst>
      <pc:sldChg chg="delCm">
        <pc:chgData name="Sabine Berzina" userId="1466796a-f43a-429c-85bf-4ebf8b660949" providerId="ADAL" clId="{3E5D2E5C-DD62-4242-A822-22B34A6AE193}" dt="2023-02-03T13:18:14.752" v="0"/>
        <pc:sldMkLst>
          <pc:docMk/>
          <pc:sldMk cId="2144281507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3E5D2E5C-DD62-4242-A822-22B34A6AE193}" dt="2023-02-03T13:18:14.752" v="0"/>
              <pc2:cmMkLst xmlns:pc2="http://schemas.microsoft.com/office/powerpoint/2019/9/main/command">
                <pc:docMk/>
                <pc:sldMk cId="2144281507" sldId="260"/>
                <pc2:cmMk id="{6D708027-64AB-44B3-B2B0-33912C934069}"/>
              </pc2:cmMkLst>
            </pc226:cmChg>
          </p:ext>
        </pc:extLst>
      </pc:sldChg>
      <pc:sldChg chg="delCm">
        <pc:chgData name="Sabine Berzina" userId="1466796a-f43a-429c-85bf-4ebf8b660949" providerId="ADAL" clId="{3E5D2E5C-DD62-4242-A822-22B34A6AE193}" dt="2023-02-03T13:18:28.646" v="1"/>
        <pc:sldMkLst>
          <pc:docMk/>
          <pc:sldMk cId="3216899143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3E5D2E5C-DD62-4242-A822-22B34A6AE193}" dt="2023-02-03T13:18:28.646" v="1"/>
              <pc2:cmMkLst xmlns:pc2="http://schemas.microsoft.com/office/powerpoint/2019/9/main/command">
                <pc:docMk/>
                <pc:sldMk cId="3216899143" sldId="272"/>
                <pc2:cmMk id="{7B623165-A90E-4295-AE49-9A3D004ED259}"/>
              </pc2:cmMkLst>
            </pc226:cmChg>
          </p:ext>
        </pc:extLst>
      </pc:sldChg>
    </pc:docChg>
  </pc:docChgLst>
  <pc:docChgLst>
    <pc:chgData name="Sabine Berzina" userId="1466796a-f43a-429c-85bf-4ebf8b660949" providerId="ADAL" clId="{32BD4022-BA35-408A-BEC4-285CD1D9F43A}"/>
    <pc:docChg chg="modSld">
      <pc:chgData name="Sabine Berzina" userId="1466796a-f43a-429c-85bf-4ebf8b660949" providerId="ADAL" clId="{32BD4022-BA35-408A-BEC4-285CD1D9F43A}" dt="2023-02-05T17:00:53.652" v="0"/>
      <pc:docMkLst>
        <pc:docMk/>
      </pc:docMkLst>
      <pc:sldChg chg="modAnim">
        <pc:chgData name="Sabine Berzina" userId="1466796a-f43a-429c-85bf-4ebf8b660949" providerId="ADAL" clId="{32BD4022-BA35-408A-BEC4-285CD1D9F43A}" dt="2023-02-05T17:00:53.652" v="0"/>
        <pc:sldMkLst>
          <pc:docMk/>
          <pc:sldMk cId="3479007138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F677-25D2-4649-80D1-D04648034E35}" type="datetimeFigureOut"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E7B4-DA8D-477E-BE91-9D0E8A4AB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nQ2p09X1_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netikru-ekspertu-nuomone-reklaminiai-straipsnia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faktu-tikrinima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b-dalis-manipuliacija/faktu-tikrinima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Botai</a:t>
            </a:r>
            <a:r>
              <a:rPr lang="en-US"/>
              <a:t> </a:t>
            </a:r>
            <a:r>
              <a:rPr lang="en-US" err="1"/>
              <a:t>ir</a:t>
            </a:r>
            <a:r>
              <a:rPr lang="en-US"/>
              <a:t> </a:t>
            </a:r>
            <a:r>
              <a:rPr lang="en-US" err="1"/>
              <a:t>troliai</a:t>
            </a:r>
            <a:r>
              <a:rPr lang="en-US"/>
              <a:t> LT </a:t>
            </a:r>
            <a:r>
              <a:rPr lang="en-US">
                <a:hlinkClick r:id="rId3"/>
              </a:rPr>
              <a:t>https://youtu.be/snQ2p09X1_I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whichfaceisreal.com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https://veryverified.eu/lt/vienetai/ketvirtas-skyrius/b-dalis-manipuliacija/netikru-ekspertu-nuomone-reklaminiai-straipsniai</a:t>
            </a:r>
            <a:endParaRPr lang="en-US"/>
          </a:p>
          <a:p>
            <a:r>
              <a:rPr lang="en-US" err="1"/>
              <a:t>Testas</a:t>
            </a:r>
            <a:r>
              <a:rPr lang="en-US"/>
              <a:t>: </a:t>
            </a:r>
            <a:r>
              <a:rPr lang="en-US" err="1"/>
              <a:t>Įvertink</a:t>
            </a:r>
            <a:r>
              <a:rPr lang="en-US"/>
              <a:t> </a:t>
            </a:r>
            <a:r>
              <a:rPr lang="en-US" err="1"/>
              <a:t>šaltinius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 jie dirbo ir kiek laiko? Ar galite rasti jų gyvenimo aprašymą?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Jei kas nors yra patikimas ekspertas, tikėtina, kad kitos žiniasklaidos agentūros taip pat naudojo juos kaip šaltinį arba ekspertai patys rašė straipsnius skirtingose žiniasklaidos platformose.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Akademinės knygos, vadovėliai ir jų parašyti straipsniai, taip pat citatų skaičius – kiek kartų kiti ekspertai savo darbuose pridėjo nuorodas į eksperto veikalus. Šią informaciją galima rasti scholar.google.com. Kai ieškote eksperto vardo svetainėje, galite pamatyti, ar ekspertas yra rašęs šia tema ir kiek kitų asmenų įvertino eksperto darbą kaip naudingą.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Organizacijos, kuriai ekspertas atstovauja, reputacija: ar ji atrodo, patikima ir turinti patirtį bei pripažinimą? Ar ekspertas kviečiamas į įvairias konferencijas, diskusijas ir kitus renginius? Ar eksperto ar jo atstovaujamos organizacijos vardas/pavadinimas yra susietas su kokiu nors skandalu, apie kurį buvo kalbama žiniasklaidoje?</a:t>
            </a:r>
            <a:endParaRPr lang="en-US" sz="1200">
              <a:latin typeface="Futura PT Book"/>
              <a:ea typeface="Source Sans Pro Ligh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Suskirstykite dalyvius į 3 grupes. Paprašykite jų pasinaudoti patarimais aptartais anksčiau, siekiant atsakyti į šiuos klausimus.</a:t>
            </a:r>
            <a:r>
              <a:rPr lang="lt-LT" sz="1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lt-LT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en-US" b="1" dirty="0"/>
              <a:t>1</a:t>
            </a:r>
            <a:r>
              <a:rPr lang="lt-LT" b="1" dirty="0"/>
              <a:t> Grupė</a:t>
            </a:r>
            <a:r>
              <a:rPr lang="en-US" dirty="0"/>
              <a:t>: </a:t>
            </a:r>
            <a:r>
              <a:rPr lang="lt-LT" dirty="0"/>
              <a:t>Kas yra </a:t>
            </a:r>
            <a:r>
              <a:rPr lang="lt-LT" dirty="0" err="1"/>
              <a:t>Paul</a:t>
            </a:r>
            <a:r>
              <a:rPr lang="lt-LT" dirty="0"/>
              <a:t> </a:t>
            </a:r>
            <a:r>
              <a:rPr lang="en-US" dirty="0"/>
              <a:t>A. Offit?</a:t>
            </a:r>
            <a:r>
              <a:rPr lang="lt-LT" dirty="0"/>
              <a:t> Kokia yra jo specializacija? Ar tikslinga klausti jo nuomonės apie skiepus? </a:t>
            </a:r>
            <a:endParaRPr lang="en-US" dirty="0"/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en-US" b="1" dirty="0"/>
              <a:t>2</a:t>
            </a:r>
            <a:r>
              <a:rPr lang="lt-LT" b="1" dirty="0"/>
              <a:t> Grupė</a:t>
            </a:r>
            <a:r>
              <a:rPr lang="en-US" dirty="0"/>
              <a:t>: Kas </a:t>
            </a:r>
            <a:r>
              <a:rPr lang="en-US" dirty="0" err="1"/>
              <a:t>yra</a:t>
            </a:r>
            <a:r>
              <a:rPr lang="en-US" dirty="0"/>
              <a:t> </a:t>
            </a:r>
            <a:r>
              <a:rPr lang="en-US" dirty="0" err="1"/>
              <a:t>Andrejus</a:t>
            </a:r>
            <a:r>
              <a:rPr lang="en-US" dirty="0"/>
              <a:t> </a:t>
            </a:r>
            <a:r>
              <a:rPr lang="en-US" dirty="0" err="1"/>
              <a:t>Spiridonovas</a:t>
            </a:r>
            <a:r>
              <a:rPr lang="en-US" dirty="0"/>
              <a:t>? Koks jo </a:t>
            </a:r>
            <a:r>
              <a:rPr lang="en-US" dirty="0" err="1"/>
              <a:t>išsilavinimas</a:t>
            </a:r>
            <a:r>
              <a:rPr lang="en-US" dirty="0"/>
              <a:t>? Jei </a:t>
            </a:r>
            <a:r>
              <a:rPr lang="en-US" dirty="0" err="1"/>
              <a:t>būtum</a:t>
            </a:r>
            <a:r>
              <a:rPr lang="en-US" dirty="0"/>
              <a:t> </a:t>
            </a:r>
            <a:r>
              <a:rPr lang="en-US" dirty="0" err="1"/>
              <a:t>žurnalistu</a:t>
            </a:r>
            <a:r>
              <a:rPr lang="en-US" dirty="0"/>
              <a:t>, </a:t>
            </a:r>
            <a:r>
              <a:rPr lang="en-US" dirty="0" err="1"/>
              <a:t>ar</a:t>
            </a:r>
            <a:r>
              <a:rPr lang="en-US" dirty="0"/>
              <a:t> </a:t>
            </a:r>
            <a:r>
              <a:rPr lang="en-US" dirty="0" err="1"/>
              <a:t>pasirinktum</a:t>
            </a:r>
            <a:r>
              <a:rPr lang="en-US" dirty="0"/>
              <a:t> </a:t>
            </a:r>
            <a:r>
              <a:rPr lang="en-US" dirty="0" err="1"/>
              <a:t>jį</a:t>
            </a:r>
            <a:r>
              <a:rPr lang="en-US" dirty="0"/>
              <a:t> </a:t>
            </a:r>
            <a:r>
              <a:rPr lang="en-US" dirty="0" err="1"/>
              <a:t>kaip</a:t>
            </a:r>
            <a:r>
              <a:rPr lang="en-US" dirty="0"/>
              <a:t> </a:t>
            </a:r>
            <a:r>
              <a:rPr lang="en-US" dirty="0" err="1"/>
              <a:t>ekspertą</a:t>
            </a:r>
            <a:r>
              <a:rPr lang="en-US" dirty="0"/>
              <a:t>, </a:t>
            </a:r>
            <a:r>
              <a:rPr lang="en-US" dirty="0" err="1"/>
              <a:t>paklausti</a:t>
            </a:r>
            <a:r>
              <a:rPr lang="en-US" dirty="0"/>
              <a:t> </a:t>
            </a:r>
            <a:r>
              <a:rPr lang="en-US" dirty="0" err="1"/>
              <a:t>apie</a:t>
            </a:r>
            <a:r>
              <a:rPr lang="en-US" dirty="0"/>
              <a:t> </a:t>
            </a:r>
            <a:r>
              <a:rPr lang="en-US" dirty="0" err="1"/>
              <a:t>beždžionių</a:t>
            </a:r>
            <a:r>
              <a:rPr lang="en-US" dirty="0"/>
              <a:t> </a:t>
            </a:r>
            <a:r>
              <a:rPr lang="en-US" dirty="0" err="1"/>
              <a:t>raupų</a:t>
            </a:r>
            <a:r>
              <a:rPr lang="en-US" dirty="0"/>
              <a:t> </a:t>
            </a:r>
            <a:r>
              <a:rPr lang="en-US" dirty="0" err="1"/>
              <a:t>protrūkį</a:t>
            </a:r>
            <a:r>
              <a:rPr lang="en-US" dirty="0"/>
              <a:t>? </a:t>
            </a:r>
            <a:endParaRPr lang="lt-LT" dirty="0"/>
          </a:p>
          <a:p>
            <a:pPr marL="285750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/>
              <a:buChar char="•"/>
            </a:pPr>
            <a:r>
              <a:rPr lang="en-US" b="1" dirty="0"/>
              <a:t>3</a:t>
            </a:r>
            <a:r>
              <a:rPr lang="lt-LT" b="1" dirty="0"/>
              <a:t> Grupė</a:t>
            </a:r>
            <a:r>
              <a:rPr lang="en-US" dirty="0"/>
              <a:t>: </a:t>
            </a:r>
            <a:r>
              <a:rPr lang="lt-LT" dirty="0"/>
              <a:t>Kas yra </a:t>
            </a:r>
            <a:r>
              <a:rPr lang="lt-LT" dirty="0" err="1"/>
              <a:t>Katharine</a:t>
            </a:r>
            <a:r>
              <a:rPr lang="lt-LT" dirty="0"/>
              <a:t> </a:t>
            </a:r>
            <a:r>
              <a:rPr lang="lt-LT" dirty="0" err="1"/>
              <a:t>Hayhoe</a:t>
            </a:r>
            <a:r>
              <a:rPr lang="lt-LT" dirty="0"/>
              <a:t>? Ar ji dirba gerai žinomoje institucijoje? Ar tikslinga klausti jos nuomonės apie klimato kaitą?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Paprašykite po vieną kiekvienos grupės atstovą trumpai pasidalinti savo įžvalgomis ir išvadomis. Pabrėžkite, kad net jei kas nors yra puikus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mokslininkas tam tikroje srityje, jie nėra ekspertas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visose srityse. Taip pat pabrėžkite, kad visi jie yra labai gerai žinomi ekspertai ir lengva rasti informacijos apie juos. Jeigu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kažkas iš tikrųjų yra gerai žinomas ekspertas, niekada neturėtų būti sunku</a:t>
            </a:r>
          </a:p>
          <a:p>
            <a:r>
              <a:rPr lang="lt-LT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rasti informacijos apie juos</a:t>
            </a:r>
            <a:r>
              <a:rPr lang="en-US" b="1" dirty="0"/>
              <a:t>. </a:t>
            </a:r>
            <a:endParaRPr lang="en-US" b="1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Dezinformaciją</a:t>
            </a:r>
            <a:r>
              <a:rPr lang="en-US"/>
              <a:t> </a:t>
            </a:r>
            <a:r>
              <a:rPr lang="en-US" err="1"/>
              <a:t>skleidžiantys</a:t>
            </a:r>
            <a:r>
              <a:rPr lang="en-US"/>
              <a:t> </a:t>
            </a:r>
            <a:r>
              <a:rPr lang="en-US" err="1"/>
              <a:t>žmonės</a:t>
            </a:r>
            <a:r>
              <a:rPr lang="en-US"/>
              <a:t> </a:t>
            </a:r>
            <a:r>
              <a:rPr lang="en-US" err="1"/>
              <a:t>dažnai</a:t>
            </a:r>
            <a:r>
              <a:rPr lang="en-US"/>
              <a:t> </a:t>
            </a:r>
            <a:r>
              <a:rPr lang="en-US" err="1"/>
              <a:t>prideda</a:t>
            </a:r>
            <a:r>
              <a:rPr lang="en-US"/>
              <a:t> </a:t>
            </a:r>
            <a:r>
              <a:rPr lang="en-US" err="1"/>
              <a:t>šaltinius</a:t>
            </a:r>
            <a:r>
              <a:rPr lang="en-US"/>
              <a:t>, </a:t>
            </a:r>
            <a:r>
              <a:rPr lang="en-US" err="1"/>
              <a:t>kuriuos</a:t>
            </a:r>
            <a:r>
              <a:rPr lang="en-US"/>
              <a:t> </a:t>
            </a:r>
            <a:r>
              <a:rPr lang="en-US" err="1"/>
              <a:t>perskaičius</a:t>
            </a:r>
            <a:r>
              <a:rPr lang="en-US"/>
              <a:t> </a:t>
            </a:r>
            <a:r>
              <a:rPr lang="en-US" err="1"/>
              <a:t>iki</a:t>
            </a:r>
            <a:r>
              <a:rPr lang="en-US"/>
              <a:t> </a:t>
            </a:r>
            <a:r>
              <a:rPr lang="en-US" err="1"/>
              <a:t>galo</a:t>
            </a:r>
            <a:r>
              <a:rPr lang="en-US"/>
              <a:t>, </a:t>
            </a:r>
            <a:r>
              <a:rPr lang="en-US" err="1"/>
              <a:t>atsiranda</a:t>
            </a:r>
            <a:r>
              <a:rPr lang="en-US"/>
              <a:t> </a:t>
            </a:r>
            <a:r>
              <a:rPr lang="en-US" err="1"/>
              <a:t>svarbus</a:t>
            </a:r>
            <a:r>
              <a:rPr lang="en-US"/>
              <a:t> </a:t>
            </a:r>
            <a:r>
              <a:rPr lang="en-US" err="1"/>
              <a:t>kontekstas</a:t>
            </a:r>
            <a:r>
              <a:rPr lang="en-US"/>
              <a:t>, </a:t>
            </a:r>
            <a:r>
              <a:rPr lang="en-US" err="1"/>
              <a:t>galintis</a:t>
            </a:r>
            <a:r>
              <a:rPr lang="en-US"/>
              <a:t> </a:t>
            </a:r>
            <a:r>
              <a:rPr lang="en-US" err="1"/>
              <a:t>visiškai</a:t>
            </a:r>
            <a:r>
              <a:rPr lang="en-US"/>
              <a:t> </a:t>
            </a:r>
            <a:r>
              <a:rPr lang="en-US" err="1"/>
              <a:t>pakeisti</a:t>
            </a:r>
            <a:r>
              <a:rPr lang="en-US"/>
              <a:t> </a:t>
            </a:r>
            <a:r>
              <a:rPr lang="en-US" err="1"/>
              <a:t>informacijos</a:t>
            </a:r>
            <a:r>
              <a:rPr lang="en-US"/>
              <a:t> </a:t>
            </a:r>
            <a:r>
              <a:rPr lang="en-US" err="1"/>
              <a:t>prasmę</a:t>
            </a:r>
            <a:r>
              <a:rPr lang="en-US"/>
              <a:t>. </a:t>
            </a:r>
          </a:p>
          <a:p>
            <a:r>
              <a:rPr lang="en-US">
                <a:hlinkClick r:id="rId3"/>
              </a:rPr>
              <a:t>https://veryverified.eu/lt/vienetai/ketvirtas-skyrius/b-dalis-manipuliacija/faktu-tikrinimas</a:t>
            </a:r>
          </a:p>
          <a:p>
            <a:r>
              <a:rPr lang="en-US" b="1" err="1"/>
              <a:t>Atvejo</a:t>
            </a:r>
            <a:r>
              <a:rPr lang="en-US" b="1"/>
              <a:t> </a:t>
            </a:r>
            <a:r>
              <a:rPr lang="en-US" b="1" err="1"/>
              <a:t>analizė</a:t>
            </a:r>
            <a:r>
              <a:rPr lang="en-US" b="1"/>
              <a:t>: </a:t>
            </a:r>
            <a:r>
              <a:rPr lang="en-US" b="1" err="1"/>
              <a:t>mirtis</a:t>
            </a:r>
            <a:r>
              <a:rPr lang="en-US" b="1"/>
              <a:t> po COVID-19 </a:t>
            </a:r>
            <a:r>
              <a:rPr lang="en-US" b="1" err="1"/>
              <a:t>vakcinos</a:t>
            </a:r>
            <a:endParaRPr lang="en-US" b="1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>
                <a:cs typeface="Calibri"/>
              </a:rPr>
              <a:t>Faktų tikrinimo </a:t>
            </a:r>
            <a:r>
              <a:rPr lang="en-US">
                <a:latin typeface="Futura PT Bold"/>
              </a:rPr>
              <a:t>s</a:t>
            </a:r>
            <a:r>
              <a:rPr lang="lt-LT">
                <a:latin typeface="Futura PT Bold"/>
              </a:rPr>
              <a:t>kyriu</a:t>
            </a:r>
            <a:r>
              <a:rPr lang="en-US">
                <a:latin typeface="Futura PT Bold"/>
              </a:rPr>
              <a:t>s</a:t>
            </a:r>
            <a:endParaRPr lang="en-US">
              <a:cs typeface="Calibri"/>
            </a:endParaRPr>
          </a:p>
          <a:p>
            <a:r>
              <a:rPr lang="en-US">
                <a:hlinkClick r:id="rId3"/>
              </a:rPr>
              <a:t>https://veryverified.eu/lt/vienetai/ketvirtas-skyrius/b-dalis-manipuliacija/faktu-tikrinimas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Q2p09X1_I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CCCE7DA-C856-CEDD-9865-92D4DC0C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B4103E01-60C3-F17A-D44F-4938FBAA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572A1-4F6C-2450-0C9F-EFBB50A37B12}"/>
              </a:ext>
            </a:extLst>
          </p:cNvPr>
          <p:cNvSpPr txBox="1"/>
          <p:nvPr/>
        </p:nvSpPr>
        <p:spPr>
          <a:xfrm>
            <a:off x="192066" y="297622"/>
            <a:ext cx="3679634" cy="2323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925"/>
              </a:lnSpc>
            </a:pPr>
            <a:r>
              <a:rPr lang="en-US" sz="2800">
                <a:latin typeface="Futura FT Book"/>
                <a:ea typeface="+mn-lt"/>
                <a:cs typeface="+mn-lt"/>
              </a:rPr>
              <a:t>7 </a:t>
            </a:r>
            <a:r>
              <a:rPr lang="en-US" sz="2800" err="1">
                <a:latin typeface="Futura FT Book"/>
                <a:ea typeface="+mn-lt"/>
                <a:cs typeface="+mn-lt"/>
              </a:rPr>
              <a:t>Pamoka</a:t>
            </a:r>
            <a:r>
              <a:rPr lang="en-US" sz="2800">
                <a:latin typeface="Futura FT Book"/>
                <a:ea typeface="+mn-lt"/>
                <a:cs typeface="+mn-lt"/>
              </a:rPr>
              <a:t>.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Manipuliacija</a:t>
            </a:r>
            <a:r>
              <a:rPr lang="en-US" sz="2800" b="1">
                <a:latin typeface="Futura FT Book"/>
                <a:ea typeface="+mn-lt"/>
                <a:cs typeface="+mn-lt"/>
              </a:rPr>
              <a:t>: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Botai</a:t>
            </a:r>
            <a:r>
              <a:rPr lang="en-US" sz="2800" b="1">
                <a:latin typeface="Futura FT Book"/>
                <a:ea typeface="+mn-lt"/>
                <a:cs typeface="+mn-lt"/>
              </a:rPr>
              <a:t>,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troliai</a:t>
            </a:r>
            <a:r>
              <a:rPr lang="en-US" sz="2800" b="1">
                <a:latin typeface="Futura FT Book"/>
                <a:ea typeface="+mn-lt"/>
                <a:cs typeface="+mn-lt"/>
              </a:rPr>
              <a:t>,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netikri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ekspertai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ir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faktų</a:t>
            </a:r>
            <a:r>
              <a:rPr lang="en-US" sz="2800" b="1">
                <a:latin typeface="Futura FT Book"/>
                <a:ea typeface="+mn-lt"/>
                <a:cs typeface="+mn-lt"/>
              </a:rPr>
              <a:t> </a:t>
            </a:r>
            <a:r>
              <a:rPr lang="en-US" sz="2800" b="1" err="1">
                <a:latin typeface="Futura FT Book"/>
                <a:ea typeface="+mn-lt"/>
                <a:cs typeface="+mn-lt"/>
              </a:rPr>
              <a:t>tikrinimas</a:t>
            </a:r>
            <a:r>
              <a:rPr lang="en-US" sz="2800" b="1">
                <a:latin typeface="Futura FT Book"/>
                <a:ea typeface="+mn-lt"/>
                <a:cs typeface="+mn-lt"/>
              </a:rPr>
              <a:t> </a:t>
            </a:r>
          </a:p>
          <a:p>
            <a:pPr>
              <a:lnSpc>
                <a:spcPts val="2925"/>
              </a:lnSpc>
            </a:pPr>
            <a:r>
              <a:rPr lang="en-US" sz="2800">
                <a:latin typeface="Futura FT Book"/>
                <a:ea typeface="+mn-lt"/>
                <a:cs typeface="+mn-lt"/>
              </a:rPr>
              <a:t>4 </a:t>
            </a:r>
            <a:r>
              <a:rPr lang="en-US" sz="2800" err="1">
                <a:latin typeface="Futura FT Book"/>
                <a:ea typeface="+mn-lt"/>
                <a:cs typeface="+mn-lt"/>
              </a:rPr>
              <a:t>skyrius</a:t>
            </a:r>
            <a:r>
              <a:rPr lang="en-US" sz="2800">
                <a:latin typeface="Futura FT Book"/>
                <a:ea typeface="+mn-lt"/>
                <a:cs typeface="+mn-lt"/>
              </a:rPr>
              <a:t> B </a:t>
            </a:r>
            <a:r>
              <a:rPr lang="en-US" sz="2800" err="1">
                <a:latin typeface="Futura FT Book"/>
                <a:ea typeface="+mn-lt"/>
                <a:cs typeface="+mn-lt"/>
              </a:rPr>
              <a:t>dalis</a:t>
            </a:r>
            <a:r>
              <a:rPr lang="en-US" sz="2800">
                <a:latin typeface="Futura FT Book"/>
                <a:ea typeface="+mn-lt"/>
                <a:cs typeface="+mn-lt"/>
              </a:rPr>
              <a:t> </a:t>
            </a:r>
            <a:endParaRPr lang="en-US" sz="28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21145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ea typeface="+mj-lt"/>
                <a:cs typeface="+mj-lt"/>
              </a:rPr>
              <a:t>Testas: Įvertink šaltinius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1AF83216-49FC-41A8-FC8A-3F2198F8C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19" y="1884872"/>
            <a:ext cx="3634596" cy="36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Futura FT Bold"/>
              </a:rPr>
              <a:t>Ar jie yra ek</a:t>
            </a:r>
            <a:r>
              <a:rPr lang="en-US">
                <a:latin typeface="Futura FT Bold"/>
              </a:rPr>
              <a:t>s</a:t>
            </a:r>
            <a:r>
              <a:rPr lang="lt-LT">
                <a:latin typeface="Futura FT Bold"/>
              </a:rPr>
              <a:t>pertai</a:t>
            </a:r>
            <a:r>
              <a:rPr lang="en-US">
                <a:latin typeface="Futura FT Bold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E90E8-1990-1388-71CD-DEABF769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71" y="1583528"/>
            <a:ext cx="1077439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>
                <a:latin typeface="Futura FT Book"/>
                <a:ea typeface="+mn-lt"/>
                <a:cs typeface="+mn-lt"/>
              </a:rPr>
              <a:t>Kartais žiniasklaidos agentūros ir socialinės žiniasklaidos vartotojai nepatikrintą informaciją priskiria arba netikriems veiksmams, arba žmonėms, kurie nėra kvalifikuoti vadintis ekspertais. </a:t>
            </a:r>
            <a:endParaRPr lang="en-US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lt-LT" sz="2700" i="1">
                <a:latin typeface="Futura FT Book"/>
                <a:ea typeface="+mn-lt"/>
                <a:cs typeface="+mn-lt"/>
              </a:rPr>
              <a:t>Pavyzdžiui: Socialinis tinklas susiję su Kinija turintis 500 paskyrų buvo pašalintas iš "Facebook" už netikro biologo iš Šveicarijos - </a:t>
            </a:r>
            <a:r>
              <a:rPr lang="lt-LT" sz="2700" i="1" err="1">
                <a:latin typeface="Futura FT Book"/>
                <a:ea typeface="+mn-lt"/>
                <a:cs typeface="+mn-lt"/>
              </a:rPr>
              <a:t>Wilsono</a:t>
            </a:r>
            <a:r>
              <a:rPr lang="lt-LT" sz="2700" i="1">
                <a:latin typeface="Futura FT Book"/>
                <a:ea typeface="+mn-lt"/>
                <a:cs typeface="+mn-lt"/>
              </a:rPr>
              <a:t> </a:t>
            </a:r>
            <a:r>
              <a:rPr lang="lt-LT" sz="2700" i="1" err="1">
                <a:latin typeface="Futura FT Book"/>
                <a:ea typeface="+mn-lt"/>
                <a:cs typeface="+mn-lt"/>
              </a:rPr>
              <a:t>Edwardso</a:t>
            </a:r>
            <a:r>
              <a:rPr lang="lt-LT" sz="2700" i="1">
                <a:latin typeface="Futura FT Book"/>
                <a:ea typeface="+mn-lt"/>
                <a:cs typeface="+mn-lt"/>
              </a:rPr>
              <a:t>, teiginių reklamavimą. Įraše Edvardsas (kuris iš tikrųjų neegzistuoja) teigė, kad JAV kišasi į pastangas surasti Covid-19 ištakas. Vėliau jo pareiškimai buvo iš naujo paskelbti Kinijos valstybinėje žiniasklaidoje. </a:t>
            </a:r>
            <a:endParaRPr lang="en-US" sz="27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56299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149055"/>
            <a:ext cx="10472057" cy="1325563"/>
          </a:xfrm>
        </p:spPr>
        <p:txBody>
          <a:bodyPr>
            <a:normAutofit/>
          </a:bodyPr>
          <a:lstStyle/>
          <a:p>
            <a:r>
              <a:rPr lang="en-US" sz="3600" err="1">
                <a:latin typeface="Futura PT Book"/>
              </a:rPr>
              <a:t>Patarimai</a:t>
            </a:r>
            <a:r>
              <a:rPr lang="en-US" sz="3600">
                <a:latin typeface="Futura PT Book"/>
              </a:rPr>
              <a:t>, </a:t>
            </a:r>
            <a:r>
              <a:rPr lang="en-US" sz="3600" err="1">
                <a:latin typeface="Futura PT Book"/>
              </a:rPr>
              <a:t>kaip</a:t>
            </a:r>
            <a:r>
              <a:rPr lang="en-US" sz="3600">
                <a:latin typeface="Futura PT Book"/>
              </a:rPr>
              <a:t> </a:t>
            </a:r>
            <a:r>
              <a:rPr lang="en-US" sz="3600" err="1">
                <a:latin typeface="Futura PT Book"/>
              </a:rPr>
              <a:t>sužinoti</a:t>
            </a:r>
            <a:r>
              <a:rPr lang="en-US" sz="3600">
                <a:latin typeface="Futura PT Book"/>
              </a:rPr>
              <a:t>, </a:t>
            </a:r>
            <a:r>
              <a:rPr lang="en-US" sz="3600" err="1">
                <a:latin typeface="Futura PT Book"/>
              </a:rPr>
              <a:t>ar</a:t>
            </a:r>
            <a:r>
              <a:rPr lang="en-US" sz="3600">
                <a:latin typeface="Futura PT Book"/>
              </a:rPr>
              <a:t> kas </a:t>
            </a:r>
            <a:r>
              <a:rPr lang="en-US" sz="3600" err="1">
                <a:latin typeface="Futura PT Book"/>
              </a:rPr>
              <a:t>nors</a:t>
            </a:r>
            <a:r>
              <a:rPr lang="en-US" sz="3600">
                <a:latin typeface="Futura PT Book"/>
              </a:rPr>
              <a:t> </a:t>
            </a:r>
            <a:r>
              <a:rPr lang="en-US" sz="3600" err="1">
                <a:latin typeface="Futura PT Book"/>
              </a:rPr>
              <a:t>yra</a:t>
            </a:r>
            <a:r>
              <a:rPr lang="en-US" sz="3600">
                <a:latin typeface="Futura PT Book"/>
              </a:rPr>
              <a:t> tam </a:t>
            </a:r>
            <a:r>
              <a:rPr lang="en-US" sz="3600" err="1">
                <a:latin typeface="Futura PT Book"/>
              </a:rPr>
              <a:t>tikros</a:t>
            </a:r>
            <a:r>
              <a:rPr lang="en-US" sz="3600">
                <a:latin typeface="Futura PT Book"/>
              </a:rPr>
              <a:t> s</a:t>
            </a:r>
            <a:r>
              <a:rPr lang="lt-LT" sz="3600" err="1">
                <a:latin typeface="Futura PT Book"/>
              </a:rPr>
              <a:t>ritie</a:t>
            </a:r>
            <a:r>
              <a:rPr lang="en-US" sz="3600">
                <a:latin typeface="Futura PT Book"/>
              </a:rPr>
              <a:t>s</a:t>
            </a:r>
            <a:r>
              <a:rPr lang="lt-LT" sz="3600">
                <a:latin typeface="Futura PT Book"/>
              </a:rPr>
              <a:t> </a:t>
            </a:r>
            <a:r>
              <a:rPr lang="en-US" sz="3600" err="1">
                <a:latin typeface="Futura PT Book"/>
              </a:rPr>
              <a:t>ekspertas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50" y="1421178"/>
            <a:ext cx="11312153" cy="49584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Kur jie dirbo ir kiek laiko? Ar galite rasti jų gyvenimo aprašymą? </a:t>
            </a:r>
            <a:endParaRPr lang="en-US" sz="23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Jei kas nors yra patikimas ekspertas, tikėtina, kad kitos žiniasklaidos agentūros taip pat naudojo juos kaip šaltinį arba ekspertai patys rašė straipsnius skirtingose žiniasklaidos platformose. </a:t>
            </a:r>
            <a:endParaRPr lang="en-US" sz="23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Akademinės knygos, vadovėliai ir jų parašyti straipsniai, taip pat citatų skaičius – kiek kartų kiti ekspertai savo darbuose pridėjo nuorodas į eksperto veikalus. Šią informaciją galima rasti scholar.google.com. Kai ieškote eksperto vardo svetainėje, galite pamatyti, ar ekspertas yra rašęs šia tema ir kiek kitų asmenų įvertino eksperto darbą kaip naudingą. </a:t>
            </a:r>
            <a:endParaRPr lang="en-US" sz="23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lt-LT" sz="2300">
                <a:latin typeface="Futura FT Book"/>
                <a:ea typeface="+mn-lt"/>
                <a:cs typeface="+mn-lt"/>
              </a:rPr>
              <a:t>- Organizacijos, kuriai ekspertas atstovauja, reputacija: ar ji atrodo, patikima ir turinti patirtį bei pripažinimą? Ar eksperto ar jo atstovaujamos organizacijos vardas/pavadinimas yra susietas su kokiu nors skandalu, apie kurį buvo kalbama žiniasklaidoje? </a:t>
            </a:r>
            <a:endParaRPr lang="en-US" sz="230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1822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25"/>
          </a:xfrm>
        </p:spPr>
        <p:txBody>
          <a:bodyPr/>
          <a:lstStyle/>
          <a:p>
            <a:r>
              <a:rPr lang="lt-LT">
                <a:latin typeface="Futura PT Bold"/>
              </a:rPr>
              <a:t>Praktika</a:t>
            </a:r>
            <a:endParaRPr lang="en-US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2400" b="1" dirty="0">
                <a:latin typeface="Futura FT Book"/>
                <a:ea typeface="+mn-lt"/>
                <a:cs typeface="+mn-lt"/>
              </a:rPr>
              <a:t>1 Grupė</a:t>
            </a:r>
            <a:r>
              <a:rPr lang="lt-LT" sz="2400" dirty="0">
                <a:latin typeface="Futura FT Book"/>
                <a:ea typeface="+mn-lt"/>
                <a:cs typeface="+mn-lt"/>
              </a:rPr>
              <a:t>: Kas yra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Paul</a:t>
            </a:r>
            <a:r>
              <a:rPr lang="lt-LT" sz="2400" dirty="0">
                <a:latin typeface="Futura FT Book"/>
                <a:ea typeface="+mn-lt"/>
                <a:cs typeface="+mn-lt"/>
              </a:rPr>
              <a:t> A.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Offit</a:t>
            </a:r>
            <a:r>
              <a:rPr lang="lt-LT" sz="2400" dirty="0">
                <a:latin typeface="Futura FT Book"/>
                <a:ea typeface="+mn-lt"/>
                <a:cs typeface="+mn-lt"/>
              </a:rPr>
              <a:t>? Kokia yra jo specializacija? Ar tikslinga klausti jo nuomonės apie skiepus? </a:t>
            </a:r>
            <a:endParaRPr lang="en-US" sz="24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2400" b="1" dirty="0">
                <a:latin typeface="Futura FT Book"/>
                <a:ea typeface="+mn-lt"/>
                <a:cs typeface="+mn-lt"/>
              </a:rPr>
              <a:t>2 Grupė</a:t>
            </a:r>
            <a:r>
              <a:rPr lang="lt-LT" sz="2400" dirty="0">
                <a:latin typeface="Futura FT Book"/>
                <a:ea typeface="+mn-lt"/>
                <a:cs typeface="+mn-lt"/>
              </a:rPr>
              <a:t>: Kas yra Andrejus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Spiridonovas</a:t>
            </a:r>
            <a:r>
              <a:rPr lang="lt-LT" sz="2400" dirty="0">
                <a:latin typeface="Futura FT Book"/>
                <a:ea typeface="+mn-lt"/>
                <a:cs typeface="+mn-lt"/>
              </a:rPr>
              <a:t>? Koks jo išsilavinimas? Jei būtum žurnalistu, ar pasirinktum jį kaip ekspertą, paklausti apie beždžionių raupų protrūkį? </a:t>
            </a:r>
            <a:endParaRPr lang="en-US" sz="2400">
              <a:latin typeface="Futura FT Book"/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lt-LT" sz="2400" b="1" dirty="0">
                <a:latin typeface="Futura FT Book"/>
                <a:ea typeface="+mn-lt"/>
                <a:cs typeface="+mn-lt"/>
              </a:rPr>
              <a:t>3 Grupė</a:t>
            </a:r>
            <a:r>
              <a:rPr lang="lt-LT" sz="2400" dirty="0">
                <a:latin typeface="Futura FT Book"/>
                <a:ea typeface="+mn-lt"/>
                <a:cs typeface="+mn-lt"/>
              </a:rPr>
              <a:t>: Kas yra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Katharine</a:t>
            </a:r>
            <a:r>
              <a:rPr lang="lt-LT" sz="2400" dirty="0">
                <a:latin typeface="Futura FT Book"/>
                <a:ea typeface="+mn-lt"/>
                <a:cs typeface="+mn-lt"/>
              </a:rPr>
              <a:t> </a:t>
            </a:r>
            <a:r>
              <a:rPr lang="lt-LT" sz="2400" dirty="0" err="1">
                <a:latin typeface="Futura FT Book"/>
                <a:ea typeface="+mn-lt"/>
                <a:cs typeface="+mn-lt"/>
              </a:rPr>
              <a:t>Hayhoe</a:t>
            </a:r>
            <a:r>
              <a:rPr lang="lt-LT" sz="2400" dirty="0">
                <a:latin typeface="Futura FT Book"/>
                <a:ea typeface="+mn-lt"/>
                <a:cs typeface="+mn-lt"/>
              </a:rPr>
              <a:t>? Ar ji dirba gerai žinomoje institucijoje? Ar tikslinga klausti jos nuomonės apie klimato kaitą?</a:t>
            </a:r>
            <a:endParaRPr lang="en-US" sz="240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Manipul</a:t>
            </a:r>
            <a:r>
              <a:rPr lang="lt-LT" dirty="0" err="1">
                <a:latin typeface="Futura PT Bold"/>
              </a:rPr>
              <a:t>iacija</a:t>
            </a:r>
            <a:r>
              <a:rPr lang="en-US" dirty="0">
                <a:latin typeface="Futura PT Bold"/>
              </a:rPr>
              <a:t> </a:t>
            </a:r>
            <a:r>
              <a:rPr lang="lt-LT" dirty="0">
                <a:latin typeface="Futura PT Bold"/>
              </a:rPr>
              <a:t>šaltiniai</a:t>
            </a:r>
            <a:r>
              <a:rPr lang="en-US" dirty="0">
                <a:latin typeface="Futura PT Bold"/>
              </a:rPr>
              <a:t>s. </a:t>
            </a:r>
            <a:r>
              <a:rPr lang="lt-LT" dirty="0">
                <a:latin typeface="Futura PT Bold"/>
              </a:rPr>
              <a:t>Atvejo analizė: Mirti</a:t>
            </a:r>
            <a:r>
              <a:rPr lang="en-US" dirty="0">
                <a:ea typeface="+mj-lt"/>
                <a:cs typeface="+mj-lt"/>
              </a:rPr>
              <a:t>s po Covid-19 </a:t>
            </a:r>
            <a:r>
              <a:rPr lang="en-US" dirty="0" err="1">
                <a:ea typeface="+mj-lt"/>
                <a:cs typeface="+mj-lt"/>
              </a:rPr>
              <a:t>vakcinos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A8D7E324-D4A3-9BE5-1F53-3833994F5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665" y="1928004"/>
            <a:ext cx="3533954" cy="35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>
                <a:latin typeface="Futura PT Bold"/>
              </a:rPr>
              <a:t>Apibendrinima</a:t>
            </a:r>
            <a:r>
              <a:rPr lang="en-US">
                <a:latin typeface="Futura PT Bold"/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dirty="0">
                <a:latin typeface="Futura FT Bold"/>
                <a:ea typeface="Calibri" panose="020F0502020204030204" pitchFamily="34" charset="0"/>
                <a:cs typeface="Arial"/>
              </a:rPr>
              <a:t>Peržvelkite</a:t>
            </a:r>
            <a:r>
              <a:rPr lang="lt-LT" dirty="0">
                <a:effectLst/>
                <a:latin typeface="Futura FT Bold"/>
                <a:ea typeface="Calibri" panose="020F0502020204030204" pitchFamily="34" charset="0"/>
                <a:cs typeface="Arial"/>
              </a:rPr>
              <a:t> faktų tikrinimo skyrių, esantį </a:t>
            </a:r>
            <a:r>
              <a:rPr lang="lt-LT" dirty="0" err="1">
                <a:effectLst/>
                <a:latin typeface="Futura FT Bold"/>
                <a:ea typeface="Calibri" panose="020F0502020204030204" pitchFamily="34" charset="0"/>
                <a:cs typeface="Arial"/>
              </a:rPr>
              <a:t>Very</a:t>
            </a:r>
            <a:r>
              <a:rPr lang="lt-LT" dirty="0">
                <a:effectLst/>
                <a:latin typeface="Futura FT Bold"/>
                <a:ea typeface="Calibri" panose="020F0502020204030204" pitchFamily="34" charset="0"/>
                <a:cs typeface="Arial"/>
              </a:rPr>
              <a:t> </a:t>
            </a:r>
            <a:r>
              <a:rPr lang="lt-LT" dirty="0" err="1">
                <a:effectLst/>
                <a:latin typeface="Futura FT Bold"/>
                <a:ea typeface="Calibri" panose="020F0502020204030204" pitchFamily="34" charset="0"/>
                <a:cs typeface="Arial"/>
              </a:rPr>
              <a:t>Verified</a:t>
            </a:r>
            <a:r>
              <a:rPr lang="lt-LT" dirty="0">
                <a:effectLst/>
                <a:latin typeface="Futura FT Bold"/>
                <a:ea typeface="Calibri" panose="020F0502020204030204" pitchFamily="34" charset="0"/>
                <a:cs typeface="Arial"/>
              </a:rPr>
              <a:t> svetainėje. Kurse išvardijami keli įrankiai, kurie gali padėti tikrinant faktus. QR kodas</a:t>
            </a:r>
            <a:endParaRPr lang="en-US" dirty="0">
              <a:latin typeface="Futura FT Bold"/>
              <a:ea typeface="+mn-lt"/>
              <a:cs typeface="Arial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5" descr="Qr code&#10;&#10;Description automatically generated">
            <a:extLst>
              <a:ext uri="{FF2B5EF4-FFF2-40B4-BE49-F238E27FC236}">
                <a16:creationId xmlns:a16="http://schemas.microsoft.com/office/drawing/2014/main" id="{1000FA51-DDBE-9D60-4B45-91EBAE1B6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95" y="3265098"/>
            <a:ext cx="2800709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lt-LT">
                <a:latin typeface="Futura PT Book"/>
              </a:rPr>
              <a:t>Įvada</a:t>
            </a:r>
            <a:r>
              <a:rPr lang="en-US" sz="4400">
                <a:latin typeface="Futura PT Book"/>
                <a:ea typeface="Source Sans Pro Light"/>
              </a:rPr>
              <a:t>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27" y="1085396"/>
            <a:ext cx="9888795" cy="4699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lt-LT" sz="3200">
                <a:latin typeface="Futura PT Book"/>
                <a:ea typeface="Source Sans Pro Light"/>
              </a:rPr>
              <a:t>Šioje pamokoje mes ir toliau kalbėsime apie manipuliavimą žiniasklaidoje. Ne visi socialinių tinklų vartotojai yra tuo, kuo sakosi esą – kai kurie yra troliai ir botai. Ar žinote, kas jie yra?</a:t>
            </a: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tai ir troliai LT">
            <a:hlinkClick r:id="" action="ppaction://media"/>
            <a:extLst>
              <a:ext uri="{FF2B5EF4-FFF2-40B4-BE49-F238E27FC236}">
                <a16:creationId xmlns:a16="http://schemas.microsoft.com/office/drawing/2014/main" id="{02EBE812-BEA2-D8F6-2AB3-BAB16FB4A2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755" y="296054"/>
            <a:ext cx="11525849" cy="62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Netikros nuotraukos iššūkis</a:t>
            </a:r>
            <a:r>
              <a:rPr lang="en-US" sz="4000"/>
              <a:t>: </a:t>
            </a:r>
            <a:r>
              <a:rPr lang="lt-LT" sz="4000"/>
              <a:t>ar galite at</a:t>
            </a:r>
            <a:r>
              <a:rPr lang="lt-LT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skirti kurie žmonės yra tikri?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2ECE3C53-1FD8-6434-B20B-3706EA4A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90" y="2303207"/>
            <a:ext cx="3640393" cy="36403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42E38-849F-764E-7318-4B4C00D5ABF6}"/>
              </a:ext>
            </a:extLst>
          </p:cNvPr>
          <p:cNvSpPr txBox="1">
            <a:spLocks/>
          </p:cNvSpPr>
          <p:nvPr/>
        </p:nvSpPr>
        <p:spPr>
          <a:xfrm>
            <a:off x="5145430" y="2302137"/>
            <a:ext cx="6091086" cy="155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3200">
                <a:latin typeface="Futura PT Book"/>
                <a:ea typeface="Source Sans Pro Light"/>
              </a:rPr>
              <a:t>Pabandykite sužaisti tris kartus. Ar galite atskirti, kuris iš dviejų vaizdų yra tikras?</a:t>
            </a:r>
          </a:p>
        </p:txBody>
      </p:sp>
    </p:spTree>
    <p:extLst>
      <p:ext uri="{BB962C8B-B14F-4D97-AF65-F5344CB8AC3E}">
        <p14:creationId xmlns:p14="http://schemas.microsoft.com/office/powerpoint/2010/main" val="11652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6B79-5473-04C1-572B-94BBAF77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1083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 sz="3200">
                <a:latin typeface="Futura FT Book"/>
                <a:ea typeface="Source Sans Pro Light"/>
              </a:rPr>
              <a:t>Vandens dėmės</a:t>
            </a:r>
            <a:endParaRPr lang="en-US" sz="3200">
              <a:latin typeface="Futura FT Book"/>
              <a:ea typeface="Source Sans Pro Light"/>
            </a:endParaRPr>
          </a:p>
          <a:p>
            <a:pPr marL="0" indent="0">
              <a:buNone/>
            </a:pPr>
            <a:endParaRPr lang="en-US">
              <a:ea typeface="Source Sans Pro Light"/>
            </a:endParaRPr>
          </a:p>
          <a:p>
            <a:pPr marL="0" indent="0">
              <a:buNone/>
            </a:pPr>
            <a:endParaRPr lang="en-US">
              <a:ea typeface="Source Sans Pr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C5F716-22EA-5B76-DE97-87684D90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003"/>
            <a:ext cx="1083968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err="1">
                <a:latin typeface="Futura FT Book"/>
              </a:rPr>
              <a:t>Kokie</a:t>
            </a:r>
            <a:r>
              <a:rPr lang="en-US" sz="3600">
                <a:latin typeface="Futura FT Book"/>
              </a:rPr>
              <a:t> </a:t>
            </a:r>
            <a:r>
              <a:rPr lang="en-US" sz="3600" err="1">
                <a:latin typeface="Futura FT Book"/>
              </a:rPr>
              <a:t>požymiai</a:t>
            </a:r>
            <a:r>
              <a:rPr lang="en-US" sz="3600">
                <a:latin typeface="Futura FT Book"/>
              </a:rPr>
              <a:t> </a:t>
            </a:r>
            <a:r>
              <a:rPr lang="en-US" sz="3600" err="1">
                <a:latin typeface="Futura FT Book"/>
              </a:rPr>
              <a:t>rodo</a:t>
            </a:r>
            <a:r>
              <a:rPr lang="en-US" sz="3600">
                <a:latin typeface="Futura FT Book"/>
              </a:rPr>
              <a:t>, </a:t>
            </a:r>
            <a:r>
              <a:rPr lang="en-US" sz="3600" err="1">
                <a:latin typeface="Futura FT Book"/>
              </a:rPr>
              <a:t>kad</a:t>
            </a:r>
            <a:r>
              <a:rPr lang="en-US" sz="3600">
                <a:latin typeface="Futura FT Book"/>
              </a:rPr>
              <a:t> </a:t>
            </a:r>
            <a:r>
              <a:rPr lang="lt-LT" sz="3600">
                <a:latin typeface="Futura FT Book"/>
              </a:rPr>
              <a:t>nuotrauka yra</a:t>
            </a:r>
            <a:r>
              <a:rPr lang="en-US" sz="3600">
                <a:latin typeface="Futura FT Book"/>
              </a:rPr>
              <a:t> s</a:t>
            </a:r>
            <a:r>
              <a:rPr lang="lt-LT" sz="3600">
                <a:latin typeface="Futura FT Book"/>
              </a:rPr>
              <a:t>u</a:t>
            </a:r>
            <a:r>
              <a:rPr lang="en-US" sz="3600" err="1">
                <a:latin typeface="Futura FT Book"/>
              </a:rPr>
              <a:t>generu</a:t>
            </a:r>
            <a:r>
              <a:rPr lang="lt-LT" sz="3600" err="1">
                <a:latin typeface="Futura FT Book"/>
              </a:rPr>
              <a:t>ota</a:t>
            </a:r>
            <a:r>
              <a:rPr lang="lt-LT" sz="3600">
                <a:latin typeface="Futura FT Book"/>
              </a:rPr>
              <a:t> </a:t>
            </a:r>
            <a:r>
              <a:rPr lang="en-US" sz="3600" err="1">
                <a:latin typeface="Futura FT Book"/>
              </a:rPr>
              <a:t>automatiškai</a:t>
            </a:r>
            <a:r>
              <a:rPr lang="en-US" sz="3600">
                <a:latin typeface="Futura FT Book"/>
              </a:rPr>
              <a:t>?</a:t>
            </a:r>
            <a:r>
              <a:rPr lang="en-US" sz="2400">
                <a:latin typeface="Futura FT Book"/>
              </a:rPr>
              <a:t>(</a:t>
            </a:r>
            <a:r>
              <a:rPr lang="lt-LT" sz="2400">
                <a:latin typeface="Futura FT Book"/>
              </a:rPr>
              <a:t>šaltini</a:t>
            </a:r>
            <a:r>
              <a:rPr lang="en-US" sz="2400">
                <a:latin typeface="Futura FT Book"/>
                <a:ea typeface="+mj-lt"/>
                <a:cs typeface="+mj-lt"/>
              </a:rPr>
              <a:t>s</a:t>
            </a:r>
            <a:r>
              <a:rPr lang="en-US" sz="2400">
                <a:latin typeface="Futura FT Book"/>
              </a:rPr>
              <a:t>: </a:t>
            </a:r>
            <a:r>
              <a:rPr lang="en-US" sz="2400">
                <a:latin typeface="Futura FT Book"/>
                <a:ea typeface="+mj-lt"/>
                <a:cs typeface="+mj-lt"/>
              </a:rPr>
              <a:t>whichfaceisreal.com)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41615A7-AC3C-B232-935A-7447F07E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80" y="2863364"/>
            <a:ext cx="9293941" cy="29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>
                <a:latin typeface="Futura PT Book"/>
                <a:ea typeface="Source Sans Pro Light"/>
              </a:rPr>
              <a:t>Fone e</a:t>
            </a:r>
            <a:r>
              <a:rPr lang="en-US">
                <a:latin typeface="Futura PT Book"/>
                <a:ea typeface="Source Sans Pro Light"/>
              </a:rPr>
              <a:t>s</a:t>
            </a:r>
            <a:r>
              <a:rPr lang="lt-LT">
                <a:latin typeface="Futura PT Book"/>
                <a:ea typeface="Source Sans Pro Light"/>
              </a:rPr>
              <a:t>anty</a:t>
            </a:r>
            <a:r>
              <a:rPr lang="en-US">
                <a:latin typeface="Futura PT Book"/>
                <a:ea typeface="Source Sans Pro Light"/>
              </a:rPr>
              <a:t>s</a:t>
            </a:r>
            <a:r>
              <a:rPr lang="lt-LT">
                <a:latin typeface="Futura PT Book"/>
                <a:ea typeface="Source Sans Pro Light"/>
              </a:rPr>
              <a:t> neatitikimai</a:t>
            </a: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B79FA3F-C9BE-B1F4-EBE7-CBC158B6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950595"/>
            <a:ext cx="11014586" cy="35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3932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Futura PT Book"/>
                <a:ea typeface="Source Sans Pro Light"/>
              </a:rPr>
              <a:t>As</a:t>
            </a:r>
            <a:r>
              <a:rPr lang="lt-LT">
                <a:latin typeface="Futura PT Book"/>
                <a:ea typeface="Source Sans Pro Light"/>
              </a:rPr>
              <a:t>i</a:t>
            </a:r>
            <a:r>
              <a:rPr lang="en-US">
                <a:latin typeface="Futura PT Book"/>
                <a:ea typeface="Source Sans Pro Light"/>
              </a:rPr>
              <a:t>m</a:t>
            </a:r>
            <a:r>
              <a:rPr lang="lt-LT">
                <a:latin typeface="Futura PT Book"/>
                <a:ea typeface="Source Sans Pro Light"/>
              </a:rPr>
              <a:t>etrija: akiniai ir kito</a:t>
            </a:r>
            <a:r>
              <a:rPr lang="en-US">
                <a:latin typeface="Futura PT Book"/>
                <a:ea typeface="Source Sans Pro Light"/>
              </a:rPr>
              <a:t>s</a:t>
            </a:r>
            <a:r>
              <a:rPr lang="lt-LT">
                <a:latin typeface="Futura PT Book"/>
                <a:ea typeface="Source Sans Pro Light"/>
              </a:rPr>
              <a:t> detalė</a:t>
            </a:r>
            <a:r>
              <a:rPr lang="en-US">
                <a:latin typeface="Futura PT Book"/>
                <a:ea typeface="Source Sans Pro Light"/>
              </a:rPr>
              <a:t>s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E7E05AE-0D27-3BAF-828E-289BE615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55" y="1174708"/>
            <a:ext cx="8200102" cy="2640453"/>
          </a:xfrm>
          <a:prstGeom prst="rect">
            <a:avLst/>
          </a:prstGeom>
        </p:spPr>
      </p:pic>
      <p:pic>
        <p:nvPicPr>
          <p:cNvPr id="4" name="Picture 5" descr="A picture containing person, person, posing, smiling&#10;&#10;Description automatically generated">
            <a:extLst>
              <a:ext uri="{FF2B5EF4-FFF2-40B4-BE49-F238E27FC236}">
                <a16:creationId xmlns:a16="http://schemas.microsoft.com/office/drawing/2014/main" id="{D9C7FCC4-48B2-07ED-E6A8-180FE0B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5" y="3859403"/>
            <a:ext cx="8212393" cy="26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t-LT">
                <a:latin typeface="Futura PT Book"/>
                <a:ea typeface="Source Sans Pro Light"/>
              </a:rPr>
              <a:t>Plaukų vaizdavimo klaidos ir dėmės</a:t>
            </a: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F9A2124-0BE4-E747-E3C3-E55150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" y="1814212"/>
            <a:ext cx="11579941" cy="37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5A39C-7C94-5219-D6FF-A5C51C5F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694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Be </a:t>
            </a:r>
            <a:r>
              <a:rPr lang="en-US" sz="3200" err="1">
                <a:latin typeface="Futura PT Book"/>
                <a:ea typeface="+mn-lt"/>
                <a:cs typeface="+mn-lt"/>
              </a:rPr>
              <a:t>vaizdų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kitos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informacijos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kurią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taip</a:t>
            </a:r>
            <a:r>
              <a:rPr lang="en-US" sz="3200">
                <a:latin typeface="Futura PT Book"/>
                <a:ea typeface="+mn-lt"/>
                <a:cs typeface="+mn-lt"/>
              </a:rPr>
              <a:t> pat </a:t>
            </a:r>
            <a:r>
              <a:rPr lang="en-US" sz="3200" err="1">
                <a:latin typeface="Futura PT Book"/>
                <a:ea typeface="+mn-lt"/>
                <a:cs typeface="+mn-lt"/>
              </a:rPr>
              <a:t>svarbu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patikrinti</a:t>
            </a:r>
            <a:r>
              <a:rPr lang="en-US" sz="3200">
                <a:latin typeface="Futura PT Book"/>
                <a:ea typeface="+mn-lt"/>
                <a:cs typeface="+mn-lt"/>
              </a:rPr>
              <a:t>.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žmonių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kurie</a:t>
            </a:r>
            <a:r>
              <a:rPr lang="en-US" sz="3200">
                <a:latin typeface="Futura PT Book"/>
                <a:ea typeface="+mn-lt"/>
                <a:cs typeface="+mn-lt"/>
              </a:rPr>
              <a:t> tai </a:t>
            </a:r>
            <a:r>
              <a:rPr lang="en-US" sz="3200" err="1">
                <a:latin typeface="Futura PT Book"/>
                <a:ea typeface="+mn-lt"/>
                <a:cs typeface="+mn-lt"/>
              </a:rPr>
              <a:t>daro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profesionaliai</a:t>
            </a:r>
            <a:r>
              <a:rPr lang="en-US" sz="3200">
                <a:latin typeface="Futura PT Book"/>
                <a:ea typeface="+mn-lt"/>
                <a:cs typeface="+mn-lt"/>
              </a:rPr>
              <a:t> – </a:t>
            </a:r>
            <a:r>
              <a:rPr lang="en-US" sz="3200" err="1">
                <a:latin typeface="Futura PT Book"/>
                <a:ea typeface="+mn-lt"/>
                <a:cs typeface="+mn-lt"/>
              </a:rPr>
              <a:t>faktų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tikrintojai</a:t>
            </a:r>
            <a:r>
              <a:rPr lang="en-US" sz="3200">
                <a:latin typeface="Futura PT Book"/>
                <a:ea typeface="+mn-lt"/>
                <a:cs typeface="+mn-lt"/>
              </a:rPr>
              <a:t>. Jie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žurnalistai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kurių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darbas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atsakyti</a:t>
            </a:r>
            <a:r>
              <a:rPr lang="en-US" sz="3200">
                <a:latin typeface="Futura PT Book"/>
                <a:ea typeface="+mn-lt"/>
                <a:cs typeface="+mn-lt"/>
              </a:rPr>
              <a:t> į </a:t>
            </a:r>
            <a:r>
              <a:rPr lang="en-US" sz="3200" err="1">
                <a:latin typeface="Futura PT Book"/>
                <a:ea typeface="+mn-lt"/>
                <a:cs typeface="+mn-lt"/>
              </a:rPr>
              <a:t>tokius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klausimus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kaip</a:t>
            </a:r>
            <a:r>
              <a:rPr lang="en-US" sz="3200">
                <a:latin typeface="Futura PT Book"/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- Kas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pateikė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teiginį</a:t>
            </a:r>
            <a:r>
              <a:rPr lang="en-US" sz="3200">
                <a:latin typeface="Futura PT Book"/>
                <a:ea typeface="+mn-lt"/>
                <a:cs typeface="+mn-lt"/>
              </a:rPr>
              <a:t>? </a:t>
            </a:r>
            <a:r>
              <a:rPr lang="en-US" sz="3200" err="1">
                <a:latin typeface="Futura PT Book"/>
                <a:ea typeface="+mn-lt"/>
                <a:cs typeface="+mn-lt"/>
              </a:rPr>
              <a:t>Ar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teigiantysis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turi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patirties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informacijos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kad</a:t>
            </a:r>
            <a:r>
              <a:rPr lang="en-US" sz="3200">
                <a:latin typeface="Futura PT Book"/>
                <a:ea typeface="+mn-lt"/>
                <a:cs typeface="+mn-lt"/>
              </a:rPr>
              <a:t> tai </a:t>
            </a:r>
            <a:r>
              <a:rPr lang="en-US" sz="3200" err="1">
                <a:latin typeface="Futura PT Book"/>
                <a:ea typeface="+mn-lt"/>
                <a:cs typeface="+mn-lt"/>
              </a:rPr>
              <a:t>žinotų</a:t>
            </a:r>
            <a:r>
              <a:rPr lang="en-US" sz="3200">
                <a:latin typeface="Futura P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- </a:t>
            </a:r>
            <a:r>
              <a:rPr lang="en-US" sz="3200" err="1">
                <a:latin typeface="Futura PT Book"/>
                <a:ea typeface="+mn-lt"/>
                <a:cs typeface="+mn-lt"/>
              </a:rPr>
              <a:t>Kokie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įrodymai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šaltiniai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buvo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pateikti</a:t>
            </a:r>
            <a:r>
              <a:rPr lang="en-US" sz="3200">
                <a:latin typeface="Futura PT Book"/>
                <a:ea typeface="+mn-lt"/>
                <a:cs typeface="+mn-lt"/>
              </a:rPr>
              <a:t>, </a:t>
            </a:r>
            <a:r>
              <a:rPr lang="en-US" sz="3200" err="1">
                <a:latin typeface="Futura PT Book"/>
                <a:ea typeface="+mn-lt"/>
                <a:cs typeface="+mn-lt"/>
              </a:rPr>
              <a:t>pagrindžiant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savo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teiginį</a:t>
            </a:r>
            <a:r>
              <a:rPr lang="en-US" sz="3200">
                <a:latin typeface="Futura PT Book"/>
                <a:ea typeface="+mn-lt"/>
                <a:cs typeface="+mn-lt"/>
              </a:rPr>
              <a:t>? </a:t>
            </a:r>
            <a:r>
              <a:rPr lang="en-US" sz="3200" err="1">
                <a:latin typeface="Futura PT Book"/>
                <a:ea typeface="+mn-lt"/>
                <a:cs typeface="+mn-lt"/>
              </a:rPr>
              <a:t>Ar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šaltinis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iš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tikrųjų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sako</a:t>
            </a:r>
            <a:r>
              <a:rPr lang="en-US" sz="3200">
                <a:latin typeface="Futura PT Book"/>
                <a:ea typeface="+mn-lt"/>
                <a:cs typeface="+mn-lt"/>
              </a:rPr>
              <a:t> tai, kas </a:t>
            </a:r>
            <a:r>
              <a:rPr lang="en-US" sz="3200" err="1">
                <a:latin typeface="Futura PT Book"/>
                <a:ea typeface="+mn-lt"/>
                <a:cs typeface="+mn-lt"/>
              </a:rPr>
              <a:t>yra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teigiama</a:t>
            </a:r>
            <a:r>
              <a:rPr lang="en-US" sz="3200">
                <a:latin typeface="Futura PT Book"/>
                <a:ea typeface="+mn-lt"/>
                <a:cs typeface="+mn-lt"/>
              </a:rPr>
              <a:t>? </a:t>
            </a:r>
          </a:p>
          <a:p>
            <a:pPr marL="0" indent="0">
              <a:buNone/>
            </a:pPr>
            <a:r>
              <a:rPr lang="en-US" sz="3200">
                <a:latin typeface="Futura PT Book"/>
                <a:ea typeface="+mn-lt"/>
                <a:cs typeface="+mn-lt"/>
              </a:rPr>
              <a:t>- </a:t>
            </a:r>
            <a:r>
              <a:rPr lang="en-US" sz="3200" err="1">
                <a:latin typeface="Futura PT Book"/>
                <a:ea typeface="+mn-lt"/>
                <a:cs typeface="+mn-lt"/>
              </a:rPr>
              <a:t>Ką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sako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kiti</a:t>
            </a:r>
            <a:r>
              <a:rPr lang="en-US" sz="3200">
                <a:latin typeface="Futura PT Book"/>
                <a:ea typeface="+mn-lt"/>
                <a:cs typeface="+mn-lt"/>
              </a:rPr>
              <a:t> </a:t>
            </a:r>
            <a:r>
              <a:rPr lang="en-US" sz="3200" err="1">
                <a:latin typeface="Futura PT Book"/>
                <a:ea typeface="+mn-lt"/>
                <a:cs typeface="+mn-lt"/>
              </a:rPr>
              <a:t>šaltiniai</a:t>
            </a:r>
            <a:r>
              <a:rPr lang="en-US" sz="3200">
                <a:latin typeface="Futura PT Book"/>
                <a:ea typeface="+mn-lt"/>
                <a:cs typeface="+mn-lt"/>
              </a:rPr>
              <a:t>? </a:t>
            </a:r>
            <a:endParaRPr lang="en-US" sz="3200">
              <a:latin typeface="Futura PT Book"/>
            </a:endParaRPr>
          </a:p>
        </p:txBody>
      </p:sp>
    </p:spTree>
    <p:extLst>
      <p:ext uri="{BB962C8B-B14F-4D97-AF65-F5344CB8AC3E}">
        <p14:creationId xmlns:p14="http://schemas.microsoft.com/office/powerpoint/2010/main" val="313681004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6046A6-6945-409A-9FA2-335910BC9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BDFC1-4634-4FE5-B004-51E18EA68B70}">
  <ds:schemaRefs>
    <ds:schemaRef ds:uri="ce8b8449-7073-4f43-8a1a-984ca5569f20"/>
    <ds:schemaRef ds:uri="e49c4de8-714a-4d9a-88a7-b286d1a87f8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9064D-5565-4BA2-A219-87EE78933926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1007</Words>
  <Application>Microsoft Office PowerPoint</Application>
  <PresentationFormat>Widescreen</PresentationFormat>
  <Paragraphs>66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Futura FT Bold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PowerPoint Presentation</vt:lpstr>
      <vt:lpstr>Įvadas</vt:lpstr>
      <vt:lpstr>PowerPoint Presentation</vt:lpstr>
      <vt:lpstr>Netikros nuotraukos iššūkis: ar galite atskirti kurie žmonės yra tikri?</vt:lpstr>
      <vt:lpstr>Kokie požymiai rodo, kad nuotrauka yra sugeneruota automatiškai?(šaltinis: whichfaceisreal.com)</vt:lpstr>
      <vt:lpstr>PowerPoint Presentation</vt:lpstr>
      <vt:lpstr>PowerPoint Presentation</vt:lpstr>
      <vt:lpstr>PowerPoint Presentation</vt:lpstr>
      <vt:lpstr>PowerPoint Presentation</vt:lpstr>
      <vt:lpstr>Testas: Įvertink šaltinius</vt:lpstr>
      <vt:lpstr>Ar jie yra ekspertai?</vt:lpstr>
      <vt:lpstr>Patarimai, kaip sužinoti, ar kas nors yra tam tikros srities ekspertas</vt:lpstr>
      <vt:lpstr>Praktika</vt:lpstr>
      <vt:lpstr>Manipuliacija šaltiniais. Atvejo analizė: Mirtis po Covid-19 vakcinos</vt:lpstr>
      <vt:lpstr>Apibendrinimas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Milda Petkauskaite</dc:creator>
  <cp:lastModifiedBy>Sabine Berzina</cp:lastModifiedBy>
  <cp:revision>28</cp:revision>
  <dcterms:created xsi:type="dcterms:W3CDTF">2022-06-27T09:53:20Z</dcterms:created>
  <dcterms:modified xsi:type="dcterms:W3CDTF">2023-02-05T17:00:53Z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