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0"/>
  </p:notesMasterIdLst>
  <p:sldIdLst>
    <p:sldId id="267" r:id="rId5"/>
    <p:sldId id="264" r:id="rId6"/>
    <p:sldId id="265" r:id="rId7"/>
    <p:sldId id="263" r:id="rId8"/>
    <p:sldId id="262" r:id="rId9"/>
    <p:sldId id="261" r:id="rId10"/>
    <p:sldId id="269" r:id="rId11"/>
    <p:sldId id="270" r:id="rId12"/>
    <p:sldId id="271" r:id="rId13"/>
    <p:sldId id="268" r:id="rId14"/>
    <p:sldId id="272" r:id="rId15"/>
    <p:sldId id="273" r:id="rId16"/>
    <p:sldId id="260" r:id="rId17"/>
    <p:sldId id="258"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2830D-D6E4-1E60-57D6-453489105170}" name="Stanley Currier" initials="SC" userId="S::scurrier@irex.org::62b8aaa8-5ce6-4197-b882-9703622d5d75" providerId="AD"/>
  <p188:author id="{44900C5D-7F2D-0F05-8F82-2572EE419B8B}" name="Sabine Berzina" initials="SB" userId="S::sberzina@irex.org::1466796a-f43a-429c-85bf-4ebf8b66094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E4FF4-1FD2-488A-A1F9-1295D3419ACF}" v="2" dt="2023-02-06T11:01:46.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72" autoAdjust="0"/>
  </p:normalViewPr>
  <p:slideViewPr>
    <p:cSldViewPr snapToGrid="0">
      <p:cViewPr varScale="1">
        <p:scale>
          <a:sx n="54" d="100"/>
          <a:sy n="54" d="100"/>
        </p:scale>
        <p:origin x="11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erzina" userId="1466796a-f43a-429c-85bf-4ebf8b660949" providerId="ADAL" clId="{389BC71D-25A2-48F9-ACC3-E6C854018DE6}"/>
    <pc:docChg chg="modSld">
      <pc:chgData name="Sabine Berzina" userId="1466796a-f43a-429c-85bf-4ebf8b660949" providerId="ADAL" clId="{389BC71D-25A2-48F9-ACC3-E6C854018DE6}" dt="2023-02-03T13:06:19.085" v="2"/>
      <pc:docMkLst>
        <pc:docMk/>
      </pc:docMkLst>
      <pc:sldChg chg="modNotesTx">
        <pc:chgData name="Sabine Berzina" userId="1466796a-f43a-429c-85bf-4ebf8b660949" providerId="ADAL" clId="{389BC71D-25A2-48F9-ACC3-E6C854018DE6}" dt="2023-02-03T13:06:19.085" v="2"/>
        <pc:sldMkLst>
          <pc:docMk/>
          <pc:sldMk cId="4119334644" sldId="262"/>
        </pc:sldMkLst>
      </pc:sldChg>
    </pc:docChg>
  </pc:docChgLst>
  <pc:docChgLst>
    <pc:chgData name="Sabine Berzina" userId="1466796a-f43a-429c-85bf-4ebf8b660949" providerId="ADAL" clId="{20BE4FF4-1FD2-488A-A1F9-1295D3419ACF}"/>
    <pc:docChg chg="modSld">
      <pc:chgData name="Sabine Berzina" userId="1466796a-f43a-429c-85bf-4ebf8b660949" providerId="ADAL" clId="{20BE4FF4-1FD2-488A-A1F9-1295D3419ACF}" dt="2023-02-06T11:01:46.199" v="1"/>
      <pc:docMkLst>
        <pc:docMk/>
      </pc:docMkLst>
      <pc:sldChg chg="modAnim">
        <pc:chgData name="Sabine Berzina" userId="1466796a-f43a-429c-85bf-4ebf8b660949" providerId="ADAL" clId="{20BE4FF4-1FD2-488A-A1F9-1295D3419ACF}" dt="2023-02-06T11:01:46.199" v="1"/>
        <pc:sldMkLst>
          <pc:docMk/>
          <pc:sldMk cId="1628779898" sldId="260"/>
        </pc:sldMkLst>
      </pc:sldChg>
      <pc:sldChg chg="modAnim">
        <pc:chgData name="Sabine Berzina" userId="1466796a-f43a-429c-85bf-4ebf8b660949" providerId="ADAL" clId="{20BE4FF4-1FD2-488A-A1F9-1295D3419ACF}" dt="2023-02-06T11:01:37.262" v="0"/>
        <pc:sldMkLst>
          <pc:docMk/>
          <pc:sldMk cId="4119334644" sldId="262"/>
        </pc:sldMkLst>
      </pc:sldChg>
    </pc:docChg>
  </pc:docChgLst>
  <pc:docChgLst>
    <pc:chgData name="Sabine Berzina" userId="1466796a-f43a-429c-85bf-4ebf8b660949" providerId="ADAL" clId="{1EB585A2-4108-4826-83A8-0686BFDFC4BD}"/>
    <pc:docChg chg="modSld">
      <pc:chgData name="Sabine Berzina" userId="1466796a-f43a-429c-85bf-4ebf8b660949" providerId="ADAL" clId="{1EB585A2-4108-4826-83A8-0686BFDFC4BD}" dt="2023-02-03T12:56:15.189" v="15"/>
      <pc:docMkLst>
        <pc:docMk/>
      </pc:docMkLst>
      <pc:sldChg chg="delCm">
        <pc:chgData name="Sabine Berzina" userId="1466796a-f43a-429c-85bf-4ebf8b660949" providerId="ADAL" clId="{1EB585A2-4108-4826-83A8-0686BFDFC4BD}" dt="2023-02-03T12:56:15.189" v="15"/>
        <pc:sldMkLst>
          <pc:docMk/>
          <pc:sldMk cId="1628779898" sldId="260"/>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1EB585A2-4108-4826-83A8-0686BFDFC4BD}" dt="2023-02-03T12:56:15.189" v="15"/>
              <pc2:cmMkLst xmlns:pc2="http://schemas.microsoft.com/office/powerpoint/2019/9/main/command">
                <pc:docMk/>
                <pc:sldMk cId="1628779898" sldId="260"/>
                <pc2:cmMk id="{6D708027-64AB-44B3-B2B0-33912C934069}"/>
              </pc2:cmMkLst>
            </pc226:cmChg>
          </p:ext>
        </pc:extLst>
      </pc:sldChg>
      <pc:sldChg chg="modNotesTx">
        <pc:chgData name="Sabine Berzina" userId="1466796a-f43a-429c-85bf-4ebf8b660949" providerId="ADAL" clId="{1EB585A2-4108-4826-83A8-0686BFDFC4BD}" dt="2023-02-03T12:55:48.231" v="14" actId="20577"/>
        <pc:sldMkLst>
          <pc:docMk/>
          <pc:sldMk cId="2514580711"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7856CA-7920-4EEA-B12F-E2FC0296C8FB}" type="datetimeFigureOut">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CDF17-61F5-4B59-8B29-9599787E74DA}" type="slidenum">
              <a:t>‹#›</a:t>
            </a:fld>
            <a:endParaRPr lang="en-US"/>
          </a:p>
        </p:txBody>
      </p:sp>
    </p:spTree>
    <p:extLst>
      <p:ext uri="{BB962C8B-B14F-4D97-AF65-F5344CB8AC3E}">
        <p14:creationId xmlns:p14="http://schemas.microsoft.com/office/powerpoint/2010/main" val="83369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Ib-rwGKn8E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eryverified.eu/lv/nodalas/4-nodala/b-sadala-manipulacija/headlines-and-manipulated-photo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G4DpPGnW7I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baltica.lv/2021/08/foto-manipulacija-attela-redzamais-tilts-neatrodas-latvij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actcheck.afp.com/these-two-pictures-do-not-show-same-rainforest-ten-years-apar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st.veryverified.eu/wp-content/uploads/2022/07/4.10-2.pn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j.uz/VeryVerifiedAttels1"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hemarkup.org/citizen-browser/2021/03/11/split-screen?feed=biden_trum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2</a:t>
            </a:fld>
            <a:endParaRPr lang="en-US"/>
          </a:p>
        </p:txBody>
      </p:sp>
    </p:spTree>
    <p:extLst>
      <p:ext uri="{BB962C8B-B14F-4D97-AF65-F5344CB8AC3E}">
        <p14:creationId xmlns:p14="http://schemas.microsoft.com/office/powerpoint/2010/main" val="2269918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12</a:t>
            </a:fld>
            <a:endParaRPr lang="en-US"/>
          </a:p>
        </p:txBody>
      </p:sp>
    </p:spTree>
    <p:extLst>
      <p:ext uri="{BB962C8B-B14F-4D97-AF65-F5344CB8AC3E}">
        <p14:creationId xmlns:p14="http://schemas.microsoft.com/office/powerpoint/2010/main" val="170596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Dziļviltojumi</a:t>
            </a:r>
            <a:r>
              <a:rPr lang="en-US" dirty="0"/>
              <a:t> un </a:t>
            </a:r>
            <a:r>
              <a:rPr lang="en-US" dirty="0" err="1"/>
              <a:t>lētviltojumi</a:t>
            </a:r>
            <a:r>
              <a:rPr lang="en-US" dirty="0"/>
              <a:t> LV </a:t>
            </a:r>
            <a:r>
              <a:rPr lang="en-US" dirty="0">
                <a:hlinkClick r:id="rId3"/>
              </a:rPr>
              <a:t>https://youtu.be/Ib-rwGKn8Ec</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0CBCDF17-61F5-4B59-8B29-9599787E74DA}" type="slidenum">
              <a:rPr lang="en-US"/>
              <a:t>13</a:t>
            </a:fld>
            <a:endParaRPr lang="en-US"/>
          </a:p>
        </p:txBody>
      </p:sp>
    </p:spTree>
    <p:extLst>
      <p:ext uri="{BB962C8B-B14F-4D97-AF65-F5344CB8AC3E}">
        <p14:creationId xmlns:p14="http://schemas.microsoft.com/office/powerpoint/2010/main" val="35203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cs typeface="Calibri"/>
              </a:rPr>
              <a:t>Nepatiesa informācija (misinformation - angļu valodā) ir nepatiesa, taču tas, kurš to izplatīja, to neapzinājās. Tajā skaitā ir žurnālistu nejaušas kļūdas vai baumas, kuras kāds sācis izplatīt bez tīša nolūka nodarīt kādam pāri pat tad, ja tādas ir sekas. </a:t>
            </a:r>
          </a:p>
          <a:p>
            <a:endParaRPr lang="lv-LV" dirty="0">
              <a:cs typeface="Calibri"/>
            </a:endParaRPr>
          </a:p>
          <a:p>
            <a:r>
              <a:rPr lang="lv-LV" dirty="0">
                <a:cs typeface="Calibri"/>
              </a:rPr>
              <a:t>Dezinformācija ir nepatiesa informācija, ko izplata personas, kas labi apzinās, ka informācija ir nepatiesa. Tie var būt gan politiķi, gan ar kādu valsti saistītas organizācijas, kas cenšas šķelt kādu sabiedrības grupu un gūt labumu sev. Reizēm cilvēki maldinošu informāiju apzināti izplata, lai gūtu peļņu vai atpazīstamību internetā. </a:t>
            </a:r>
          </a:p>
          <a:p>
            <a:endParaRPr lang="lv-LV" dirty="0">
              <a:cs typeface="Calibri"/>
            </a:endParaRPr>
          </a:p>
          <a:p>
            <a:r>
              <a:rPr lang="lv-LV" dirty="0">
                <a:cs typeface="Calibri"/>
              </a:rPr>
              <a:t>Savukārt kaitnieciska informācija (malinformation - angļu valodā) ir patiesa, bet tiek izplatīta, lai nodarītu kaitējumu reputācijai (piemēram, privāto fotogrāfiju izplatīšana).</a:t>
            </a:r>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3</a:t>
            </a:fld>
            <a:endParaRPr lang="en-US"/>
          </a:p>
        </p:txBody>
      </p:sp>
    </p:spTree>
    <p:extLst>
      <p:ext uri="{BB962C8B-B14F-4D97-AF65-F5344CB8AC3E}">
        <p14:creationId xmlns:p14="http://schemas.microsoft.com/office/powerpoint/2010/main" val="167004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https://veryverified.eu/lv/nodalas/4-nodala/b-sadala-manipulacija/headlines-and-manipulated-photos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4</a:t>
            </a:fld>
            <a:endParaRPr lang="en-US"/>
          </a:p>
        </p:txBody>
      </p:sp>
    </p:spTree>
    <p:extLst>
      <p:ext uri="{BB962C8B-B14F-4D97-AF65-F5344CB8AC3E}">
        <p14:creationId xmlns:p14="http://schemas.microsoft.com/office/powerpoint/2010/main" val="47057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Virsraksti</a:t>
            </a:r>
            <a:r>
              <a:rPr lang="en-US" dirty="0"/>
              <a:t> un </a:t>
            </a:r>
            <a:r>
              <a:rPr lang="en-US" dirty="0" err="1"/>
              <a:t>manipulatīvi</a:t>
            </a:r>
            <a:r>
              <a:rPr lang="en-US" dirty="0"/>
              <a:t> </a:t>
            </a:r>
            <a:r>
              <a:rPr lang="en-US" dirty="0" err="1"/>
              <a:t>vizuālie</a:t>
            </a:r>
            <a:r>
              <a:rPr lang="en-US" dirty="0"/>
              <a:t> </a:t>
            </a:r>
            <a:r>
              <a:rPr lang="en-US" dirty="0" err="1"/>
              <a:t>materiāli</a:t>
            </a:r>
            <a:r>
              <a:rPr lang="en-US" dirty="0"/>
              <a:t> LV </a:t>
            </a:r>
            <a:r>
              <a:rPr lang="en-US" dirty="0">
                <a:hlinkClick r:id="rId3"/>
              </a:rPr>
              <a:t>https://youtu.be/G4DpPGnW7IU</a:t>
            </a:r>
            <a:endParaRPr lang="lv-LV" dirty="0"/>
          </a:p>
          <a:p>
            <a:endParaRPr lang="lv-LV" dirty="0"/>
          </a:p>
          <a:p>
            <a:pPr marL="0" marR="0"/>
            <a:r>
              <a:rPr lang="en-US" sz="1800" dirty="0" err="1">
                <a:effectLst/>
                <a:latin typeface="Calibri" panose="020F0502020204030204" pitchFamily="34" charset="0"/>
                <a:ea typeface="Times New Roman" panose="02020603050405020304" pitchFamily="18" charset="0"/>
                <a:cs typeface="Segoe UI" panose="020B0502040204020203" pitchFamily="34" charset="0"/>
              </a:rPr>
              <a:t>Pirms</a:t>
            </a:r>
            <a:r>
              <a:rPr lang="en-US" sz="1800" dirty="0">
                <a:effectLst/>
                <a:latin typeface="Calibri" panose="020F0502020204030204" pitchFamily="34" charset="0"/>
                <a:ea typeface="Times New Roman" panose="02020603050405020304" pitchFamily="18" charset="0"/>
                <a:cs typeface="Segoe UI" panose="020B0502040204020203" pitchFamily="34" charset="0"/>
              </a:rPr>
              <a:t> video </a:t>
            </a:r>
            <a:r>
              <a:rPr lang="en-US" sz="1800" dirty="0" err="1">
                <a:effectLst/>
                <a:latin typeface="Calibri" panose="020F0502020204030204" pitchFamily="34" charset="0"/>
                <a:ea typeface="Times New Roman" panose="02020603050405020304" pitchFamily="18" charset="0"/>
                <a:cs typeface="Segoe UI" panose="020B0502040204020203" pitchFamily="34" charset="0"/>
              </a:rPr>
              <a:t>skatīšānās</a:t>
            </a:r>
            <a:r>
              <a:rPr lang="en-US" sz="1800" dirty="0">
                <a:effectLst/>
                <a:latin typeface="Calibri" panose="020F0502020204030204" pitchFamily="34" charset="0"/>
                <a:ea typeface="Times New Roman" panose="02020603050405020304" pitchFamily="18" charset="0"/>
                <a:cs typeface="Segoe UI" panose="020B0502040204020203" pitchFamily="34" charset="0"/>
              </a:rPr>
              <a:t> var </a:t>
            </a:r>
            <a:r>
              <a:rPr lang="en-US" sz="1800" dirty="0" err="1">
                <a:effectLst/>
                <a:latin typeface="Calibri" panose="020F0502020204030204" pitchFamily="34" charset="0"/>
                <a:ea typeface="Times New Roman" panose="02020603050405020304" pitchFamily="18" charset="0"/>
                <a:cs typeface="Segoe UI" panose="020B0502040204020203" pitchFamily="34" charset="0"/>
              </a:rPr>
              <a:t>nolasīt</a:t>
            </a:r>
            <a:r>
              <a:rPr lang="en-US" sz="1800" dirty="0">
                <a:effectLst/>
                <a:latin typeface="Calibri" panose="020F0502020204030204" pitchFamily="34" charset="0"/>
                <a:ea typeface="Times New Roman" panose="02020603050405020304" pitchFamily="18" charset="0"/>
                <a:cs typeface="Segoe UI" panose="020B0502040204020203" pitchFamily="34" charset="0"/>
              </a:rPr>
              <a:t> </a:t>
            </a:r>
            <a:r>
              <a:rPr lang="en-US" sz="1800" dirty="0" err="1">
                <a:effectLst/>
                <a:latin typeface="Calibri" panose="020F0502020204030204" pitchFamily="34" charset="0"/>
                <a:ea typeface="Times New Roman" panose="02020603050405020304" pitchFamily="18" charset="0"/>
                <a:cs typeface="Segoe UI" panose="020B0502040204020203" pitchFamily="34" charset="0"/>
              </a:rPr>
              <a:t>nodarbības</a:t>
            </a:r>
            <a:r>
              <a:rPr lang="en-US" sz="1800" dirty="0">
                <a:effectLst/>
                <a:latin typeface="Calibri" panose="020F0502020204030204" pitchFamily="34" charset="0"/>
                <a:ea typeface="Times New Roman" panose="02020603050405020304" pitchFamily="18" charset="0"/>
                <a:cs typeface="Segoe UI" panose="020B0502040204020203" pitchFamily="34" charset="0"/>
              </a:rPr>
              <a:t> </a:t>
            </a:r>
            <a:r>
              <a:rPr lang="en-US" sz="1800" dirty="0" err="1">
                <a:effectLst/>
                <a:latin typeface="Calibri" panose="020F0502020204030204" pitchFamily="34" charset="0"/>
                <a:ea typeface="Times New Roman" panose="02020603050405020304" pitchFamily="18" charset="0"/>
                <a:cs typeface="Segoe UI" panose="020B0502040204020203" pitchFamily="34" charset="0"/>
              </a:rPr>
              <a:t>dalībniekiem</a:t>
            </a:r>
            <a:r>
              <a:rPr lang="en-US" sz="1800" dirty="0">
                <a:effectLst/>
                <a:latin typeface="Calibri" panose="020F0502020204030204" pitchFamily="34" charset="0"/>
                <a:ea typeface="Times New Roman" panose="02020603050405020304" pitchFamily="18" charset="0"/>
                <a:cs typeface="Segoe UI" panose="020B0502040204020203" pitchFamily="34" charset="0"/>
              </a:rPr>
              <a:t> </a:t>
            </a:r>
            <a:r>
              <a:rPr lang="en-US" sz="1800" dirty="0" err="1">
                <a:effectLst/>
                <a:latin typeface="Calibri" panose="020F0502020204030204" pitchFamily="34" charset="0"/>
                <a:ea typeface="Times New Roman" panose="02020603050405020304" pitchFamily="18" charset="0"/>
                <a:cs typeface="Segoe UI" panose="020B0502040204020203" pitchFamily="34" charset="0"/>
              </a:rPr>
              <a:t>galvenos</a:t>
            </a:r>
            <a:r>
              <a:rPr lang="en-US" sz="1800" dirty="0">
                <a:effectLst/>
                <a:latin typeface="Calibri" panose="020F0502020204030204" pitchFamily="34" charset="0"/>
                <a:ea typeface="Times New Roman" panose="02020603050405020304" pitchFamily="18" charset="0"/>
                <a:cs typeface="Segoe UI" panose="020B0502040204020203" pitchFamily="34" charset="0"/>
              </a:rPr>
              <a:t> </a:t>
            </a:r>
            <a:r>
              <a:rPr lang="en-US" sz="1800" dirty="0" err="1">
                <a:effectLst/>
                <a:latin typeface="Calibri" panose="020F0502020204030204" pitchFamily="34" charset="0"/>
                <a:ea typeface="Times New Roman" panose="02020603050405020304" pitchFamily="18" charset="0"/>
                <a:cs typeface="Segoe UI" panose="020B0502040204020203" pitchFamily="34" charset="0"/>
              </a:rPr>
              <a:t>jautājumus</a:t>
            </a:r>
            <a:r>
              <a:rPr lang="en-US" sz="1800" dirty="0">
                <a:effectLst/>
                <a:latin typeface="Calibri" panose="020F0502020204030204" pitchFamily="34" charset="0"/>
                <a:ea typeface="Times New Roman" panose="02020603050405020304" pitchFamily="18" charset="0"/>
                <a:cs typeface="Segoe UI" panose="020B0502040204020203" pitchFamily="34" charset="0"/>
              </a:rPr>
              <a:t>, </a:t>
            </a:r>
            <a:r>
              <a:rPr lang="en-US" sz="1800" dirty="0" err="1">
                <a:effectLst/>
                <a:latin typeface="Calibri" panose="020F0502020204030204" pitchFamily="34" charset="0"/>
                <a:ea typeface="Times New Roman" panose="02020603050405020304" pitchFamily="18" charset="0"/>
                <a:cs typeface="Segoe UI" panose="020B0502040204020203" pitchFamily="34" charset="0"/>
              </a:rPr>
              <a:t>uz</a:t>
            </a:r>
            <a:r>
              <a:rPr lang="en-US" sz="1800" dirty="0">
                <a:effectLst/>
                <a:latin typeface="Calibri" panose="020F0502020204030204" pitchFamily="34" charset="0"/>
                <a:ea typeface="Times New Roman" panose="02020603050405020304" pitchFamily="18" charset="0"/>
                <a:cs typeface="Segoe UI" panose="020B0502040204020203" pitchFamily="34" charset="0"/>
              </a:rPr>
              <a:t> </a:t>
            </a:r>
            <a:r>
              <a:rPr lang="en-US" sz="1800" dirty="0" err="1">
                <a:effectLst/>
                <a:latin typeface="Calibri" panose="020F0502020204030204" pitchFamily="34" charset="0"/>
                <a:ea typeface="Times New Roman" panose="02020603050405020304" pitchFamily="18" charset="0"/>
                <a:cs typeface="Segoe UI" panose="020B0502040204020203" pitchFamily="34" charset="0"/>
              </a:rPr>
              <a:t>kuriem</a:t>
            </a:r>
            <a:r>
              <a:rPr lang="en-US" sz="1800" dirty="0">
                <a:effectLst/>
                <a:latin typeface="Calibri" panose="020F0502020204030204" pitchFamily="34" charset="0"/>
                <a:ea typeface="Times New Roman" panose="02020603050405020304" pitchFamily="18" charset="0"/>
                <a:cs typeface="Segoe UI" panose="020B0502040204020203" pitchFamily="34" charset="0"/>
              </a:rPr>
              <a:t> </a:t>
            </a:r>
            <a:r>
              <a:rPr lang="en-US" sz="1800" dirty="0" err="1">
                <a:effectLst/>
                <a:latin typeface="Calibri" panose="020F0502020204030204" pitchFamily="34" charset="0"/>
                <a:ea typeface="Times New Roman" panose="02020603050405020304" pitchFamily="18" charset="0"/>
                <a:cs typeface="Segoe UI" panose="020B0502040204020203" pitchFamily="34" charset="0"/>
              </a:rPr>
              <a:t>atbildēts</a:t>
            </a:r>
            <a:r>
              <a:rPr lang="en-US" sz="1800" dirty="0">
                <a:effectLst/>
                <a:latin typeface="Calibri" panose="020F0502020204030204" pitchFamily="34" charset="0"/>
                <a:ea typeface="Times New Roman" panose="02020603050405020304" pitchFamily="18" charset="0"/>
                <a:cs typeface="Segoe UI" panose="020B0502040204020203" pitchFamily="34" charset="0"/>
              </a:rPr>
              <a:t> video, </a:t>
            </a:r>
            <a:r>
              <a:rPr lang="en-US" sz="1800" dirty="0" err="1">
                <a:effectLst/>
                <a:latin typeface="Calibri" panose="020F0502020204030204" pitchFamily="34" charset="0"/>
                <a:ea typeface="Times New Roman" panose="02020603050405020304" pitchFamily="18" charset="0"/>
                <a:cs typeface="Segoe UI" panose="020B0502040204020203" pitchFamily="34" charset="0"/>
              </a:rPr>
              <a:t>lai</a:t>
            </a:r>
            <a:r>
              <a:rPr lang="en-US" sz="1800" dirty="0">
                <a:effectLst/>
                <a:latin typeface="Calibri" panose="020F0502020204030204" pitchFamily="34" charset="0"/>
                <a:ea typeface="Times New Roman" panose="02020603050405020304" pitchFamily="18" charset="0"/>
                <a:cs typeface="Segoe UI" panose="020B0502040204020203" pitchFamily="34" charset="0"/>
              </a:rPr>
              <a:t> </a:t>
            </a:r>
            <a:r>
              <a:rPr lang="en-US" sz="1800" dirty="0" err="1">
                <a:effectLst/>
                <a:latin typeface="Calibri" panose="020F0502020204030204" pitchFamily="34" charset="0"/>
                <a:ea typeface="Times New Roman" panose="02020603050405020304" pitchFamily="18" charset="0"/>
                <a:cs typeface="Segoe UI" panose="020B0502040204020203" pitchFamily="34" charset="0"/>
              </a:rPr>
              <a:t>palīdzētu</a:t>
            </a:r>
            <a:r>
              <a:rPr lang="en-US" sz="1800" dirty="0">
                <a:effectLst/>
                <a:latin typeface="Calibri" panose="020F0502020204030204" pitchFamily="34" charset="0"/>
                <a:ea typeface="Times New Roman" panose="02020603050405020304" pitchFamily="18" charset="0"/>
                <a:cs typeface="Segoe UI" panose="020B0502040204020203" pitchFamily="34" charset="0"/>
              </a:rPr>
              <a:t> </a:t>
            </a:r>
            <a:r>
              <a:rPr lang="en-US" sz="1800" dirty="0" err="1">
                <a:effectLst/>
                <a:latin typeface="Calibri" panose="020F0502020204030204" pitchFamily="34" charset="0"/>
                <a:ea typeface="Times New Roman" panose="02020603050405020304" pitchFamily="18" charset="0"/>
                <a:cs typeface="Segoe UI" panose="020B0502040204020203" pitchFamily="34" charset="0"/>
              </a:rPr>
              <a:t>fokusēt</a:t>
            </a:r>
            <a:r>
              <a:rPr lang="en-US" sz="1800" dirty="0">
                <a:effectLst/>
                <a:latin typeface="Calibri" panose="020F0502020204030204" pitchFamily="34" charset="0"/>
                <a:ea typeface="Times New Roman" panose="02020603050405020304" pitchFamily="18" charset="0"/>
                <a:cs typeface="Segoe UI" panose="020B0502040204020203" pitchFamily="34" charset="0"/>
              </a:rPr>
              <a:t> </a:t>
            </a:r>
            <a:r>
              <a:rPr lang="en-US" sz="1800" dirty="0" err="1">
                <a:effectLst/>
                <a:latin typeface="Calibri" panose="020F0502020204030204" pitchFamily="34" charset="0"/>
                <a:ea typeface="Times New Roman" panose="02020603050405020304" pitchFamily="18" charset="0"/>
                <a:cs typeface="Segoe UI" panose="020B0502040204020203" pitchFamily="34" charset="0"/>
              </a:rPr>
              <a:t>uzmanību</a:t>
            </a:r>
            <a:r>
              <a:rPr lang="en-US" sz="1800" dirty="0">
                <a:effectLst/>
                <a:latin typeface="Calibri" panose="020F0502020204030204" pitchFamily="34" charset="0"/>
                <a:ea typeface="Times New Roman" panose="02020603050405020304" pitchFamily="18" charset="0"/>
                <a:cs typeface="Segoe UI" panose="020B0502040204020203" pitchFamily="34"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SzPts val="900"/>
              <a:buFont typeface="Segoe UI" panose="020B0502040204020203" pitchFamily="34" charset="0"/>
              <a:buAutoNum type="arabicPeriod"/>
            </a:pPr>
            <a:r>
              <a:rPr lang="en-GB" sz="1800" dirty="0" err="1">
                <a:effectLst/>
                <a:latin typeface="Segoe UI" panose="020B0502040204020203" pitchFamily="34" charset="0"/>
                <a:ea typeface="Calibri" panose="020F0502020204030204" pitchFamily="34" charset="0"/>
                <a:cs typeface="Segoe UI" panose="020B0502040204020203" pitchFamily="34" charset="0"/>
              </a:rPr>
              <a:t>Kāds</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ir</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ziņas</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virsraksta</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uzdevums</a:t>
            </a:r>
            <a:r>
              <a:rPr lang="en-GB" sz="1800" dirty="0">
                <a:effectLst/>
                <a:latin typeface="Segoe UI" panose="020B0502040204020203" pitchFamily="34" charset="0"/>
                <a:ea typeface="Calibri" panose="020F0502020204030204" pitchFamily="34" charset="0"/>
                <a:cs typeface="Segoe UI" panose="020B0502040204020203"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900"/>
              <a:buFont typeface="Segoe UI" panose="020B0502040204020203" pitchFamily="34" charset="0"/>
              <a:buAutoNum type="arabicPeriod"/>
            </a:pPr>
            <a:r>
              <a:rPr lang="en-GB" sz="1800" dirty="0" err="1">
                <a:effectLst/>
                <a:latin typeface="Segoe UI" panose="020B0502040204020203" pitchFamily="34" charset="0"/>
                <a:ea typeface="Calibri" panose="020F0502020204030204" pitchFamily="34" charset="0"/>
                <a:cs typeface="Segoe UI" panose="020B0502040204020203" pitchFamily="34" charset="0"/>
              </a:rPr>
              <a:t>Kādas</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problēmas</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riskus</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rada</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maldinošu</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virsrakstu</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izmantošana</a:t>
            </a:r>
            <a:r>
              <a:rPr lang="en-GB" sz="1800" dirty="0">
                <a:effectLst/>
                <a:latin typeface="Segoe UI" panose="020B0502040204020203" pitchFamily="34" charset="0"/>
                <a:ea typeface="Calibri" panose="020F0502020204030204" pitchFamily="34" charset="0"/>
                <a:cs typeface="Segoe UI" panose="020B0502040204020203"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900"/>
              <a:buFont typeface="Segoe UI" panose="020B0502040204020203" pitchFamily="34" charset="0"/>
              <a:buAutoNum type="arabicPeriod"/>
            </a:pPr>
            <a:r>
              <a:rPr lang="en-GB" sz="1800" dirty="0" err="1">
                <a:effectLst/>
                <a:latin typeface="Segoe UI" panose="020B0502040204020203" pitchFamily="34" charset="0"/>
                <a:ea typeface="Calibri" panose="020F0502020204030204" pitchFamily="34" charset="0"/>
                <a:cs typeface="Segoe UI" panose="020B0502040204020203" pitchFamily="34" charset="0"/>
              </a:rPr>
              <a:t>Kāpēc</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medijam</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ir</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svarīgi</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lai</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ziņai</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būtu</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uzmanību</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piesaistošs</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vai</a:t>
            </a:r>
            <a:r>
              <a:rPr lang="en-GB" sz="1800" dirty="0">
                <a:effectLst/>
                <a:latin typeface="Segoe UI" panose="020B0502040204020203" pitchFamily="34" charset="0"/>
                <a:ea typeface="Calibri" panose="020F0502020204030204" pitchFamily="34" charset="0"/>
                <a:cs typeface="Segoe UI" panose="020B0502040204020203" pitchFamily="34" charset="0"/>
              </a:rPr>
              <a:t> pat </a:t>
            </a:r>
            <a:r>
              <a:rPr lang="en-GB" sz="1800" dirty="0" err="1">
                <a:effectLst/>
                <a:latin typeface="Segoe UI" panose="020B0502040204020203" pitchFamily="34" charset="0"/>
                <a:ea typeface="Calibri" panose="020F0502020204030204" pitchFamily="34" charset="0"/>
                <a:cs typeface="Segoe UI" panose="020B0502040204020203" pitchFamily="34" charset="0"/>
              </a:rPr>
              <a:t>šokējošs</a:t>
            </a:r>
            <a:r>
              <a:rPr lang="en-GB" sz="1800" dirty="0">
                <a:effectLst/>
                <a:latin typeface="Segoe UI" panose="020B0502040204020203" pitchFamily="34" charset="0"/>
                <a:ea typeface="Calibri" panose="020F0502020204030204" pitchFamily="34" charset="0"/>
                <a:cs typeface="Segoe UI" panose="020B0502040204020203" pitchFamily="34" charset="0"/>
              </a:rPr>
              <a:t> </a:t>
            </a:r>
            <a:r>
              <a:rPr lang="en-GB" sz="1800" dirty="0" err="1">
                <a:effectLst/>
                <a:latin typeface="Segoe UI" panose="020B0502040204020203" pitchFamily="34" charset="0"/>
                <a:ea typeface="Calibri" panose="020F0502020204030204" pitchFamily="34" charset="0"/>
                <a:cs typeface="Segoe UI" panose="020B0502040204020203" pitchFamily="34" charset="0"/>
              </a:rPr>
              <a:t>virsraksts</a:t>
            </a:r>
            <a:r>
              <a:rPr lang="en-GB" sz="1800" dirty="0">
                <a:effectLst/>
                <a:latin typeface="Segoe UI" panose="020B0502040204020203" pitchFamily="34" charset="0"/>
                <a:ea typeface="Calibri" panose="020F0502020204030204" pitchFamily="34" charset="0"/>
                <a:cs typeface="Segoe UI" panose="020B0502040204020203"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smtClean="0"/>
              <a:t>5</a:t>
            </a:fld>
            <a:endParaRPr lang="en-US"/>
          </a:p>
        </p:txBody>
      </p:sp>
    </p:spTree>
    <p:extLst>
      <p:ext uri="{BB962C8B-B14F-4D97-AF65-F5344CB8AC3E}">
        <p14:creationId xmlns:p14="http://schemas.microsoft.com/office/powerpoint/2010/main" val="318666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Internetā</a:t>
            </a:r>
            <a:r>
              <a:rPr lang="en-US" dirty="0"/>
              <a:t> </a:t>
            </a:r>
            <a:r>
              <a:rPr lang="en-US" dirty="0" err="1"/>
              <a:t>gadiem</a:t>
            </a:r>
            <a:r>
              <a:rPr lang="en-US" dirty="0"/>
              <a:t> </a:t>
            </a:r>
            <a:r>
              <a:rPr lang="en-US" dirty="0" err="1"/>
              <a:t>ilgi</a:t>
            </a:r>
            <a:r>
              <a:rPr lang="en-US" dirty="0"/>
              <a:t> </a:t>
            </a:r>
            <a:r>
              <a:rPr lang="en-US" dirty="0" err="1"/>
              <a:t>cirkulējuši</a:t>
            </a:r>
            <a:r>
              <a:rPr lang="en-US" dirty="0"/>
              <a:t> </a:t>
            </a:r>
            <a:r>
              <a:rPr lang="en-US" dirty="0" err="1"/>
              <a:t>attēli</a:t>
            </a:r>
            <a:r>
              <a:rPr lang="en-US" dirty="0"/>
              <a:t>, kas </a:t>
            </a:r>
            <a:r>
              <a:rPr lang="en-US" dirty="0" err="1"/>
              <a:t>izmantoti</a:t>
            </a:r>
            <a:r>
              <a:rPr lang="en-US" dirty="0"/>
              <a:t> </a:t>
            </a:r>
            <a:r>
              <a:rPr lang="en-US" dirty="0" err="1"/>
              <a:t>kā</a:t>
            </a:r>
            <a:r>
              <a:rPr lang="en-US" dirty="0"/>
              <a:t> </a:t>
            </a:r>
            <a:r>
              <a:rPr lang="en-US" dirty="0" err="1"/>
              <a:t>apliecinājums</a:t>
            </a:r>
            <a:r>
              <a:rPr lang="en-US" dirty="0"/>
              <a:t>, ka </a:t>
            </a:r>
            <a:r>
              <a:rPr lang="en-US" dirty="0" err="1"/>
              <a:t>bijušais</a:t>
            </a:r>
            <a:r>
              <a:rPr lang="en-US" dirty="0"/>
              <a:t> </a:t>
            </a:r>
            <a:r>
              <a:rPr lang="en-US" dirty="0" err="1"/>
              <a:t>Igaunijas</a:t>
            </a:r>
            <a:r>
              <a:rPr lang="en-US" dirty="0"/>
              <a:t> </a:t>
            </a:r>
            <a:r>
              <a:rPr lang="en-US" dirty="0" err="1"/>
              <a:t>prezidents</a:t>
            </a:r>
            <a:r>
              <a:rPr lang="en-US" dirty="0"/>
              <a:t> Tomass Hendriks </a:t>
            </a:r>
            <a:r>
              <a:rPr lang="en-US" dirty="0" err="1"/>
              <a:t>Ilvess</a:t>
            </a:r>
            <a:r>
              <a:rPr lang="en-US" dirty="0"/>
              <a:t> it </a:t>
            </a:r>
            <a:r>
              <a:rPr lang="en-US" dirty="0" err="1"/>
              <a:t>kā</a:t>
            </a:r>
            <a:r>
              <a:rPr lang="en-US" dirty="0"/>
              <a:t> </a:t>
            </a:r>
            <a:r>
              <a:rPr lang="en-US" dirty="0" err="1"/>
              <a:t>piedalījies</a:t>
            </a:r>
            <a:r>
              <a:rPr lang="en-US" dirty="0"/>
              <a:t> </a:t>
            </a:r>
            <a:r>
              <a:rPr lang="en-US" i="1" dirty="0"/>
              <a:t>LGBTQ+ Pride</a:t>
            </a:r>
            <a:r>
              <a:rPr lang="en-US" dirty="0"/>
              <a:t> </a:t>
            </a:r>
            <a:r>
              <a:rPr lang="en-US" dirty="0" err="1"/>
              <a:t>parādē</a:t>
            </a:r>
            <a:r>
              <a:rPr lang="en-US" dirty="0"/>
              <a:t> </a:t>
            </a:r>
            <a:r>
              <a:rPr lang="en-US" dirty="0" err="1"/>
              <a:t>tērpies</a:t>
            </a:r>
            <a:r>
              <a:rPr lang="en-US" dirty="0"/>
              <a:t> </a:t>
            </a:r>
            <a:r>
              <a:rPr lang="en-US" dirty="0" err="1"/>
              <a:t>kamenes</a:t>
            </a:r>
            <a:r>
              <a:rPr lang="en-US" dirty="0"/>
              <a:t> </a:t>
            </a:r>
            <a:r>
              <a:rPr lang="en-US" dirty="0" err="1"/>
              <a:t>kostīmā</a:t>
            </a:r>
            <a:r>
              <a:rPr lang="en-US" dirty="0"/>
              <a:t>. Lai </a:t>
            </a:r>
            <a:r>
              <a:rPr lang="en-US" dirty="0" err="1"/>
              <a:t>gan</a:t>
            </a:r>
            <a:r>
              <a:rPr lang="en-US" dirty="0"/>
              <a:t> </a:t>
            </a:r>
            <a:r>
              <a:rPr lang="en-US" dirty="0" err="1"/>
              <a:t>fotogrāfijas</a:t>
            </a:r>
            <a:r>
              <a:rPr lang="en-US" dirty="0"/>
              <a:t> </a:t>
            </a:r>
            <a:r>
              <a:rPr lang="en-US" dirty="0" err="1"/>
              <a:t>ir</a:t>
            </a:r>
            <a:r>
              <a:rPr lang="en-US" dirty="0"/>
              <a:t> </a:t>
            </a:r>
            <a:r>
              <a:rPr lang="en-US" dirty="0" err="1"/>
              <a:t>īstas</a:t>
            </a:r>
            <a:r>
              <a:rPr lang="en-US" dirty="0"/>
              <a:t>, </a:t>
            </a:r>
            <a:r>
              <a:rPr lang="en-US" dirty="0" err="1"/>
              <a:t>attēlos</a:t>
            </a:r>
            <a:r>
              <a:rPr lang="en-US" dirty="0"/>
              <a:t> </a:t>
            </a:r>
            <a:r>
              <a:rPr lang="en-US" dirty="0" err="1"/>
              <a:t>redzamā</a:t>
            </a:r>
            <a:r>
              <a:rPr lang="en-US" dirty="0"/>
              <a:t> persona nav </a:t>
            </a:r>
            <a:r>
              <a:rPr lang="en-US" dirty="0" err="1"/>
              <a:t>Ilvess</a:t>
            </a:r>
            <a:r>
              <a:rPr lang="en-US" dirty="0"/>
              <a:t>.</a:t>
            </a:r>
          </a:p>
        </p:txBody>
      </p:sp>
      <p:sp>
        <p:nvSpPr>
          <p:cNvPr id="4" name="Slide Number Placeholder 3"/>
          <p:cNvSpPr>
            <a:spLocks noGrp="1"/>
          </p:cNvSpPr>
          <p:nvPr>
            <p:ph type="sldNum" sz="quarter" idx="5"/>
          </p:nvPr>
        </p:nvSpPr>
        <p:spPr/>
        <p:txBody>
          <a:bodyPr/>
          <a:lstStyle/>
          <a:p>
            <a:fld id="{0CBCDF17-61F5-4B59-8B29-9599787E74DA}" type="slidenum">
              <a:rPr lang="en-US"/>
              <a:t>7</a:t>
            </a:fld>
            <a:endParaRPr lang="en-US"/>
          </a:p>
        </p:txBody>
      </p:sp>
    </p:spTree>
    <p:extLst>
      <p:ext uri="{BB962C8B-B14F-4D97-AF65-F5344CB8AC3E}">
        <p14:creationId xmlns:p14="http://schemas.microsoft.com/office/powerpoint/2010/main" val="353584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Sociālo</a:t>
            </a:r>
            <a:r>
              <a:rPr lang="en-US" dirty="0"/>
              <a:t> </a:t>
            </a:r>
            <a:r>
              <a:rPr lang="en-US" dirty="0" err="1"/>
              <a:t>mediju</a:t>
            </a:r>
            <a:r>
              <a:rPr lang="en-US" dirty="0"/>
              <a:t> </a:t>
            </a:r>
            <a:r>
              <a:rPr lang="en-US" dirty="0" err="1"/>
              <a:t>lietotāji</a:t>
            </a:r>
            <a:r>
              <a:rPr lang="en-US" dirty="0"/>
              <a:t> </a:t>
            </a:r>
            <a:r>
              <a:rPr lang="en-US" dirty="0" err="1"/>
              <a:t>Latvijā</a:t>
            </a:r>
            <a:r>
              <a:rPr lang="en-US" dirty="0"/>
              <a:t> </a:t>
            </a:r>
            <a:r>
              <a:rPr lang="en-US" dirty="0" err="1"/>
              <a:t>dalījās</a:t>
            </a:r>
            <a:r>
              <a:rPr lang="en-US" dirty="0"/>
              <a:t> </a:t>
            </a:r>
            <a:r>
              <a:rPr lang="en-US" dirty="0" err="1"/>
              <a:t>ar</a:t>
            </a:r>
            <a:r>
              <a:rPr lang="en-US" dirty="0"/>
              <a:t> </a:t>
            </a:r>
            <a:r>
              <a:rPr lang="en-US" dirty="0" err="1"/>
              <a:t>attēlu</a:t>
            </a:r>
            <a:r>
              <a:rPr lang="en-US" dirty="0"/>
              <a:t>, </a:t>
            </a:r>
            <a:r>
              <a:rPr lang="en-US" dirty="0" err="1"/>
              <a:t>kurā</a:t>
            </a:r>
            <a:r>
              <a:rPr lang="en-US" dirty="0"/>
              <a:t> </a:t>
            </a:r>
            <a:r>
              <a:rPr lang="en-US" dirty="0" err="1"/>
              <a:t>redzams</a:t>
            </a:r>
            <a:r>
              <a:rPr lang="en-US" dirty="0"/>
              <a:t> tilts </a:t>
            </a:r>
            <a:r>
              <a:rPr lang="en-US" dirty="0" err="1"/>
              <a:t>ar</a:t>
            </a:r>
            <a:r>
              <a:rPr lang="en-US" dirty="0"/>
              <a:t> </a:t>
            </a:r>
            <a:r>
              <a:rPr lang="en-US" dirty="0" err="1"/>
              <a:t>lielu</a:t>
            </a:r>
            <a:r>
              <a:rPr lang="en-US" dirty="0"/>
              <a:t> </a:t>
            </a:r>
            <a:r>
              <a:rPr lang="en-US" dirty="0" err="1"/>
              <a:t>plaisu</a:t>
            </a:r>
            <a:r>
              <a:rPr lang="en-US" dirty="0"/>
              <a:t>. </a:t>
            </a:r>
            <a:r>
              <a:rPr lang="en-US" dirty="0" err="1"/>
              <a:t>Tilta</a:t>
            </a:r>
            <a:r>
              <a:rPr lang="en-US" dirty="0"/>
              <a:t> </a:t>
            </a:r>
            <a:r>
              <a:rPr lang="en-US" dirty="0" err="1"/>
              <a:t>fons</a:t>
            </a:r>
            <a:r>
              <a:rPr lang="en-US" dirty="0"/>
              <a:t> tika </a:t>
            </a:r>
            <a:r>
              <a:rPr lang="en-US" dirty="0" err="1"/>
              <a:t>rediģēts</a:t>
            </a:r>
            <a:r>
              <a:rPr lang="en-US" dirty="0"/>
              <a:t>, </a:t>
            </a:r>
            <a:r>
              <a:rPr lang="en-US" dirty="0" err="1"/>
              <a:t>lai</a:t>
            </a:r>
            <a:r>
              <a:rPr lang="en-US" dirty="0"/>
              <a:t> </a:t>
            </a:r>
            <a:r>
              <a:rPr lang="en-US" dirty="0" err="1"/>
              <a:t>radītu</a:t>
            </a:r>
            <a:r>
              <a:rPr lang="en-US" dirty="0"/>
              <a:t> </a:t>
            </a:r>
            <a:r>
              <a:rPr lang="en-US" dirty="0" err="1"/>
              <a:t>iespaidu</a:t>
            </a:r>
            <a:r>
              <a:rPr lang="en-US" dirty="0"/>
              <a:t>, ka </a:t>
            </a:r>
            <a:r>
              <a:rPr lang="en-US" dirty="0" err="1"/>
              <a:t>attēls</a:t>
            </a:r>
            <a:r>
              <a:rPr lang="en-US" dirty="0"/>
              <a:t> </a:t>
            </a:r>
            <a:r>
              <a:rPr lang="en-US" dirty="0" err="1"/>
              <a:t>ir</a:t>
            </a:r>
            <a:r>
              <a:rPr lang="en-US" dirty="0"/>
              <a:t> </a:t>
            </a:r>
            <a:r>
              <a:rPr lang="en-US" dirty="0" err="1"/>
              <a:t>uzņemts</a:t>
            </a:r>
            <a:r>
              <a:rPr lang="en-US" dirty="0"/>
              <a:t> </a:t>
            </a:r>
            <a:r>
              <a:rPr lang="en-US" dirty="0" err="1"/>
              <a:t>Rīgā</a:t>
            </a:r>
            <a:r>
              <a:rPr lang="en-US" dirty="0"/>
              <a:t>. </a:t>
            </a:r>
            <a:r>
              <a:rPr lang="en-US" dirty="0" err="1"/>
              <a:t>Žurnālisti</a:t>
            </a:r>
            <a:r>
              <a:rPr lang="en-US" dirty="0"/>
              <a:t> </a:t>
            </a:r>
            <a:r>
              <a:rPr lang="en-US" dirty="0" err="1"/>
              <a:t>noskaidroja</a:t>
            </a:r>
            <a:r>
              <a:rPr lang="en-US" dirty="0"/>
              <a:t>, ka </a:t>
            </a:r>
            <a:r>
              <a:rPr lang="en-US" dirty="0">
                <a:hlinkClick r:id="rId3"/>
              </a:rPr>
              <a:t>patiesībā</a:t>
            </a:r>
            <a:r>
              <a:rPr lang="en-US" dirty="0"/>
              <a:t> </a:t>
            </a:r>
            <a:r>
              <a:rPr lang="en-US" dirty="0" err="1"/>
              <a:t>oriģinālā</a:t>
            </a:r>
            <a:r>
              <a:rPr lang="en-US" dirty="0"/>
              <a:t> </a:t>
            </a:r>
            <a:r>
              <a:rPr lang="en-US" dirty="0" err="1"/>
              <a:t>fotogrāfija</a:t>
            </a:r>
            <a:r>
              <a:rPr lang="en-US" dirty="0"/>
              <a:t> </a:t>
            </a:r>
            <a:r>
              <a:rPr lang="en-US" dirty="0" err="1"/>
              <a:t>ir</a:t>
            </a:r>
            <a:r>
              <a:rPr lang="en-US" dirty="0"/>
              <a:t> </a:t>
            </a:r>
            <a:r>
              <a:rPr lang="en-US" dirty="0" err="1"/>
              <a:t>uzņemta</a:t>
            </a:r>
            <a:r>
              <a:rPr lang="en-US" dirty="0"/>
              <a:t> </a:t>
            </a:r>
            <a:r>
              <a:rPr lang="en-US" dirty="0" err="1"/>
              <a:t>Brazīlijā</a:t>
            </a:r>
            <a:r>
              <a:rPr lang="en-US" dirty="0"/>
              <a:t> un </a:t>
            </a:r>
            <a:r>
              <a:rPr lang="en-US" dirty="0" err="1"/>
              <a:t>izmantota</a:t>
            </a:r>
            <a:r>
              <a:rPr lang="en-US" dirty="0"/>
              <a:t> </a:t>
            </a:r>
            <a:r>
              <a:rPr lang="en-US" dirty="0" err="1"/>
              <a:t>vairākās</a:t>
            </a:r>
            <a:r>
              <a:rPr lang="en-US" dirty="0"/>
              <a:t> </a:t>
            </a:r>
            <a:r>
              <a:rPr lang="en-US" dirty="0" err="1"/>
              <a:t>valstīs</a:t>
            </a:r>
            <a:r>
              <a:rPr lang="en-US" dirty="0"/>
              <a:t> no </a:t>
            </a:r>
            <a:r>
              <a:rPr lang="en-US" dirty="0" err="1"/>
              <a:t>Tunisijas</a:t>
            </a:r>
            <a:r>
              <a:rPr lang="en-US" dirty="0"/>
              <a:t> </a:t>
            </a:r>
            <a:r>
              <a:rPr lang="en-US" dirty="0" err="1"/>
              <a:t>līdz</a:t>
            </a:r>
            <a:r>
              <a:rPr lang="en-US" dirty="0"/>
              <a:t> pat </a:t>
            </a:r>
            <a:r>
              <a:rPr lang="en-US" dirty="0" err="1"/>
              <a:t>Kanādai</a:t>
            </a:r>
            <a:r>
              <a:rPr lang="en-US" dirty="0"/>
              <a:t>, </a:t>
            </a:r>
            <a:r>
              <a:rPr lang="en-US" dirty="0" err="1"/>
              <a:t>lai</a:t>
            </a:r>
            <a:r>
              <a:rPr lang="en-US" dirty="0"/>
              <a:t> </a:t>
            </a:r>
            <a:r>
              <a:rPr lang="en-US" dirty="0" err="1"/>
              <a:t>kritizētu</a:t>
            </a:r>
            <a:r>
              <a:rPr lang="en-US" dirty="0"/>
              <a:t> </a:t>
            </a:r>
            <a:r>
              <a:rPr lang="en-US" dirty="0" err="1"/>
              <a:t>vietējo</a:t>
            </a:r>
            <a:r>
              <a:rPr lang="en-US" dirty="0"/>
              <a:t> </a:t>
            </a:r>
            <a:r>
              <a:rPr lang="en-US" dirty="0" err="1"/>
              <a:t>valdību</a:t>
            </a:r>
            <a:r>
              <a:rPr lang="en-US" dirty="0"/>
              <a:t> </a:t>
            </a:r>
            <a:r>
              <a:rPr lang="en-US" dirty="0" err="1"/>
              <a:t>vai</a:t>
            </a:r>
            <a:r>
              <a:rPr lang="en-US" dirty="0"/>
              <a:t> </a:t>
            </a:r>
            <a:r>
              <a:rPr lang="en-US" dirty="0" err="1"/>
              <a:t>pašvaldības</a:t>
            </a:r>
            <a:r>
              <a:rPr lang="en-US" dirty="0"/>
              <a:t>.</a:t>
            </a:r>
          </a:p>
        </p:txBody>
      </p:sp>
      <p:sp>
        <p:nvSpPr>
          <p:cNvPr id="4" name="Slide Number Placeholder 3"/>
          <p:cNvSpPr>
            <a:spLocks noGrp="1"/>
          </p:cNvSpPr>
          <p:nvPr>
            <p:ph type="sldNum" sz="quarter" idx="5"/>
          </p:nvPr>
        </p:nvSpPr>
        <p:spPr/>
        <p:txBody>
          <a:bodyPr/>
          <a:lstStyle/>
          <a:p>
            <a:fld id="{0CBCDF17-61F5-4B59-8B29-9599787E74DA}" type="slidenum">
              <a:rPr lang="en-US"/>
              <a:t>8</a:t>
            </a:fld>
            <a:endParaRPr lang="en-US"/>
          </a:p>
        </p:txBody>
      </p:sp>
    </p:spTree>
    <p:extLst>
      <p:ext uri="{BB962C8B-B14F-4D97-AF65-F5344CB8AC3E}">
        <p14:creationId xmlns:p14="http://schemas.microsoft.com/office/powerpoint/2010/main" val="126422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Pasaules</a:t>
            </a:r>
            <a:r>
              <a:rPr lang="en-US" dirty="0"/>
              <a:t> Dabas Fonda </a:t>
            </a:r>
            <a:r>
              <a:rPr lang="en-US" dirty="0" err="1"/>
              <a:t>Pakistānas</a:t>
            </a:r>
            <a:r>
              <a:rPr lang="en-US" dirty="0"/>
              <a:t> </a:t>
            </a:r>
            <a:r>
              <a:rPr lang="en-US" dirty="0" err="1"/>
              <a:t>nodaļa</a:t>
            </a:r>
            <a:r>
              <a:rPr lang="en-US" dirty="0"/>
              <a:t> </a:t>
            </a:r>
            <a:r>
              <a:rPr lang="en-US" i="1" dirty="0"/>
              <a:t>Instagram</a:t>
            </a:r>
            <a:r>
              <a:rPr lang="en-US" dirty="0"/>
              <a:t> </a:t>
            </a:r>
            <a:r>
              <a:rPr lang="en-US" dirty="0" err="1"/>
              <a:t>publicēja</a:t>
            </a:r>
            <a:r>
              <a:rPr lang="en-US" dirty="0"/>
              <a:t> </a:t>
            </a:r>
            <a:r>
              <a:rPr lang="en-US" dirty="0" err="1"/>
              <a:t>attēlu</a:t>
            </a:r>
            <a:r>
              <a:rPr lang="en-US" dirty="0"/>
              <a:t>, </a:t>
            </a:r>
            <a:r>
              <a:rPr lang="en-US" dirty="0" err="1"/>
              <a:t>kurā</a:t>
            </a:r>
            <a:r>
              <a:rPr lang="en-US" dirty="0"/>
              <a:t> it </a:t>
            </a:r>
            <a:r>
              <a:rPr lang="en-US" dirty="0" err="1"/>
              <a:t>kā</a:t>
            </a:r>
            <a:r>
              <a:rPr lang="en-US" dirty="0"/>
              <a:t> </a:t>
            </a:r>
            <a:r>
              <a:rPr lang="en-US" dirty="0" err="1"/>
              <a:t>salīdzināta</a:t>
            </a:r>
            <a:r>
              <a:rPr lang="en-US" dirty="0"/>
              <a:t> </a:t>
            </a:r>
            <a:r>
              <a:rPr lang="en-US" dirty="0" err="1"/>
              <a:t>Malaizijas</a:t>
            </a:r>
            <a:r>
              <a:rPr lang="en-US" dirty="0"/>
              <a:t> </a:t>
            </a:r>
            <a:r>
              <a:rPr lang="en-US" dirty="0" err="1"/>
              <a:t>lietus</a:t>
            </a:r>
            <a:r>
              <a:rPr lang="en-US" dirty="0"/>
              <a:t> </a:t>
            </a:r>
            <a:r>
              <a:rPr lang="en-US" dirty="0" err="1"/>
              <a:t>mežu</a:t>
            </a:r>
            <a:r>
              <a:rPr lang="en-US" dirty="0"/>
              <a:t> </a:t>
            </a:r>
            <a:r>
              <a:rPr lang="en-US" dirty="0" err="1"/>
              <a:t>izciršana</a:t>
            </a:r>
            <a:r>
              <a:rPr lang="en-US" dirty="0"/>
              <a:t> </a:t>
            </a:r>
            <a:r>
              <a:rPr lang="en-US" dirty="0" err="1"/>
              <a:t>desmit</a:t>
            </a:r>
            <a:r>
              <a:rPr lang="en-US" dirty="0"/>
              <a:t> </a:t>
            </a:r>
            <a:r>
              <a:rPr lang="en-US" dirty="0" err="1"/>
              <a:t>gadu</a:t>
            </a:r>
            <a:r>
              <a:rPr lang="en-US" dirty="0"/>
              <a:t> </a:t>
            </a:r>
            <a:r>
              <a:rPr lang="en-US" dirty="0" err="1"/>
              <a:t>periodā</a:t>
            </a:r>
            <a:r>
              <a:rPr lang="en-US" dirty="0"/>
              <a:t>. </a:t>
            </a:r>
            <a:r>
              <a:rPr lang="en-US" dirty="0" err="1"/>
              <a:t>Kā</a:t>
            </a:r>
            <a:r>
              <a:rPr lang="en-US" dirty="0"/>
              <a:t> </a:t>
            </a:r>
            <a:r>
              <a:rPr lang="en-US" dirty="0">
                <a:hlinkClick r:id="rId3"/>
              </a:rPr>
              <a:t>atklāja</a:t>
            </a:r>
            <a:r>
              <a:rPr lang="en-US" dirty="0"/>
              <a:t> AFP </a:t>
            </a:r>
            <a:r>
              <a:rPr lang="en-US" dirty="0" err="1"/>
              <a:t>faktu</a:t>
            </a:r>
            <a:r>
              <a:rPr lang="en-US" dirty="0"/>
              <a:t> </a:t>
            </a:r>
            <a:r>
              <a:rPr lang="en-US" dirty="0" err="1"/>
              <a:t>pārbaudītāji</a:t>
            </a:r>
            <a:r>
              <a:rPr lang="en-US" dirty="0"/>
              <a:t>, </a:t>
            </a:r>
            <a:r>
              <a:rPr lang="en-US" dirty="0" err="1"/>
              <a:t>patiesībā</a:t>
            </a:r>
            <a:r>
              <a:rPr lang="en-US" dirty="0"/>
              <a:t> </a:t>
            </a:r>
            <a:r>
              <a:rPr lang="en-US" dirty="0" err="1"/>
              <a:t>abi</a:t>
            </a:r>
            <a:r>
              <a:rPr lang="en-US" dirty="0"/>
              <a:t> </a:t>
            </a:r>
            <a:r>
              <a:rPr lang="en-US" dirty="0" err="1"/>
              <a:t>attēli</a:t>
            </a:r>
            <a:r>
              <a:rPr lang="en-US" dirty="0"/>
              <a:t> </a:t>
            </a:r>
            <a:r>
              <a:rPr lang="en-US" dirty="0" err="1"/>
              <a:t>bija</a:t>
            </a:r>
            <a:r>
              <a:rPr lang="en-US" dirty="0"/>
              <a:t> </a:t>
            </a:r>
            <a:r>
              <a:rPr lang="en-US" dirty="0" err="1"/>
              <a:t>daļa</a:t>
            </a:r>
            <a:r>
              <a:rPr lang="en-US" dirty="0"/>
              <a:t> </a:t>
            </a:r>
            <a:r>
              <a:rPr lang="en-US" dirty="0" err="1"/>
              <a:t>bija</a:t>
            </a:r>
            <a:r>
              <a:rPr lang="en-US" dirty="0"/>
              <a:t> no </a:t>
            </a:r>
            <a:r>
              <a:rPr lang="en-US" dirty="0" err="1"/>
              <a:t>vienas</a:t>
            </a:r>
            <a:r>
              <a:rPr lang="en-US" dirty="0"/>
              <a:t> </a:t>
            </a:r>
            <a:r>
              <a:rPr lang="en-US" dirty="0" err="1"/>
              <a:t>fotogrāfijas</a:t>
            </a:r>
            <a:r>
              <a:rPr lang="en-US" dirty="0"/>
              <a:t>, kas </a:t>
            </a:r>
            <a:r>
              <a:rPr lang="en-US" dirty="0" err="1"/>
              <a:t>uzņemta</a:t>
            </a:r>
            <a:r>
              <a:rPr lang="en-US" dirty="0"/>
              <a:t> 2018. </a:t>
            </a:r>
            <a:r>
              <a:rPr lang="en-US" dirty="0" err="1"/>
              <a:t>gadā</a:t>
            </a:r>
            <a:r>
              <a:rPr lang="en-US" dirty="0"/>
              <a:t>.</a:t>
            </a:r>
          </a:p>
        </p:txBody>
      </p:sp>
      <p:sp>
        <p:nvSpPr>
          <p:cNvPr id="4" name="Slide Number Placeholder 3"/>
          <p:cNvSpPr>
            <a:spLocks noGrp="1"/>
          </p:cNvSpPr>
          <p:nvPr>
            <p:ph type="sldNum" sz="quarter" idx="5"/>
          </p:nvPr>
        </p:nvSpPr>
        <p:spPr/>
        <p:txBody>
          <a:bodyPr/>
          <a:lstStyle/>
          <a:p>
            <a:fld id="{0CBCDF17-61F5-4B59-8B29-9599787E74DA}" type="slidenum">
              <a:rPr lang="en-US"/>
              <a:t>9</a:t>
            </a:fld>
            <a:endParaRPr lang="en-US"/>
          </a:p>
        </p:txBody>
      </p:sp>
    </p:spTree>
    <p:extLst>
      <p:ext uri="{BB962C8B-B14F-4D97-AF65-F5344CB8AC3E}">
        <p14:creationId xmlns:p14="http://schemas.microsoft.com/office/powerpoint/2010/main" val="391195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https://test.veryverified.eu/wp-content/uploads/2022/07/4.10-2.png</a:t>
            </a:r>
            <a:endParaRPr lang="en-US">
              <a:cs typeface="Calibri" panose="020F0502020204030204"/>
            </a:endParaRPr>
          </a:p>
          <a:p>
            <a:r>
              <a:rPr lang="en-US" b="1" dirty="0">
                <a:hlinkClick r:id="rId4"/>
              </a:rPr>
              <a:t>https://ej.uz/VeryVerifiedAttels1</a:t>
            </a:r>
            <a:endParaRPr lang="en-US">
              <a:cs typeface="Calibri" panose="020F0502020204030204"/>
            </a:endParaRPr>
          </a:p>
          <a:p>
            <a:endParaRPr lang="en-US" b="1" dirty="0">
              <a:cs typeface="Calibri"/>
            </a:endParaRPr>
          </a:p>
          <a:p>
            <a:endParaRPr lang="en-US" u="sng" dirty="0">
              <a:cs typeface="Calibri"/>
            </a:endParaRPr>
          </a:p>
          <a:p>
            <a:endParaRPr lang="en-US" u="sng"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10</a:t>
            </a:fld>
            <a:endParaRPr lang="en-US"/>
          </a:p>
        </p:txBody>
      </p:sp>
    </p:spTree>
    <p:extLst>
      <p:ext uri="{BB962C8B-B14F-4D97-AF65-F5344CB8AC3E}">
        <p14:creationId xmlns:p14="http://schemas.microsoft.com/office/powerpoint/2010/main" val="3427639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https://themarkup.org/citizen-browser/2021/03/11/split-screen?feed=biden_trump</a:t>
            </a:r>
            <a:endParaRPr lang="en-US"/>
          </a:p>
        </p:txBody>
      </p:sp>
      <p:sp>
        <p:nvSpPr>
          <p:cNvPr id="4" name="Slide Number Placeholder 3"/>
          <p:cNvSpPr>
            <a:spLocks noGrp="1"/>
          </p:cNvSpPr>
          <p:nvPr>
            <p:ph type="sldNum" sz="quarter" idx="5"/>
          </p:nvPr>
        </p:nvSpPr>
        <p:spPr/>
        <p:txBody>
          <a:bodyPr/>
          <a:lstStyle/>
          <a:p>
            <a:fld id="{D2A3E25C-14BA-461B-9D1A-EB5CE2559D82}" type="slidenum">
              <a:rPr lang="en-US"/>
              <a:t>11</a:t>
            </a:fld>
            <a:endParaRPr lang="en-US"/>
          </a:p>
        </p:txBody>
      </p:sp>
    </p:spTree>
    <p:extLst>
      <p:ext uri="{BB962C8B-B14F-4D97-AF65-F5344CB8AC3E}">
        <p14:creationId xmlns:p14="http://schemas.microsoft.com/office/powerpoint/2010/main" val="42344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1B1-8BF8-4925-8082-B9E889711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F5274-1ECF-469D-99AF-6319B3430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22CEFE-DD27-4971-A80C-6F032904F098}"/>
              </a:ext>
            </a:extLst>
          </p:cNvPr>
          <p:cNvSpPr>
            <a:spLocks noGrp="1"/>
          </p:cNvSpPr>
          <p:nvPr>
            <p:ph type="dt" sz="half" idx="10"/>
          </p:nvPr>
        </p:nvSpPr>
        <p:spPr/>
        <p:txBody>
          <a:bodyPr/>
          <a:lstStyle/>
          <a:p>
            <a:fld id="{F58F1D6A-F961-441A-9298-73C1DCC4158D}" type="datetime1">
              <a:rPr lang="en-US" smtClean="0"/>
              <a:t>2/6/2023</a:t>
            </a:fld>
            <a:endParaRPr lang="en-US"/>
          </a:p>
        </p:txBody>
      </p:sp>
      <p:sp>
        <p:nvSpPr>
          <p:cNvPr id="5" name="Footer Placeholder 4">
            <a:extLst>
              <a:ext uri="{FF2B5EF4-FFF2-40B4-BE49-F238E27FC236}">
                <a16:creationId xmlns:a16="http://schemas.microsoft.com/office/drawing/2014/main" id="{D2BFD1AB-2E95-4FB6-AFDB-D7C42643A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51AB8-A963-4590-AD6D-E57EE8C59206}"/>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400965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B3B8-C4EF-4E56-B82E-0379C38BB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17E9BD-D828-4A3D-A34C-432630B51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E3ADB-9136-439B-BEE5-F22D4AC5C177}"/>
              </a:ext>
            </a:extLst>
          </p:cNvPr>
          <p:cNvSpPr>
            <a:spLocks noGrp="1"/>
          </p:cNvSpPr>
          <p:nvPr>
            <p:ph type="dt" sz="half" idx="10"/>
          </p:nvPr>
        </p:nvSpPr>
        <p:spPr/>
        <p:txBody>
          <a:bodyPr/>
          <a:lstStyle/>
          <a:p>
            <a:fld id="{337742D7-78BE-44B5-A4FB-00D84D1F393D}" type="datetime1">
              <a:rPr lang="en-US" smtClean="0"/>
              <a:t>2/6/2023</a:t>
            </a:fld>
            <a:endParaRPr lang="en-US"/>
          </a:p>
        </p:txBody>
      </p:sp>
      <p:sp>
        <p:nvSpPr>
          <p:cNvPr id="5" name="Footer Placeholder 4">
            <a:extLst>
              <a:ext uri="{FF2B5EF4-FFF2-40B4-BE49-F238E27FC236}">
                <a16:creationId xmlns:a16="http://schemas.microsoft.com/office/drawing/2014/main" id="{77FE4EAA-5C4D-4713-AB29-FA7D701DB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32BE5-AD8D-4686-B95E-0174BDFBBAF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46869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AAFEA-6795-4282-8988-202D35E5D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EFE79-061A-47F3-AF5B-FC7278913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79CDD-0EFF-473B-A92A-05B8C87B0F48}"/>
              </a:ext>
            </a:extLst>
          </p:cNvPr>
          <p:cNvSpPr>
            <a:spLocks noGrp="1"/>
          </p:cNvSpPr>
          <p:nvPr>
            <p:ph type="dt" sz="half" idx="10"/>
          </p:nvPr>
        </p:nvSpPr>
        <p:spPr/>
        <p:txBody>
          <a:bodyPr/>
          <a:lstStyle/>
          <a:p>
            <a:fld id="{D7794281-8058-467D-AC33-437716C632EA}" type="datetime1">
              <a:rPr lang="en-US" smtClean="0"/>
              <a:t>2/6/2023</a:t>
            </a:fld>
            <a:endParaRPr lang="en-US"/>
          </a:p>
        </p:txBody>
      </p:sp>
      <p:sp>
        <p:nvSpPr>
          <p:cNvPr id="5" name="Footer Placeholder 4">
            <a:extLst>
              <a:ext uri="{FF2B5EF4-FFF2-40B4-BE49-F238E27FC236}">
                <a16:creationId xmlns:a16="http://schemas.microsoft.com/office/drawing/2014/main" id="{99B14088-D1F7-4FAC-9473-3A4F7CD12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225E8-926C-4ADA-9720-EC10A5E5F1F4}"/>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1569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55"/>
        <p:cNvGrpSpPr/>
        <p:nvPr/>
      </p:nvGrpSpPr>
      <p:grpSpPr>
        <a:xfrm>
          <a:off x="0" y="0"/>
          <a:ext cx="0" cy="0"/>
          <a:chOff x="0" y="0"/>
          <a:chExt cx="0" cy="0"/>
        </a:xfrm>
      </p:grpSpPr>
      <p:sp>
        <p:nvSpPr>
          <p:cNvPr id="6" name="Shape 713"/>
          <p:cNvSpPr/>
          <p:nvPr userDrawn="1"/>
        </p:nvSpPr>
        <p:spPr>
          <a:xfrm>
            <a:off x="0" y="6762751"/>
            <a:ext cx="12192000" cy="103656"/>
          </a:xfrm>
          <a:prstGeom prst="rect">
            <a:avLst/>
          </a:prstGeom>
          <a:solidFill>
            <a:srgbClr val="43B6C8"/>
          </a:solidFill>
          <a:ln>
            <a:noFill/>
          </a:ln>
        </p:spPr>
        <p:txBody>
          <a:bodyPr spcFirstLastPara="1" wrap="square" lIns="121900" tIns="60933" rIns="121900" bIns="60933" anchor="ctr" anchorCtr="0">
            <a:noAutofit/>
          </a:bodyPr>
          <a:lstStyle/>
          <a:p>
            <a:pPr algn="ctr">
              <a:buClr>
                <a:srgbClr val="000000"/>
              </a:buClr>
              <a:buSzPts val="900"/>
            </a:pPr>
            <a:endParaRPr sz="1200">
              <a:solidFill>
                <a:schemeClr val="lt1"/>
              </a:solidFill>
              <a:latin typeface="Arial"/>
              <a:ea typeface="Arial"/>
              <a:cs typeface="Arial"/>
              <a:sym typeface="Arial"/>
            </a:endParaRPr>
          </a:p>
        </p:txBody>
      </p:sp>
      <p:sp>
        <p:nvSpPr>
          <p:cNvPr id="3" name="Content Placeholder 2"/>
          <p:cNvSpPr>
            <a:spLocks noGrp="1"/>
          </p:cNvSpPr>
          <p:nvPr>
            <p:ph sz="quarter" idx="10"/>
          </p:nvPr>
        </p:nvSpPr>
        <p:spPr>
          <a:xfrm>
            <a:off x="703263" y="270934"/>
            <a:ext cx="10785475" cy="506413"/>
          </a:xfrm>
          <a:noFill/>
          <a:ln>
            <a:noFill/>
          </a:ln>
        </p:spPr>
        <p:txBody>
          <a:bodyPr spcFirstLastPara="1" wrap="square" lIns="0" tIns="60933" rIns="121900" bIns="60933" anchor="ctr" anchorCtr="0">
            <a:noAutofit/>
          </a:bodyPr>
          <a:lstStyle>
            <a:lvl1pPr marL="0" indent="0">
              <a:buNone/>
              <a:defRPr lang="en-US" sz="3200" b="1" dirty="0" smtClean="0">
                <a:solidFill>
                  <a:srgbClr val="009BA0"/>
                </a:solidFill>
                <a:latin typeface="Arial"/>
                <a:ea typeface="Arial"/>
                <a:cs typeface="Arial"/>
              </a:defRPr>
            </a:lvl1pPr>
            <a:lvl2pPr>
              <a:defRPr lang="en-US" sz="1800" dirty="0" smtClean="0"/>
            </a:lvl2pPr>
            <a:lvl3pPr>
              <a:defRPr lang="en-US" sz="1800" dirty="0" smtClean="0"/>
            </a:lvl3pPr>
            <a:lvl4pPr>
              <a:defRPr lang="en-US" dirty="0" smtClean="0"/>
            </a:lvl4pPr>
            <a:lvl5pPr>
              <a:defRPr lang="uk-UA" dirty="0"/>
            </a:lvl5pPr>
          </a:lstStyle>
          <a:p>
            <a:pPr marL="0" lvl="0">
              <a:buClr>
                <a:srgbClr val="009BA0"/>
              </a:buClr>
              <a:buSzPts val="3400"/>
            </a:pPr>
            <a:r>
              <a:rPr lang="en-US"/>
              <a:t>Edit Master text styles</a:t>
            </a:r>
          </a:p>
        </p:txBody>
      </p:sp>
      <p:cxnSp>
        <p:nvCxnSpPr>
          <p:cNvPr id="5" name="Shape 715">
            <a:extLst>
              <a:ext uri="{FF2B5EF4-FFF2-40B4-BE49-F238E27FC236}">
                <a16:creationId xmlns:a16="http://schemas.microsoft.com/office/drawing/2014/main" id="{D58F7EDD-4A8F-422A-95EA-CD89D8BB51EF}"/>
              </a:ext>
            </a:extLst>
          </p:cNvPr>
          <p:cNvCxnSpPr/>
          <p:nvPr userDrawn="1"/>
        </p:nvCxnSpPr>
        <p:spPr>
          <a:xfrm rot="10800000" flipH="1">
            <a:off x="702739" y="872067"/>
            <a:ext cx="10786400" cy="0"/>
          </a:xfrm>
          <a:prstGeom prst="straightConnector1">
            <a:avLst/>
          </a:prstGeom>
          <a:noFill/>
          <a:ln w="15875" cap="flat" cmpd="sng">
            <a:solidFill>
              <a:srgbClr val="009BA0"/>
            </a:solidFill>
            <a:prstDash val="solid"/>
            <a:round/>
            <a:headEnd type="none" w="sm" len="sm"/>
            <a:tailEnd type="none" w="sm" len="sm"/>
          </a:ln>
        </p:spPr>
      </p:cxnSp>
    </p:spTree>
    <p:extLst>
      <p:ext uri="{BB962C8B-B14F-4D97-AF65-F5344CB8AC3E}">
        <p14:creationId xmlns:p14="http://schemas.microsoft.com/office/powerpoint/2010/main" val="13309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C20D-3346-4BE0-960A-2B858900A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ADF1F-69F4-4A88-A067-D669FB40B0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2313-B89A-4C98-A500-041A658D2CF2}"/>
              </a:ext>
            </a:extLst>
          </p:cNvPr>
          <p:cNvSpPr>
            <a:spLocks noGrp="1"/>
          </p:cNvSpPr>
          <p:nvPr>
            <p:ph type="dt" sz="half" idx="10"/>
          </p:nvPr>
        </p:nvSpPr>
        <p:spPr/>
        <p:txBody>
          <a:bodyPr/>
          <a:lstStyle/>
          <a:p>
            <a:fld id="{27C06AD6-2A1B-42A4-AAD2-BAED84479F1A}" type="datetime1">
              <a:rPr lang="en-US" smtClean="0"/>
              <a:t>2/6/2023</a:t>
            </a:fld>
            <a:endParaRPr lang="en-US"/>
          </a:p>
        </p:txBody>
      </p:sp>
      <p:sp>
        <p:nvSpPr>
          <p:cNvPr id="5" name="Footer Placeholder 4">
            <a:extLst>
              <a:ext uri="{FF2B5EF4-FFF2-40B4-BE49-F238E27FC236}">
                <a16:creationId xmlns:a16="http://schemas.microsoft.com/office/drawing/2014/main" id="{7356758C-4903-454A-9D0E-FE731CE13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8FCF5-D282-44DD-BD8C-3380829CF7A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3883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EB9D-5737-452D-BF21-64E13046F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A59D1-CBFF-45E9-B7A7-822A1E348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2AD870-A144-4E54-94DF-757C11A1E94A}"/>
              </a:ext>
            </a:extLst>
          </p:cNvPr>
          <p:cNvSpPr>
            <a:spLocks noGrp="1"/>
          </p:cNvSpPr>
          <p:nvPr>
            <p:ph type="dt" sz="half" idx="10"/>
          </p:nvPr>
        </p:nvSpPr>
        <p:spPr/>
        <p:txBody>
          <a:bodyPr/>
          <a:lstStyle/>
          <a:p>
            <a:fld id="{58829BBA-AAD9-4625-B910-ECB7B96082DB}" type="datetime1">
              <a:rPr lang="en-US" smtClean="0"/>
              <a:t>2/6/2023</a:t>
            </a:fld>
            <a:endParaRPr lang="en-US"/>
          </a:p>
        </p:txBody>
      </p:sp>
      <p:sp>
        <p:nvSpPr>
          <p:cNvPr id="5" name="Footer Placeholder 4">
            <a:extLst>
              <a:ext uri="{FF2B5EF4-FFF2-40B4-BE49-F238E27FC236}">
                <a16:creationId xmlns:a16="http://schemas.microsoft.com/office/drawing/2014/main" id="{1725885B-CFAB-468D-939D-295234D24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06ED-C7D3-4F9B-8F68-40719400E0B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28515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E918-1792-4844-85C7-63518C180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3FA2B-5631-433E-B04F-5F0A429116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7AD47-8399-4BD0-A892-855A8A16A4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8DE2BD-7434-4693-BFEB-54FF5E455C24}"/>
              </a:ext>
            </a:extLst>
          </p:cNvPr>
          <p:cNvSpPr>
            <a:spLocks noGrp="1"/>
          </p:cNvSpPr>
          <p:nvPr>
            <p:ph type="dt" sz="half" idx="10"/>
          </p:nvPr>
        </p:nvSpPr>
        <p:spPr/>
        <p:txBody>
          <a:bodyPr/>
          <a:lstStyle/>
          <a:p>
            <a:fld id="{9EF27477-B691-465D-AE31-645297B1AAC1}" type="datetime1">
              <a:rPr lang="en-US" smtClean="0"/>
              <a:t>2/6/2023</a:t>
            </a:fld>
            <a:endParaRPr lang="en-US"/>
          </a:p>
        </p:txBody>
      </p:sp>
      <p:sp>
        <p:nvSpPr>
          <p:cNvPr id="6" name="Footer Placeholder 5">
            <a:extLst>
              <a:ext uri="{FF2B5EF4-FFF2-40B4-BE49-F238E27FC236}">
                <a16:creationId xmlns:a16="http://schemas.microsoft.com/office/drawing/2014/main" id="{BCD780FA-67CC-4056-8386-C3FE186F9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0FFA0-DB6A-4C2C-8B22-E5955889C96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720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5F5-112B-4079-BFC4-754E7DCE4E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CA595-416E-46C8-A054-8FB7C6BA7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914BD-0FB8-4FF3-A662-B580EDF85F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A5E7C-17F5-488B-B2F3-DA046E1A2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DDE23-73CC-4D71-9BFF-ABF4B4BFE2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80C66-BB2E-48E3-9066-375C4FDC6DBB}"/>
              </a:ext>
            </a:extLst>
          </p:cNvPr>
          <p:cNvSpPr>
            <a:spLocks noGrp="1"/>
          </p:cNvSpPr>
          <p:nvPr>
            <p:ph type="dt" sz="half" idx="10"/>
          </p:nvPr>
        </p:nvSpPr>
        <p:spPr/>
        <p:txBody>
          <a:bodyPr/>
          <a:lstStyle/>
          <a:p>
            <a:fld id="{9152E7DE-3D6A-40CB-A265-6801E7318149}" type="datetime1">
              <a:rPr lang="en-US" smtClean="0"/>
              <a:t>2/6/2023</a:t>
            </a:fld>
            <a:endParaRPr lang="en-US"/>
          </a:p>
        </p:txBody>
      </p:sp>
      <p:sp>
        <p:nvSpPr>
          <p:cNvPr id="8" name="Footer Placeholder 7">
            <a:extLst>
              <a:ext uri="{FF2B5EF4-FFF2-40B4-BE49-F238E27FC236}">
                <a16:creationId xmlns:a16="http://schemas.microsoft.com/office/drawing/2014/main" id="{7DD7F3A1-840B-4E52-AEC2-A5B3144B4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1F7EA-9815-484F-86E4-CC3E23A473B1}"/>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06479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3B9A-05E8-45AF-B94B-1038129E5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0BF4E-C4FE-445E-97A9-665374D9516B}"/>
              </a:ext>
            </a:extLst>
          </p:cNvPr>
          <p:cNvSpPr>
            <a:spLocks noGrp="1"/>
          </p:cNvSpPr>
          <p:nvPr>
            <p:ph type="dt" sz="half" idx="10"/>
          </p:nvPr>
        </p:nvSpPr>
        <p:spPr/>
        <p:txBody>
          <a:bodyPr/>
          <a:lstStyle/>
          <a:p>
            <a:fld id="{5467EB4A-7BEF-47DE-BF15-3A6740AA2BCB}" type="datetime1">
              <a:rPr lang="en-US" smtClean="0"/>
              <a:t>2/6/2023</a:t>
            </a:fld>
            <a:endParaRPr lang="en-US"/>
          </a:p>
        </p:txBody>
      </p:sp>
      <p:sp>
        <p:nvSpPr>
          <p:cNvPr id="4" name="Footer Placeholder 3">
            <a:extLst>
              <a:ext uri="{FF2B5EF4-FFF2-40B4-BE49-F238E27FC236}">
                <a16:creationId xmlns:a16="http://schemas.microsoft.com/office/drawing/2014/main" id="{A029FCC0-3A47-4B94-89F9-EC8340464B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2600C-C0DA-4D1D-9C07-6D1A3E39B18A}"/>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6582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B68FD-33F4-4CE3-8C9E-EF83C4F9061F}"/>
              </a:ext>
            </a:extLst>
          </p:cNvPr>
          <p:cNvSpPr>
            <a:spLocks noGrp="1"/>
          </p:cNvSpPr>
          <p:nvPr>
            <p:ph type="dt" sz="half" idx="10"/>
          </p:nvPr>
        </p:nvSpPr>
        <p:spPr/>
        <p:txBody>
          <a:bodyPr/>
          <a:lstStyle/>
          <a:p>
            <a:fld id="{C37AD671-D566-4C83-BE99-5D6BCD137A64}" type="datetime1">
              <a:rPr lang="en-US" smtClean="0"/>
              <a:t>2/6/2023</a:t>
            </a:fld>
            <a:endParaRPr lang="en-US"/>
          </a:p>
        </p:txBody>
      </p:sp>
      <p:sp>
        <p:nvSpPr>
          <p:cNvPr id="3" name="Footer Placeholder 2">
            <a:extLst>
              <a:ext uri="{FF2B5EF4-FFF2-40B4-BE49-F238E27FC236}">
                <a16:creationId xmlns:a16="http://schemas.microsoft.com/office/drawing/2014/main" id="{9A65721F-C0B8-4251-B370-EB0AD9B59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05A292-F788-4AD0-89C3-F8FEA479E12F}"/>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9672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F617-DF3D-4061-A583-7D5208E8A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53D1B-D1BA-4234-8E2D-C1328B7FB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B62655-648D-4D81-B2F1-EE1B3F0D9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D48BB-FB10-4AA7-A898-5620379F304A}"/>
              </a:ext>
            </a:extLst>
          </p:cNvPr>
          <p:cNvSpPr>
            <a:spLocks noGrp="1"/>
          </p:cNvSpPr>
          <p:nvPr>
            <p:ph type="dt" sz="half" idx="10"/>
          </p:nvPr>
        </p:nvSpPr>
        <p:spPr/>
        <p:txBody>
          <a:bodyPr/>
          <a:lstStyle/>
          <a:p>
            <a:fld id="{F90A7758-8FD1-4EAF-A3DD-3464968E8084}" type="datetime1">
              <a:rPr lang="en-US" smtClean="0"/>
              <a:t>2/6/2023</a:t>
            </a:fld>
            <a:endParaRPr lang="en-US"/>
          </a:p>
        </p:txBody>
      </p:sp>
      <p:sp>
        <p:nvSpPr>
          <p:cNvPr id="6" name="Footer Placeholder 5">
            <a:extLst>
              <a:ext uri="{FF2B5EF4-FFF2-40B4-BE49-F238E27FC236}">
                <a16:creationId xmlns:a16="http://schemas.microsoft.com/office/drawing/2014/main" id="{68D6D2C7-37E9-4248-A69B-28425B98A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9C6D0-3E90-46F3-8203-CB4BD13963C8}"/>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00819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B00-D58E-4643-B370-991C70EB4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EA4B21-973D-4C91-896F-A9CD4EDE9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AD51E-A4FA-4246-BD82-4A57EF9EC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9B0A01-5F67-4671-A837-FB928886C091}"/>
              </a:ext>
            </a:extLst>
          </p:cNvPr>
          <p:cNvSpPr>
            <a:spLocks noGrp="1"/>
          </p:cNvSpPr>
          <p:nvPr>
            <p:ph type="dt" sz="half" idx="10"/>
          </p:nvPr>
        </p:nvSpPr>
        <p:spPr/>
        <p:txBody>
          <a:bodyPr/>
          <a:lstStyle/>
          <a:p>
            <a:fld id="{7DBF85CA-4B92-44B9-86E7-161C21505D5C}" type="datetime1">
              <a:rPr lang="en-US" smtClean="0"/>
              <a:t>2/6/2023</a:t>
            </a:fld>
            <a:endParaRPr lang="en-US"/>
          </a:p>
        </p:txBody>
      </p:sp>
      <p:sp>
        <p:nvSpPr>
          <p:cNvPr id="6" name="Footer Placeholder 5">
            <a:extLst>
              <a:ext uri="{FF2B5EF4-FFF2-40B4-BE49-F238E27FC236}">
                <a16:creationId xmlns:a16="http://schemas.microsoft.com/office/drawing/2014/main" id="{97F9EB5F-3EAE-4DE0-9090-8001012D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6D8D4-C5CC-4D90-A9ED-BBFB655133E7}"/>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69187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E8537-46D4-4BD4-85C6-9AC4B3BD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8066C-445A-40F8-8E05-72E7237A7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0F26C-E672-44BD-873C-7BF170AF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EE81-D5F4-4454-A4C4-71209A65586C}" type="datetime1">
              <a:rPr lang="en-US" smtClean="0"/>
              <a:t>2/6/2023</a:t>
            </a:fld>
            <a:endParaRPr lang="en-US"/>
          </a:p>
        </p:txBody>
      </p:sp>
      <p:sp>
        <p:nvSpPr>
          <p:cNvPr id="5" name="Footer Placeholder 4">
            <a:extLst>
              <a:ext uri="{FF2B5EF4-FFF2-40B4-BE49-F238E27FC236}">
                <a16:creationId xmlns:a16="http://schemas.microsoft.com/office/drawing/2014/main" id="{FABCF46E-7D72-483B-9A0F-E8E8EE6C2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99B17F-9E76-4404-B169-9C6AF8A72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CD3DD-A75F-4B53-A9CC-CB53EF79276C}" type="slidenum">
              <a:rPr lang="en-US" smtClean="0"/>
              <a:t>‹#›</a:t>
            </a:fld>
            <a:endParaRPr lang="en-US"/>
          </a:p>
        </p:txBody>
      </p:sp>
    </p:spTree>
    <p:extLst>
      <p:ext uri="{BB962C8B-B14F-4D97-AF65-F5344CB8AC3E}">
        <p14:creationId xmlns:p14="http://schemas.microsoft.com/office/powerpoint/2010/main" val="10292505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Ib-rwGKn8Ec?feature=oembed"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G4DpPGnW7IU?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um.com/dfrlab/misleading-homophobic-memes-target-former-estonian-president-b8df0101e93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um.com/dfrlab/misleading-homophobic-memes-target-former-estonian-president-b8df0101e93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factcheck.afp.com/these-two-pictures-do-not-show-same-rainforest-ten-years-apa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2" descr="Graphical user interface&#10;&#10;Description automatically generated">
            <a:extLst>
              <a:ext uri="{FF2B5EF4-FFF2-40B4-BE49-F238E27FC236}">
                <a16:creationId xmlns:a16="http://schemas.microsoft.com/office/drawing/2014/main" id="{41B5A894-0E1F-94A0-579D-46346256105D}"/>
              </a:ext>
            </a:extLst>
          </p:cNvPr>
          <p:cNvPicPr>
            <a:picLocks noChangeAspect="1"/>
          </p:cNvPicPr>
          <p:nvPr/>
        </p:nvPicPr>
        <p:blipFill rotWithShape="1">
          <a:blip r:embed="rId2"/>
          <a:srcRect b="19"/>
          <a:stretch/>
        </p:blipFill>
        <p:spPr>
          <a:xfrm>
            <a:off x="20" y="1282"/>
            <a:ext cx="12191980" cy="6856718"/>
          </a:xfrm>
          <a:prstGeom prst="rect">
            <a:avLst/>
          </a:prstGeom>
        </p:spPr>
      </p:pic>
      <p:pic>
        <p:nvPicPr>
          <p:cNvPr id="14" name="Picture 4" descr="Logo&#10;&#10;Description automatically generated">
            <a:extLst>
              <a:ext uri="{FF2B5EF4-FFF2-40B4-BE49-F238E27FC236}">
                <a16:creationId xmlns:a16="http://schemas.microsoft.com/office/drawing/2014/main" id="{1364D106-5184-007C-60EB-195DF195C632}"/>
              </a:ext>
            </a:extLst>
          </p:cNvPr>
          <p:cNvPicPr>
            <a:picLocks noChangeAspect="1"/>
          </p:cNvPicPr>
          <p:nvPr/>
        </p:nvPicPr>
        <p:blipFill>
          <a:blip r:embed="rId3"/>
          <a:stretch>
            <a:fillRect/>
          </a:stretch>
        </p:blipFill>
        <p:spPr>
          <a:xfrm>
            <a:off x="188217" y="5430332"/>
            <a:ext cx="2743200" cy="992124"/>
          </a:xfrm>
          <a:prstGeom prst="rect">
            <a:avLst/>
          </a:prstGeom>
        </p:spPr>
      </p:pic>
      <p:sp>
        <p:nvSpPr>
          <p:cNvPr id="19" name="TextBox 18">
            <a:extLst>
              <a:ext uri="{FF2B5EF4-FFF2-40B4-BE49-F238E27FC236}">
                <a16:creationId xmlns:a16="http://schemas.microsoft.com/office/drawing/2014/main" id="{FCC7968C-5A14-3B90-F776-FCD676425971}"/>
              </a:ext>
            </a:extLst>
          </p:cNvPr>
          <p:cNvSpPr txBox="1"/>
          <p:nvPr/>
        </p:nvSpPr>
        <p:spPr>
          <a:xfrm>
            <a:off x="252829" y="258800"/>
            <a:ext cx="865730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Futura FT Book"/>
                <a:ea typeface="+mn-lt"/>
                <a:cs typeface="Calibri"/>
              </a:rPr>
              <a:t>6.nodarbība.</a:t>
            </a:r>
            <a:r>
              <a:rPr lang="en-US" sz="3200" b="1" dirty="0">
                <a:latin typeface="Futura FT Book"/>
                <a:ea typeface="+mn-lt"/>
                <a:cs typeface="Calibri"/>
              </a:rPr>
              <a:t> </a:t>
            </a:r>
            <a:r>
              <a:rPr lang="en-US" sz="3200" b="1" dirty="0" err="1">
                <a:latin typeface="Futura FT Book"/>
                <a:ea typeface="+mn-lt"/>
                <a:cs typeface="+mn-lt"/>
              </a:rPr>
              <a:t>Manipulācija</a:t>
            </a:r>
            <a:r>
              <a:rPr lang="en-US" sz="3200" b="1" dirty="0">
                <a:latin typeface="Futura FT Book"/>
                <a:ea typeface="+mn-lt"/>
                <a:cs typeface="+mn-lt"/>
              </a:rPr>
              <a:t>: </a:t>
            </a:r>
            <a:r>
              <a:rPr lang="en-US" sz="3200" b="1" dirty="0" err="1">
                <a:latin typeface="Futura FT Book"/>
                <a:ea typeface="+mn-lt"/>
                <a:cs typeface="+mn-lt"/>
              </a:rPr>
              <a:t>Dezinformācija</a:t>
            </a:r>
            <a:r>
              <a:rPr lang="en-US" sz="3200" b="1" dirty="0">
                <a:latin typeface="Futura FT Book"/>
                <a:ea typeface="+mn-lt"/>
                <a:cs typeface="+mn-lt"/>
              </a:rPr>
              <a:t>, </a:t>
            </a:r>
            <a:r>
              <a:rPr lang="en-US" sz="3200" b="1" dirty="0" err="1">
                <a:latin typeface="Futura FT Book"/>
                <a:ea typeface="+mn-lt"/>
                <a:cs typeface="+mn-lt"/>
              </a:rPr>
              <a:t>manipulatīvi</a:t>
            </a:r>
            <a:r>
              <a:rPr lang="en-US" sz="3200" b="1" dirty="0">
                <a:latin typeface="Futura FT Book"/>
                <a:ea typeface="+mn-lt"/>
                <a:cs typeface="+mn-lt"/>
              </a:rPr>
              <a:t> </a:t>
            </a:r>
            <a:r>
              <a:rPr lang="en-US" sz="3200" b="1" dirty="0" err="1">
                <a:latin typeface="Futura FT Book"/>
                <a:ea typeface="+mn-lt"/>
                <a:cs typeface="+mn-lt"/>
              </a:rPr>
              <a:t>virsraksti</a:t>
            </a:r>
            <a:r>
              <a:rPr lang="en-US" sz="3200" b="1" dirty="0">
                <a:latin typeface="Futura FT Book"/>
                <a:ea typeface="+mn-lt"/>
                <a:cs typeface="+mn-lt"/>
              </a:rPr>
              <a:t> un </a:t>
            </a:r>
            <a:r>
              <a:rPr lang="en-US" sz="3200" b="1" dirty="0" err="1">
                <a:latin typeface="Futura FT Book"/>
                <a:ea typeface="+mn-lt"/>
                <a:cs typeface="+mn-lt"/>
              </a:rPr>
              <a:t>attēli</a:t>
            </a:r>
            <a:endParaRPr lang="en-US" sz="3200" b="1" dirty="0" err="1">
              <a:latin typeface="Futura FT Book"/>
              <a:ea typeface="Source Sans Pro Light"/>
              <a:cs typeface="Calibri"/>
            </a:endParaRPr>
          </a:p>
          <a:p>
            <a:r>
              <a:rPr lang="en-US" sz="2400" dirty="0">
                <a:latin typeface="Futura PT Book"/>
                <a:ea typeface="Source Sans Pro Light"/>
                <a:cs typeface="Calibri"/>
              </a:rPr>
              <a:t>4.nodaļa, </a:t>
            </a:r>
          </a:p>
          <a:p>
            <a:r>
              <a:rPr lang="en-US" sz="2400" dirty="0">
                <a:latin typeface="Futura PT Book"/>
                <a:ea typeface="Source Sans Pro Light"/>
                <a:cs typeface="Calibri"/>
              </a:rPr>
              <a:t>A un B </a:t>
            </a:r>
            <a:r>
              <a:rPr lang="en-US" sz="2400" dirty="0" err="1">
                <a:latin typeface="Futura PT Book"/>
                <a:ea typeface="Source Sans Pro Light"/>
                <a:cs typeface="Calibri"/>
              </a:rPr>
              <a:t>daļa</a:t>
            </a:r>
            <a:endParaRPr lang="en-US" sz="2400" dirty="0">
              <a:latin typeface="Futura PT Book"/>
              <a:ea typeface="Source Sans Pro Light"/>
              <a:cs typeface="Calibri"/>
            </a:endParaRPr>
          </a:p>
        </p:txBody>
      </p:sp>
    </p:spTree>
    <p:extLst>
      <p:ext uri="{BB962C8B-B14F-4D97-AF65-F5344CB8AC3E}">
        <p14:creationId xmlns:p14="http://schemas.microsoft.com/office/powerpoint/2010/main" val="36437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a:xfrm>
            <a:off x="493143" y="278861"/>
            <a:ext cx="10515600" cy="1325563"/>
          </a:xfrm>
        </p:spPr>
        <p:txBody>
          <a:bodyPr/>
          <a:lstStyle/>
          <a:p>
            <a:r>
              <a:rPr lang="en-US" dirty="0" err="1"/>
              <a:t>Kā</a:t>
            </a:r>
            <a:r>
              <a:rPr lang="en-US" dirty="0"/>
              <a:t> </a:t>
            </a:r>
            <a:r>
              <a:rPr lang="en-US" dirty="0" err="1"/>
              <a:t>pārbaudīt</a:t>
            </a:r>
            <a:r>
              <a:rPr lang="en-US" dirty="0"/>
              <a:t> </a:t>
            </a:r>
            <a:r>
              <a:rPr lang="en-US" dirty="0" err="1"/>
              <a:t>foto</a:t>
            </a:r>
            <a:r>
              <a:rPr lang="en-US" dirty="0"/>
              <a:t>?</a:t>
            </a:r>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4" name="Picture 4" descr="Qr code&#10;&#10;Description automatically generated">
            <a:extLst>
              <a:ext uri="{FF2B5EF4-FFF2-40B4-BE49-F238E27FC236}">
                <a16:creationId xmlns:a16="http://schemas.microsoft.com/office/drawing/2014/main" id="{B3A74D4F-332F-B31B-FD46-40428BC29003}"/>
              </a:ext>
            </a:extLst>
          </p:cNvPr>
          <p:cNvPicPr>
            <a:picLocks noChangeAspect="1"/>
          </p:cNvPicPr>
          <p:nvPr/>
        </p:nvPicPr>
        <p:blipFill>
          <a:blip r:embed="rId3"/>
          <a:stretch>
            <a:fillRect/>
          </a:stretch>
        </p:blipFill>
        <p:spPr>
          <a:xfrm>
            <a:off x="713117" y="1956758"/>
            <a:ext cx="2743200" cy="2743200"/>
          </a:xfrm>
          <a:prstGeom prst="rect">
            <a:avLst/>
          </a:prstGeom>
        </p:spPr>
      </p:pic>
      <p:sp>
        <p:nvSpPr>
          <p:cNvPr id="5" name="TextBox 4">
            <a:extLst>
              <a:ext uri="{FF2B5EF4-FFF2-40B4-BE49-F238E27FC236}">
                <a16:creationId xmlns:a16="http://schemas.microsoft.com/office/drawing/2014/main" id="{5D957A5F-B955-0D0C-3CAE-9D0CDC9486F6}"/>
              </a:ext>
            </a:extLst>
          </p:cNvPr>
          <p:cNvSpPr txBox="1"/>
          <p:nvPr/>
        </p:nvSpPr>
        <p:spPr>
          <a:xfrm>
            <a:off x="3980952" y="1717443"/>
            <a:ext cx="747497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Futura PT Book"/>
              </a:rPr>
              <a:t>1. </a:t>
            </a:r>
            <a:r>
              <a:rPr lang="en-US" sz="2400" dirty="0" err="1">
                <a:latin typeface="Futura PT Book"/>
              </a:rPr>
              <a:t>Noskenē</a:t>
            </a:r>
            <a:r>
              <a:rPr lang="en-US" sz="2400" dirty="0">
                <a:latin typeface="Futura PT Book"/>
              </a:rPr>
              <a:t> QR </a:t>
            </a:r>
            <a:r>
              <a:rPr lang="en-US" sz="2400" dirty="0" err="1">
                <a:latin typeface="Futura PT Book"/>
              </a:rPr>
              <a:t>kodu</a:t>
            </a:r>
            <a:r>
              <a:rPr lang="en-US" sz="2400" dirty="0">
                <a:latin typeface="Futura PT Book"/>
              </a:rPr>
              <a:t>. Tur </a:t>
            </a:r>
            <a:r>
              <a:rPr lang="en-US" sz="2400" dirty="0" err="1">
                <a:latin typeface="Futura PT Book"/>
              </a:rPr>
              <a:t>redzēsi</a:t>
            </a:r>
            <a:r>
              <a:rPr lang="en-US" sz="2400" dirty="0">
                <a:latin typeface="Futura PT Book"/>
              </a:rPr>
              <a:t> </a:t>
            </a:r>
            <a:r>
              <a:rPr lang="en-US" sz="2400" dirty="0" err="1">
                <a:latin typeface="Futura PT Book"/>
              </a:rPr>
              <a:t>attēlu</a:t>
            </a:r>
            <a:r>
              <a:rPr lang="en-US" sz="2400" dirty="0">
                <a:latin typeface="Futura PT Book"/>
              </a:rPr>
              <a:t>, kas </a:t>
            </a:r>
            <a:r>
              <a:rPr lang="en-US" sz="2400" dirty="0" err="1">
                <a:latin typeface="Futura PT Book"/>
              </a:rPr>
              <a:t>bieži</a:t>
            </a:r>
            <a:r>
              <a:rPr lang="en-US" sz="2400" dirty="0">
                <a:latin typeface="Futura PT Book"/>
              </a:rPr>
              <a:t> </a:t>
            </a:r>
            <a:r>
              <a:rPr lang="en-US" sz="2400" dirty="0" err="1">
                <a:latin typeface="Futura PT Book"/>
              </a:rPr>
              <a:t>izmantots</a:t>
            </a:r>
            <a:r>
              <a:rPr lang="en-US" sz="2400" dirty="0">
                <a:latin typeface="Futura PT Book"/>
              </a:rPr>
              <a:t> </a:t>
            </a:r>
            <a:r>
              <a:rPr lang="en-US" sz="2400" dirty="0" err="1">
                <a:latin typeface="Futura PT Book"/>
              </a:rPr>
              <a:t>sociālajos</a:t>
            </a:r>
            <a:r>
              <a:rPr lang="en-US" sz="2400" dirty="0">
                <a:latin typeface="Futura PT Book"/>
              </a:rPr>
              <a:t> </a:t>
            </a:r>
            <a:r>
              <a:rPr lang="en-US" sz="2400" dirty="0" err="1">
                <a:latin typeface="Futura PT Book"/>
              </a:rPr>
              <a:t>medijos</a:t>
            </a:r>
            <a:r>
              <a:rPr lang="en-US" sz="2400" dirty="0">
                <a:latin typeface="Futura PT Book"/>
              </a:rPr>
              <a:t>, </a:t>
            </a:r>
            <a:r>
              <a:rPr lang="en-US" sz="2400" dirty="0" err="1">
                <a:latin typeface="Futura PT Book"/>
              </a:rPr>
              <a:t>lai</a:t>
            </a:r>
            <a:r>
              <a:rPr lang="en-US" sz="2400" dirty="0">
                <a:latin typeface="Futura PT Book"/>
              </a:rPr>
              <a:t> </a:t>
            </a:r>
            <a:r>
              <a:rPr lang="en-US" sz="2400" dirty="0" err="1">
                <a:latin typeface="Futura PT Book"/>
              </a:rPr>
              <a:t>apgalvotu</a:t>
            </a:r>
            <a:r>
              <a:rPr lang="en-US" sz="2400" dirty="0">
                <a:latin typeface="Futura PT Book"/>
              </a:rPr>
              <a:t>, ka </a:t>
            </a:r>
            <a:r>
              <a:rPr lang="en-US" sz="2400" dirty="0" err="1">
                <a:latin typeface="Futura PT Book"/>
              </a:rPr>
              <a:t>tajā</a:t>
            </a:r>
            <a:r>
              <a:rPr lang="en-US" sz="2400" dirty="0">
                <a:latin typeface="Futura PT Book"/>
              </a:rPr>
              <a:t> </a:t>
            </a:r>
            <a:r>
              <a:rPr lang="en-US" sz="2400" dirty="0" err="1">
                <a:latin typeface="Futura PT Book"/>
              </a:rPr>
              <a:t>redzamas</a:t>
            </a:r>
            <a:r>
              <a:rPr lang="en-US" sz="2400" dirty="0">
                <a:latin typeface="Futura PT Book"/>
              </a:rPr>
              <a:t> </a:t>
            </a:r>
            <a:r>
              <a:rPr lang="en-US" sz="2400" dirty="0" err="1">
                <a:latin typeface="Futura PT Book"/>
              </a:rPr>
              <a:t>sejas</a:t>
            </a:r>
            <a:r>
              <a:rPr lang="en-US" sz="2400" dirty="0">
                <a:latin typeface="Futura PT Book"/>
              </a:rPr>
              <a:t> </a:t>
            </a:r>
            <a:r>
              <a:rPr lang="en-US" sz="2400" dirty="0" err="1">
                <a:latin typeface="Futura PT Book"/>
              </a:rPr>
              <a:t>maskas</a:t>
            </a:r>
            <a:r>
              <a:rPr lang="en-US" sz="2400" dirty="0">
                <a:latin typeface="Futura PT Book"/>
              </a:rPr>
              <a:t> </a:t>
            </a:r>
            <a:r>
              <a:rPr lang="en-US" sz="2400" dirty="0" err="1">
                <a:latin typeface="Futura PT Book"/>
              </a:rPr>
              <a:t>lietošanas</a:t>
            </a:r>
            <a:r>
              <a:rPr lang="en-US" sz="2400" dirty="0">
                <a:latin typeface="Futura PT Book"/>
              </a:rPr>
              <a:t> </a:t>
            </a:r>
            <a:r>
              <a:rPr lang="en-US" sz="2400" dirty="0" err="1">
                <a:latin typeface="Futura PT Book"/>
              </a:rPr>
              <a:t>kaitīgās</a:t>
            </a:r>
            <a:r>
              <a:rPr lang="en-US" sz="2400" dirty="0">
                <a:latin typeface="Futura PT Book"/>
              </a:rPr>
              <a:t> </a:t>
            </a:r>
            <a:r>
              <a:rPr lang="en-US" sz="2400" dirty="0" err="1">
                <a:latin typeface="Futura PT Book"/>
              </a:rPr>
              <a:t>sekas</a:t>
            </a:r>
            <a:r>
              <a:rPr lang="en-US" sz="2400" dirty="0">
                <a:latin typeface="Futura PT Book"/>
              </a:rPr>
              <a:t>.</a:t>
            </a:r>
          </a:p>
          <a:p>
            <a:r>
              <a:rPr lang="en-US" sz="2400" dirty="0">
                <a:latin typeface="Futura PT Book"/>
              </a:rPr>
              <a:t>2. Ej </a:t>
            </a:r>
            <a:r>
              <a:rPr lang="en-US" sz="2400" dirty="0" err="1">
                <a:latin typeface="Futura PT Book"/>
              </a:rPr>
              <a:t>uz</a:t>
            </a:r>
            <a:r>
              <a:rPr lang="en-US" sz="2400" dirty="0">
                <a:latin typeface="Futura PT Book"/>
              </a:rPr>
              <a:t> images.google.com</a:t>
            </a:r>
            <a:endParaRPr lang="en-US" sz="1600"/>
          </a:p>
          <a:p>
            <a:r>
              <a:rPr lang="en-US" sz="2400" dirty="0">
                <a:latin typeface="Futura PT Book"/>
                <a:ea typeface="Source Sans Pro Light"/>
              </a:rPr>
              <a:t>3. Spied </a:t>
            </a:r>
            <a:r>
              <a:rPr lang="en-US" sz="2400" dirty="0" err="1">
                <a:latin typeface="Futura PT Book"/>
                <a:ea typeface="Source Sans Pro Light"/>
              </a:rPr>
              <a:t>uz</a:t>
            </a:r>
            <a:r>
              <a:rPr lang="en-US" sz="2400" dirty="0">
                <a:latin typeface="Futura PT Book"/>
                <a:ea typeface="Source Sans Pro Light"/>
              </a:rPr>
              <a:t> </a:t>
            </a:r>
            <a:r>
              <a:rPr lang="en-US" sz="2400" dirty="0" err="1">
                <a:latin typeface="Futura PT Book"/>
                <a:ea typeface="Source Sans Pro Light"/>
              </a:rPr>
              <a:t>ikonas</a:t>
            </a:r>
            <a:r>
              <a:rPr lang="en-US" sz="2400" dirty="0">
                <a:latin typeface="Futura PT Book"/>
                <a:ea typeface="Source Sans Pro Light"/>
              </a:rPr>
              <a:t> "search by image" </a:t>
            </a:r>
            <a:r>
              <a:rPr lang="en-US" sz="2400" dirty="0" err="1">
                <a:latin typeface="Futura PT Book"/>
                <a:ea typeface="Source Sans Pro Light"/>
              </a:rPr>
              <a:t>meklēšanas</a:t>
            </a:r>
            <a:r>
              <a:rPr lang="en-US" sz="2400" dirty="0">
                <a:latin typeface="Futura PT Book"/>
                <a:ea typeface="Source Sans Pro Light"/>
              </a:rPr>
              <a:t> </a:t>
            </a:r>
            <a:r>
              <a:rPr lang="en-US" sz="2400" dirty="0" err="1">
                <a:latin typeface="Futura PT Book"/>
                <a:ea typeface="Source Sans Pro Light"/>
              </a:rPr>
              <a:t>lauka</a:t>
            </a:r>
            <a:r>
              <a:rPr lang="en-US" sz="2400" dirty="0">
                <a:latin typeface="Futura PT Book"/>
                <a:ea typeface="Source Sans Pro Light"/>
              </a:rPr>
              <a:t> </a:t>
            </a:r>
            <a:r>
              <a:rPr lang="en-US" sz="2400" dirty="0" err="1">
                <a:latin typeface="Futura PT Book"/>
                <a:ea typeface="Source Sans Pro Light"/>
              </a:rPr>
              <a:t>labajā</a:t>
            </a:r>
            <a:r>
              <a:rPr lang="en-US" sz="2400" dirty="0">
                <a:latin typeface="Futura PT Book"/>
                <a:ea typeface="Source Sans Pro Light"/>
              </a:rPr>
              <a:t> </a:t>
            </a:r>
            <a:r>
              <a:rPr lang="en-US" sz="2400" dirty="0" err="1">
                <a:latin typeface="Futura PT Book"/>
                <a:ea typeface="Source Sans Pro Light"/>
              </a:rPr>
              <a:t>pusē</a:t>
            </a:r>
            <a:r>
              <a:rPr lang="en-US" sz="2400" dirty="0">
                <a:latin typeface="Futura PT Book"/>
                <a:ea typeface="Source Sans Pro Light"/>
              </a:rPr>
              <a:t> (ja </a:t>
            </a:r>
            <a:r>
              <a:rPr lang="en-US" sz="2400" dirty="0" err="1">
                <a:latin typeface="Futura PT Book"/>
                <a:ea typeface="Source Sans Pro Light"/>
              </a:rPr>
              <a:t>izmanto</a:t>
            </a:r>
            <a:r>
              <a:rPr lang="en-US" sz="2400" dirty="0">
                <a:latin typeface="Futura PT Book"/>
                <a:ea typeface="Source Sans Pro Light"/>
              </a:rPr>
              <a:t> </a:t>
            </a:r>
            <a:r>
              <a:rPr lang="en-US" sz="2400" dirty="0" err="1">
                <a:latin typeface="Futura PT Book"/>
                <a:ea typeface="Source Sans Pro Light"/>
              </a:rPr>
              <a:t>telefonu</a:t>
            </a:r>
            <a:r>
              <a:rPr lang="en-US" sz="2400" dirty="0">
                <a:latin typeface="Futura PT Book"/>
                <a:ea typeface="Source Sans Pro Light"/>
              </a:rPr>
              <a:t>, </a:t>
            </a:r>
            <a:r>
              <a:rPr lang="en-US" sz="2400" dirty="0" err="1">
                <a:latin typeface="Futura PT Book"/>
                <a:ea typeface="Source Sans Pro Light"/>
              </a:rPr>
              <a:t>nevis</a:t>
            </a:r>
            <a:r>
              <a:rPr lang="en-US" sz="2400" dirty="0">
                <a:latin typeface="Futura PT Book"/>
                <a:ea typeface="Source Sans Pro Light"/>
              </a:rPr>
              <a:t> </a:t>
            </a:r>
            <a:r>
              <a:rPr lang="en-US" sz="2400" dirty="0" err="1">
                <a:latin typeface="Futura PT Book"/>
                <a:ea typeface="Source Sans Pro Light"/>
              </a:rPr>
              <a:t>datoru</a:t>
            </a:r>
            <a:r>
              <a:rPr lang="en-US" sz="2400" dirty="0">
                <a:latin typeface="Futura PT Book"/>
                <a:ea typeface="Source Sans Pro Light"/>
              </a:rPr>
              <a:t>, </a:t>
            </a:r>
            <a:r>
              <a:rPr lang="en-US" sz="2400" dirty="0" err="1">
                <a:latin typeface="Futura PT Book"/>
                <a:ea typeface="Source Sans Pro Light"/>
              </a:rPr>
              <a:t>vari</a:t>
            </a:r>
            <a:r>
              <a:rPr lang="en-US" sz="2400" dirty="0">
                <a:latin typeface="Futura PT Book"/>
                <a:ea typeface="Source Sans Pro Light"/>
              </a:rPr>
              <a:t> </a:t>
            </a:r>
            <a:r>
              <a:rPr lang="en-US" sz="2400" dirty="0" err="1">
                <a:latin typeface="Futura PT Book"/>
                <a:ea typeface="Source Sans Pro Light"/>
              </a:rPr>
              <a:t>izmantot</a:t>
            </a:r>
            <a:r>
              <a:rPr lang="en-US" sz="2400" dirty="0">
                <a:latin typeface="Futura PT Book"/>
                <a:ea typeface="Source Sans Pro Light"/>
              </a:rPr>
              <a:t> </a:t>
            </a:r>
            <a:r>
              <a:rPr lang="en-US" sz="2400" dirty="0" err="1">
                <a:latin typeface="Futura PT Book"/>
                <a:ea typeface="Source Sans Pro Light"/>
              </a:rPr>
              <a:t>lietotni</a:t>
            </a:r>
            <a:r>
              <a:rPr lang="en-US" sz="2400" dirty="0">
                <a:latin typeface="Futura PT Book"/>
                <a:ea typeface="Source Sans Pro Light"/>
              </a:rPr>
              <a:t> Google Lens </a:t>
            </a:r>
            <a:r>
              <a:rPr lang="en-US" sz="2400" dirty="0" err="1">
                <a:latin typeface="Futura PT Book"/>
                <a:ea typeface="Source Sans Pro Light"/>
              </a:rPr>
              <a:t>vai</a:t>
            </a:r>
            <a:r>
              <a:rPr lang="en-US" sz="2400" dirty="0">
                <a:latin typeface="Futura PT Book"/>
                <a:ea typeface="Source Sans Pro Light"/>
              </a:rPr>
              <a:t> </a:t>
            </a:r>
            <a:r>
              <a:rPr lang="en-US" sz="2400" dirty="0" err="1">
                <a:latin typeface="Futura PT Book"/>
                <a:ea typeface="Source Sans Pro Light"/>
              </a:rPr>
              <a:t>arī</a:t>
            </a:r>
            <a:r>
              <a:rPr lang="en-US" sz="2400" dirty="0">
                <a:latin typeface="Futura PT Book"/>
                <a:ea typeface="Source Sans Pro Light"/>
              </a:rPr>
              <a:t> </a:t>
            </a:r>
            <a:r>
              <a:rPr lang="en-US" sz="2400" dirty="0" err="1">
                <a:latin typeface="Futura PT Book"/>
                <a:ea typeface="Source Sans Pro Light"/>
              </a:rPr>
              <a:t>nospiest</a:t>
            </a:r>
            <a:r>
              <a:rPr lang="en-US" sz="2400" dirty="0">
                <a:latin typeface="Futura PT Book"/>
                <a:ea typeface="Source Sans Pro Light"/>
              </a:rPr>
              <a:t> </a:t>
            </a:r>
            <a:r>
              <a:rPr lang="en-US" sz="2400" dirty="0" err="1">
                <a:latin typeface="Futura PT Book"/>
                <a:ea typeface="Source Sans Pro Light"/>
              </a:rPr>
              <a:t>uz</a:t>
            </a:r>
            <a:r>
              <a:rPr lang="en-US" sz="2400" dirty="0">
                <a:latin typeface="Futura PT Book"/>
                <a:ea typeface="Source Sans Pro Light"/>
              </a:rPr>
              <a:t> </a:t>
            </a:r>
            <a:r>
              <a:rPr lang="en-US" sz="2400" dirty="0" err="1">
                <a:latin typeface="Futura PT Book"/>
                <a:ea typeface="Source Sans Pro Light"/>
              </a:rPr>
              <a:t>trīs</a:t>
            </a:r>
            <a:r>
              <a:rPr lang="en-US" sz="2400" dirty="0">
                <a:latin typeface="Futura PT Book"/>
                <a:ea typeface="Source Sans Pro Light"/>
              </a:rPr>
              <a:t> </a:t>
            </a:r>
            <a:r>
              <a:rPr lang="en-US" sz="2400" dirty="0" err="1">
                <a:latin typeface="Futura PT Book"/>
                <a:ea typeface="Source Sans Pro Light"/>
              </a:rPr>
              <a:t>punkriem</a:t>
            </a:r>
            <a:r>
              <a:rPr lang="en-US" sz="2400" dirty="0">
                <a:latin typeface="Futura PT Book"/>
                <a:ea typeface="Source Sans Pro Light"/>
              </a:rPr>
              <a:t> Google Chrome </a:t>
            </a:r>
            <a:r>
              <a:rPr lang="en-US" sz="2400" dirty="0" err="1">
                <a:latin typeface="Futura PT Book"/>
                <a:ea typeface="Source Sans Pro Light"/>
              </a:rPr>
              <a:t>pārlūka</a:t>
            </a:r>
            <a:r>
              <a:rPr lang="en-US" sz="2400" dirty="0">
                <a:latin typeface="Futura PT Book"/>
                <a:ea typeface="Source Sans Pro Light"/>
              </a:rPr>
              <a:t> </a:t>
            </a:r>
            <a:r>
              <a:rPr lang="en-US" sz="2400" dirty="0" err="1">
                <a:latin typeface="Futura PT Book"/>
                <a:ea typeface="Source Sans Pro Light"/>
              </a:rPr>
              <a:t>labajā</a:t>
            </a:r>
            <a:r>
              <a:rPr lang="en-US" sz="2400" dirty="0">
                <a:latin typeface="Futura PT Book"/>
                <a:ea typeface="Source Sans Pro Light"/>
              </a:rPr>
              <a:t> </a:t>
            </a:r>
            <a:r>
              <a:rPr lang="en-US" sz="2400" dirty="0" err="1">
                <a:latin typeface="Futura PT Book"/>
                <a:ea typeface="Source Sans Pro Light"/>
              </a:rPr>
              <a:t>malā</a:t>
            </a:r>
            <a:r>
              <a:rPr lang="en-US" sz="2400" dirty="0">
                <a:latin typeface="Futura PT Book"/>
                <a:ea typeface="Source Sans Pro Light"/>
              </a:rPr>
              <a:t> un </a:t>
            </a:r>
            <a:r>
              <a:rPr lang="en-US" sz="2400" dirty="0" err="1">
                <a:latin typeface="Futura PT Book"/>
                <a:ea typeface="Source Sans Pro Light"/>
              </a:rPr>
              <a:t>izvēlēties</a:t>
            </a:r>
            <a:r>
              <a:rPr lang="en-US" sz="2400" dirty="0">
                <a:latin typeface="Futura PT Book"/>
                <a:ea typeface="Source Sans Pro Light"/>
              </a:rPr>
              <a:t> "Desktop site")</a:t>
            </a:r>
          </a:p>
          <a:p>
            <a:r>
              <a:rPr lang="en-US" sz="2400" dirty="0">
                <a:latin typeface="Futura PT Book"/>
                <a:ea typeface="Source Sans Pro Light"/>
              </a:rPr>
              <a:t>4. </a:t>
            </a:r>
            <a:r>
              <a:rPr lang="en-US" sz="2400" dirty="0" err="1">
                <a:latin typeface="Futura PT Book"/>
                <a:ea typeface="Source Sans Pro Light"/>
              </a:rPr>
              <a:t>Ielīmē</a:t>
            </a:r>
            <a:r>
              <a:rPr lang="en-US" sz="2400" dirty="0">
                <a:latin typeface="Futura PT Book"/>
                <a:ea typeface="Source Sans Pro Light"/>
              </a:rPr>
              <a:t> </a:t>
            </a:r>
            <a:r>
              <a:rPr lang="en-US" sz="2400" dirty="0" err="1">
                <a:latin typeface="Futura PT Book"/>
                <a:ea typeface="Source Sans Pro Light"/>
              </a:rPr>
              <a:t>attēla</a:t>
            </a:r>
            <a:r>
              <a:rPr lang="en-US" sz="2400" dirty="0">
                <a:latin typeface="Futura PT Book"/>
                <a:ea typeface="Source Sans Pro Light"/>
              </a:rPr>
              <a:t> </a:t>
            </a:r>
            <a:r>
              <a:rPr lang="en-US" sz="2400" dirty="0" err="1">
                <a:latin typeface="Futura PT Book"/>
                <a:ea typeface="Source Sans Pro Light"/>
              </a:rPr>
              <a:t>adresi</a:t>
            </a:r>
            <a:r>
              <a:rPr lang="en-US" sz="2400" dirty="0">
                <a:latin typeface="Futura PT Book"/>
                <a:ea typeface="Source Sans Pro Light"/>
              </a:rPr>
              <a:t> </a:t>
            </a:r>
            <a:r>
              <a:rPr lang="en-US" sz="2400" dirty="0" err="1">
                <a:latin typeface="Futura PT Book"/>
                <a:ea typeface="Source Sans Pro Light"/>
              </a:rPr>
              <a:t>vai</a:t>
            </a:r>
            <a:r>
              <a:rPr lang="en-US" sz="2400" dirty="0">
                <a:latin typeface="Futura PT Book"/>
                <a:ea typeface="Source Sans Pro Light"/>
              </a:rPr>
              <a:t> </a:t>
            </a:r>
            <a:r>
              <a:rPr lang="en-US" sz="2400" dirty="0" err="1">
                <a:latin typeface="Futura PT Book"/>
                <a:ea typeface="Source Sans Pro Light"/>
              </a:rPr>
              <a:t>arī</a:t>
            </a:r>
            <a:r>
              <a:rPr lang="en-US" sz="2400" dirty="0">
                <a:latin typeface="Futura PT Book"/>
                <a:ea typeface="Source Sans Pro Light"/>
              </a:rPr>
              <a:t> </a:t>
            </a:r>
            <a:r>
              <a:rPr lang="en-US" sz="2400" dirty="0" err="1">
                <a:latin typeface="Futura PT Book"/>
                <a:ea typeface="Source Sans Pro Light"/>
              </a:rPr>
              <a:t>augšupielādē</a:t>
            </a:r>
            <a:r>
              <a:rPr lang="en-US" sz="2400" dirty="0">
                <a:latin typeface="Futura PT Book"/>
                <a:ea typeface="Source Sans Pro Light"/>
              </a:rPr>
              <a:t> </a:t>
            </a:r>
            <a:r>
              <a:rPr lang="en-US" sz="2400" dirty="0" err="1">
                <a:latin typeface="Futura PT Book"/>
                <a:ea typeface="Source Sans Pro Light"/>
              </a:rPr>
              <a:t>attēlu</a:t>
            </a:r>
            <a:r>
              <a:rPr lang="en-US" sz="2400" dirty="0">
                <a:latin typeface="Futura PT Book"/>
                <a:ea typeface="Source Sans Pro Light"/>
              </a:rPr>
              <a:t>. Spied </a:t>
            </a:r>
            <a:r>
              <a:rPr lang="en-US" sz="2400" dirty="0" err="1">
                <a:latin typeface="Futura PT Book"/>
                <a:ea typeface="Source Sans Pro Light"/>
              </a:rPr>
              <a:t>uz</a:t>
            </a:r>
            <a:r>
              <a:rPr lang="en-US" sz="2400" dirty="0">
                <a:latin typeface="Futura PT Book"/>
                <a:ea typeface="Source Sans Pro Light"/>
              </a:rPr>
              <a:t> "search by image".</a:t>
            </a:r>
            <a:endParaRPr lang="en-US" sz="2400" dirty="0">
              <a:latin typeface="Futura PT Book"/>
            </a:endParaRPr>
          </a:p>
        </p:txBody>
      </p:sp>
      <p:sp>
        <p:nvSpPr>
          <p:cNvPr id="6" name="TextBox 5">
            <a:extLst>
              <a:ext uri="{FF2B5EF4-FFF2-40B4-BE49-F238E27FC236}">
                <a16:creationId xmlns:a16="http://schemas.microsoft.com/office/drawing/2014/main" id="{72D1D081-23D0-E4EE-6BFB-3FD6F1B74C95}"/>
              </a:ext>
            </a:extLst>
          </p:cNvPr>
          <p:cNvSpPr txBox="1"/>
          <p:nvPr/>
        </p:nvSpPr>
        <p:spPr>
          <a:xfrm>
            <a:off x="370820" y="5162089"/>
            <a:ext cx="359476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dirty="0">
                <a:ea typeface="+mn-lt"/>
                <a:cs typeface="+mn-lt"/>
              </a:rPr>
              <a:t>https://ej.uz/VeryVerifiedAttels1</a:t>
            </a:r>
            <a:endParaRPr lang="en-US" sz="2000" b="1" dirty="0"/>
          </a:p>
        </p:txBody>
      </p:sp>
    </p:spTree>
    <p:extLst>
      <p:ext uri="{BB962C8B-B14F-4D97-AF65-F5344CB8AC3E}">
        <p14:creationId xmlns:p14="http://schemas.microsoft.com/office/powerpoint/2010/main" val="151504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4" name="Picture 4" descr="A picture containing graphical user interface&#10;&#10;Description automatically generated">
            <a:extLst>
              <a:ext uri="{FF2B5EF4-FFF2-40B4-BE49-F238E27FC236}">
                <a16:creationId xmlns:a16="http://schemas.microsoft.com/office/drawing/2014/main" id="{21693375-FB5D-4A72-199C-5538A3A2A6B5}"/>
              </a:ext>
            </a:extLst>
          </p:cNvPr>
          <p:cNvPicPr>
            <a:picLocks noChangeAspect="1"/>
          </p:cNvPicPr>
          <p:nvPr/>
        </p:nvPicPr>
        <p:blipFill>
          <a:blip r:embed="rId3"/>
          <a:stretch>
            <a:fillRect/>
          </a:stretch>
        </p:blipFill>
        <p:spPr>
          <a:xfrm>
            <a:off x="164690" y="76160"/>
            <a:ext cx="7032523" cy="2256587"/>
          </a:xfrm>
          <a:prstGeom prst="rect">
            <a:avLst/>
          </a:prstGeom>
        </p:spPr>
      </p:pic>
      <p:pic>
        <p:nvPicPr>
          <p:cNvPr id="8" name="Picture 8" descr="Graphical user interface, text, application&#10;&#10;Description automatically generated">
            <a:extLst>
              <a:ext uri="{FF2B5EF4-FFF2-40B4-BE49-F238E27FC236}">
                <a16:creationId xmlns:a16="http://schemas.microsoft.com/office/drawing/2014/main" id="{3DBB2088-2846-F4F1-7354-336B86F1042F}"/>
              </a:ext>
            </a:extLst>
          </p:cNvPr>
          <p:cNvPicPr>
            <a:picLocks noChangeAspect="1"/>
          </p:cNvPicPr>
          <p:nvPr/>
        </p:nvPicPr>
        <p:blipFill>
          <a:blip r:embed="rId4"/>
          <a:stretch>
            <a:fillRect/>
          </a:stretch>
        </p:blipFill>
        <p:spPr>
          <a:xfrm>
            <a:off x="164691" y="2511613"/>
            <a:ext cx="7032522" cy="3985579"/>
          </a:xfrm>
          <a:prstGeom prst="rect">
            <a:avLst/>
          </a:prstGeom>
        </p:spPr>
      </p:pic>
      <p:sp>
        <p:nvSpPr>
          <p:cNvPr id="10" name="TextBox 9">
            <a:extLst>
              <a:ext uri="{FF2B5EF4-FFF2-40B4-BE49-F238E27FC236}">
                <a16:creationId xmlns:a16="http://schemas.microsoft.com/office/drawing/2014/main" id="{2B9CB478-2AAE-8AC1-3B15-2CD54A0EBED5}"/>
              </a:ext>
            </a:extLst>
          </p:cNvPr>
          <p:cNvSpPr txBox="1"/>
          <p:nvPr/>
        </p:nvSpPr>
        <p:spPr>
          <a:xfrm>
            <a:off x="7902181" y="997720"/>
            <a:ext cx="360352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latin typeface="Futura PT Book"/>
              </a:rPr>
              <a:t>Aplūko</a:t>
            </a:r>
            <a:r>
              <a:rPr lang="en-US" sz="2400" dirty="0">
                <a:latin typeface="Futura PT Book"/>
              </a:rPr>
              <a:t> </a:t>
            </a:r>
            <a:r>
              <a:rPr lang="en-US" sz="2400" dirty="0" err="1">
                <a:latin typeface="Futura PT Book"/>
              </a:rPr>
              <a:t>lapas</a:t>
            </a:r>
            <a:r>
              <a:rPr lang="en-US" sz="2400" dirty="0">
                <a:latin typeface="Futura PT Book"/>
              </a:rPr>
              <a:t>, </a:t>
            </a:r>
            <a:r>
              <a:rPr lang="en-US" sz="2400" dirty="0" err="1">
                <a:latin typeface="Futura PT Book"/>
              </a:rPr>
              <a:t>kur</a:t>
            </a:r>
            <a:r>
              <a:rPr lang="en-US" sz="2400" dirty="0">
                <a:latin typeface="Futura PT Book"/>
              </a:rPr>
              <a:t> </a:t>
            </a:r>
            <a:r>
              <a:rPr lang="en-US" sz="2400" dirty="0" err="1">
                <a:latin typeface="Futura PT Book"/>
              </a:rPr>
              <a:t>ir</a:t>
            </a:r>
            <a:r>
              <a:rPr lang="en-US" sz="2400" dirty="0">
                <a:latin typeface="Futura PT Book"/>
              </a:rPr>
              <a:t> </a:t>
            </a:r>
            <a:r>
              <a:rPr lang="en-US" sz="2400" dirty="0" err="1">
                <a:latin typeface="Futura PT Book"/>
              </a:rPr>
              <a:t>izmantots</a:t>
            </a:r>
            <a:r>
              <a:rPr lang="en-US" sz="2400" dirty="0">
                <a:latin typeface="Futura PT Book"/>
              </a:rPr>
              <a:t> </a:t>
            </a:r>
            <a:r>
              <a:rPr lang="en-US" sz="2400" dirty="0" err="1">
                <a:latin typeface="Futura PT Book"/>
              </a:rPr>
              <a:t>šis</a:t>
            </a:r>
            <a:r>
              <a:rPr lang="en-US" sz="2400" dirty="0">
                <a:latin typeface="Futura PT Book"/>
              </a:rPr>
              <a:t> </a:t>
            </a:r>
            <a:r>
              <a:rPr lang="en-US" sz="2400" dirty="0" err="1">
                <a:latin typeface="Futura PT Book"/>
              </a:rPr>
              <a:t>attēls</a:t>
            </a:r>
            <a:r>
              <a:rPr lang="en-US" sz="2400" dirty="0">
                <a:latin typeface="Futura PT Book"/>
              </a:rPr>
              <a:t> (pages that include matching images). Lai </a:t>
            </a:r>
            <a:r>
              <a:rPr lang="en-US" sz="2400" dirty="0" err="1">
                <a:latin typeface="Futura PT Book"/>
              </a:rPr>
              <a:t>gan</a:t>
            </a:r>
            <a:r>
              <a:rPr lang="en-US" sz="2400" dirty="0">
                <a:latin typeface="Futura PT Book"/>
              </a:rPr>
              <a:t> </a:t>
            </a:r>
            <a:r>
              <a:rPr lang="en-US" sz="2400" dirty="0" err="1">
                <a:latin typeface="Futura PT Book"/>
              </a:rPr>
              <a:t>meklēšanas</a:t>
            </a:r>
            <a:r>
              <a:rPr lang="en-US" sz="2400" dirty="0">
                <a:latin typeface="Futura PT Book"/>
              </a:rPr>
              <a:t> </a:t>
            </a:r>
            <a:r>
              <a:rPr lang="en-US" sz="2400" dirty="0" err="1">
                <a:latin typeface="Futura PT Book"/>
              </a:rPr>
              <a:t>rezultāti</a:t>
            </a:r>
            <a:r>
              <a:rPr lang="en-US" sz="2400" dirty="0">
                <a:latin typeface="Futura PT Book"/>
              </a:rPr>
              <a:t> </a:t>
            </a:r>
            <a:r>
              <a:rPr lang="en-US" sz="2400" dirty="0" err="1">
                <a:latin typeface="Futura PT Book"/>
              </a:rPr>
              <a:t>atšķiras</a:t>
            </a:r>
            <a:r>
              <a:rPr lang="en-US" sz="2400" dirty="0">
                <a:latin typeface="Futura PT Book"/>
              </a:rPr>
              <a:t> </a:t>
            </a:r>
            <a:r>
              <a:rPr lang="en-US" sz="2400" dirty="0" err="1">
                <a:latin typeface="Futura PT Book"/>
              </a:rPr>
              <a:t>dažādiem</a:t>
            </a:r>
            <a:r>
              <a:rPr lang="en-US" sz="2400" dirty="0">
                <a:latin typeface="Futura PT Book"/>
              </a:rPr>
              <a:t> </a:t>
            </a:r>
            <a:r>
              <a:rPr lang="en-US" sz="2400" dirty="0" err="1">
                <a:latin typeface="Futura PT Book"/>
              </a:rPr>
              <a:t>cilvēkiem</a:t>
            </a:r>
            <a:r>
              <a:rPr lang="en-US" sz="2400" dirty="0">
                <a:latin typeface="Futura PT Book"/>
              </a:rPr>
              <a:t>, </a:t>
            </a:r>
            <a:r>
              <a:rPr lang="en-US" sz="2400" dirty="0" err="1">
                <a:latin typeface="Futura PT Book"/>
              </a:rPr>
              <a:t>ir</a:t>
            </a:r>
            <a:r>
              <a:rPr lang="en-US" sz="2400" dirty="0">
                <a:latin typeface="Futura PT Book"/>
              </a:rPr>
              <a:t> </a:t>
            </a:r>
            <a:r>
              <a:rPr lang="en-US" sz="2400" dirty="0" err="1">
                <a:latin typeface="Futura PT Book"/>
              </a:rPr>
              <a:t>iespējams</a:t>
            </a:r>
            <a:r>
              <a:rPr lang="en-US" sz="2400" dirty="0">
                <a:latin typeface="Futura PT Book"/>
              </a:rPr>
              <a:t> </a:t>
            </a:r>
            <a:r>
              <a:rPr lang="en-US" sz="2400" dirty="0" err="1">
                <a:latin typeface="Futura PT Book"/>
              </a:rPr>
              <a:t>noskiadrot</a:t>
            </a:r>
            <a:r>
              <a:rPr lang="en-US" sz="2400" dirty="0">
                <a:latin typeface="Futura PT Book"/>
              </a:rPr>
              <a:t>, ka </a:t>
            </a:r>
            <a:r>
              <a:rPr lang="en-US" sz="2400" dirty="0" err="1">
                <a:latin typeface="Futura PT Book"/>
              </a:rPr>
              <a:t>attēls</a:t>
            </a:r>
            <a:r>
              <a:rPr lang="en-US" sz="2400" dirty="0">
                <a:latin typeface="Futura PT Book"/>
              </a:rPr>
              <a:t> nav </a:t>
            </a:r>
            <a:r>
              <a:rPr lang="en-US" sz="2400" dirty="0" err="1">
                <a:latin typeface="Futura PT Book"/>
              </a:rPr>
              <a:t>saistīts</a:t>
            </a:r>
            <a:r>
              <a:rPr lang="en-US" sz="2400" dirty="0">
                <a:latin typeface="Futura PT Book"/>
              </a:rPr>
              <a:t> </a:t>
            </a:r>
            <a:r>
              <a:rPr lang="en-US" sz="2400" dirty="0" err="1">
                <a:latin typeface="Futura PT Book"/>
              </a:rPr>
              <a:t>ar</a:t>
            </a:r>
            <a:r>
              <a:rPr lang="en-US" sz="2400" dirty="0">
                <a:latin typeface="Futura PT Book"/>
              </a:rPr>
              <a:t> </a:t>
            </a:r>
            <a:r>
              <a:rPr lang="en-US" sz="2400" dirty="0" err="1">
                <a:latin typeface="Futura PT Book"/>
              </a:rPr>
              <a:t>sejas</a:t>
            </a:r>
            <a:r>
              <a:rPr lang="en-US" sz="2400" dirty="0">
                <a:latin typeface="Futura PT Book"/>
              </a:rPr>
              <a:t> </a:t>
            </a:r>
            <a:r>
              <a:rPr lang="en-US" sz="2400" dirty="0" err="1">
                <a:latin typeface="Futura PT Book"/>
              </a:rPr>
              <a:t>masku</a:t>
            </a:r>
            <a:r>
              <a:rPr lang="en-US" sz="2400" dirty="0">
                <a:latin typeface="Futura PT Book"/>
              </a:rPr>
              <a:t> un </a:t>
            </a:r>
            <a:r>
              <a:rPr lang="en-US" sz="2400" dirty="0" err="1">
                <a:latin typeface="Futura PT Book"/>
              </a:rPr>
              <a:t>lietots</a:t>
            </a:r>
            <a:r>
              <a:rPr lang="en-US" sz="2400" dirty="0">
                <a:latin typeface="Futura PT Book"/>
              </a:rPr>
              <a:t> </a:t>
            </a:r>
            <a:r>
              <a:rPr lang="en-US" sz="2400" dirty="0" err="1">
                <a:latin typeface="Futura PT Book"/>
              </a:rPr>
              <a:t>vēl</a:t>
            </a:r>
            <a:r>
              <a:rPr lang="en-US" sz="2400" dirty="0">
                <a:latin typeface="Futura PT Book"/>
              </a:rPr>
              <a:t> </a:t>
            </a:r>
            <a:r>
              <a:rPr lang="en-US" sz="2400" dirty="0" err="1">
                <a:latin typeface="Futura PT Book"/>
              </a:rPr>
              <a:t>krietni</a:t>
            </a:r>
            <a:r>
              <a:rPr lang="en-US" sz="2400" dirty="0">
                <a:latin typeface="Futura PT Book"/>
              </a:rPr>
              <a:t> </a:t>
            </a:r>
            <a:r>
              <a:rPr lang="en-US" sz="2400" dirty="0" err="1">
                <a:latin typeface="Futura PT Book"/>
              </a:rPr>
              <a:t>pirms</a:t>
            </a:r>
            <a:r>
              <a:rPr lang="en-US" sz="2400" dirty="0">
                <a:latin typeface="Futura PT Book"/>
              </a:rPr>
              <a:t> Covid-19 </a:t>
            </a:r>
            <a:r>
              <a:rPr lang="en-US" sz="2400" dirty="0" err="1">
                <a:latin typeface="Futura PT Book"/>
              </a:rPr>
              <a:t>pandēmijas</a:t>
            </a:r>
            <a:r>
              <a:rPr lang="en-US" sz="2400" dirty="0">
                <a:latin typeface="Futura PT Book"/>
              </a:rPr>
              <a:t>.</a:t>
            </a:r>
          </a:p>
        </p:txBody>
      </p:sp>
    </p:spTree>
    <p:extLst>
      <p:ext uri="{BB962C8B-B14F-4D97-AF65-F5344CB8AC3E}">
        <p14:creationId xmlns:p14="http://schemas.microsoft.com/office/powerpoint/2010/main" val="361335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9" name="Picture 9" descr="Graphical user interface, application&#10;&#10;Description automatically generated">
            <a:extLst>
              <a:ext uri="{FF2B5EF4-FFF2-40B4-BE49-F238E27FC236}">
                <a16:creationId xmlns:a16="http://schemas.microsoft.com/office/drawing/2014/main" id="{328F2F5A-DDBD-F410-EAEE-63ED4F0009A0}"/>
              </a:ext>
            </a:extLst>
          </p:cNvPr>
          <p:cNvPicPr>
            <a:picLocks noChangeAspect="1"/>
          </p:cNvPicPr>
          <p:nvPr/>
        </p:nvPicPr>
        <p:blipFill>
          <a:blip r:embed="rId3"/>
          <a:stretch>
            <a:fillRect/>
          </a:stretch>
        </p:blipFill>
        <p:spPr>
          <a:xfrm>
            <a:off x="1578078" y="137174"/>
            <a:ext cx="8814619" cy="5440653"/>
          </a:xfrm>
          <a:prstGeom prst="rect">
            <a:avLst/>
          </a:prstGeom>
        </p:spPr>
      </p:pic>
      <p:sp>
        <p:nvSpPr>
          <p:cNvPr id="11" name="TextBox 10">
            <a:extLst>
              <a:ext uri="{FF2B5EF4-FFF2-40B4-BE49-F238E27FC236}">
                <a16:creationId xmlns:a16="http://schemas.microsoft.com/office/drawing/2014/main" id="{6899C319-9E62-7C43-6FD6-39AAC4033F81}"/>
              </a:ext>
            </a:extLst>
          </p:cNvPr>
          <p:cNvSpPr txBox="1"/>
          <p:nvPr/>
        </p:nvSpPr>
        <p:spPr>
          <a:xfrm>
            <a:off x="310905" y="5748997"/>
            <a:ext cx="1157909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err="1">
                <a:latin typeface="Futura PT Book"/>
              </a:rPr>
              <a:t>Piemēram</a:t>
            </a:r>
            <a:r>
              <a:rPr lang="en-US" sz="2400" dirty="0">
                <a:latin typeface="Futura PT Book"/>
              </a:rPr>
              <a:t>, </a:t>
            </a:r>
            <a:r>
              <a:rPr lang="en-US" sz="2400" dirty="0" err="1">
                <a:latin typeface="Futura PT Book"/>
              </a:rPr>
              <a:t>iespējams</a:t>
            </a:r>
            <a:r>
              <a:rPr lang="en-US" sz="2400" dirty="0">
                <a:latin typeface="Futura PT Book"/>
              </a:rPr>
              <a:t> </a:t>
            </a:r>
            <a:r>
              <a:rPr lang="en-US" sz="2400" dirty="0" err="1">
                <a:latin typeface="Futura PT Book"/>
              </a:rPr>
              <a:t>atrast</a:t>
            </a:r>
            <a:r>
              <a:rPr lang="en-US" sz="2400" dirty="0">
                <a:latin typeface="Futura PT Book"/>
              </a:rPr>
              <a:t> </a:t>
            </a:r>
            <a:r>
              <a:rPr lang="en-US" sz="2400" dirty="0" err="1">
                <a:latin typeface="Futura PT Book"/>
              </a:rPr>
              <a:t>rezultātu</a:t>
            </a:r>
            <a:r>
              <a:rPr lang="en-US" sz="2400" dirty="0">
                <a:latin typeface="Futura PT Book"/>
              </a:rPr>
              <a:t>, kas </a:t>
            </a:r>
            <a:r>
              <a:rPr lang="en-US" sz="2400" dirty="0" err="1">
                <a:latin typeface="Futura PT Book"/>
              </a:rPr>
              <a:t>uzrāda</a:t>
            </a:r>
            <a:r>
              <a:rPr lang="en-US" sz="2400" dirty="0">
                <a:latin typeface="Futura PT Book"/>
              </a:rPr>
              <a:t>, ka </a:t>
            </a:r>
            <a:r>
              <a:rPr lang="en-US" sz="2400" dirty="0" err="1">
                <a:latin typeface="Futura PT Book"/>
              </a:rPr>
              <a:t>attēls</a:t>
            </a:r>
            <a:r>
              <a:rPr lang="en-US" sz="2400" dirty="0">
                <a:latin typeface="Futura PT Book"/>
              </a:rPr>
              <a:t> </a:t>
            </a:r>
            <a:r>
              <a:rPr lang="en-US" sz="2400" dirty="0" err="1">
                <a:latin typeface="Futura PT Book"/>
              </a:rPr>
              <a:t>augšupielādēts</a:t>
            </a:r>
            <a:r>
              <a:rPr lang="en-US" sz="2400" dirty="0">
                <a:latin typeface="Futura PT Book"/>
              </a:rPr>
              <a:t> 2016.gadā, un to </a:t>
            </a:r>
            <a:r>
              <a:rPr lang="en-US" sz="2400" dirty="0" err="1">
                <a:latin typeface="Futura PT Book"/>
              </a:rPr>
              <a:t>izmanto</a:t>
            </a:r>
            <a:r>
              <a:rPr lang="en-US" sz="2400" dirty="0">
                <a:latin typeface="Futura PT Book"/>
              </a:rPr>
              <a:t> </a:t>
            </a:r>
            <a:r>
              <a:rPr lang="en-US" sz="2400" dirty="0" err="1">
                <a:latin typeface="Futura PT Book"/>
              </a:rPr>
              <a:t>vējbaku</a:t>
            </a:r>
            <a:r>
              <a:rPr lang="en-US" sz="2400" dirty="0">
                <a:latin typeface="Futura PT Book"/>
              </a:rPr>
              <a:t> </a:t>
            </a:r>
            <a:r>
              <a:rPr lang="en-US" sz="2400" dirty="0" err="1">
                <a:latin typeface="Futura PT Book"/>
              </a:rPr>
              <a:t>ilustrēšanai</a:t>
            </a:r>
            <a:r>
              <a:rPr lang="en-US" sz="2400" dirty="0">
                <a:latin typeface="Futura PT Book"/>
              </a:rPr>
              <a:t>.</a:t>
            </a:r>
          </a:p>
        </p:txBody>
      </p:sp>
    </p:spTree>
    <p:extLst>
      <p:ext uri="{BB962C8B-B14F-4D97-AF65-F5344CB8AC3E}">
        <p14:creationId xmlns:p14="http://schemas.microsoft.com/office/powerpoint/2010/main" val="35840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 name="Online Media 1" title="Dziļviltojumi un lētviltojumi LV">
            <a:hlinkClick r:id="" action="ppaction://media"/>
            <a:extLst>
              <a:ext uri="{FF2B5EF4-FFF2-40B4-BE49-F238E27FC236}">
                <a16:creationId xmlns:a16="http://schemas.microsoft.com/office/drawing/2014/main" id="{7D50E28C-E3D1-0A55-8274-39ABD93F451A}"/>
              </a:ext>
            </a:extLst>
          </p:cNvPr>
          <p:cNvPicPr>
            <a:picLocks noRot="1" noChangeAspect="1"/>
          </p:cNvPicPr>
          <p:nvPr>
            <a:videoFile r:link="rId1"/>
          </p:nvPr>
        </p:nvPicPr>
        <p:blipFill>
          <a:blip r:embed="rId4"/>
          <a:stretch>
            <a:fillRect/>
          </a:stretch>
        </p:blipFill>
        <p:spPr>
          <a:xfrm>
            <a:off x="124604" y="123526"/>
            <a:ext cx="11899660" cy="6539062"/>
          </a:xfrm>
          <a:prstGeom prst="rect">
            <a:avLst/>
          </a:prstGeom>
        </p:spPr>
      </p:pic>
    </p:spTree>
    <p:extLst>
      <p:ext uri="{BB962C8B-B14F-4D97-AF65-F5344CB8AC3E}">
        <p14:creationId xmlns:p14="http://schemas.microsoft.com/office/powerpoint/2010/main" val="162877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1F84-BEB9-9064-F2EB-7982F12951D9}"/>
              </a:ext>
            </a:extLst>
          </p:cNvPr>
          <p:cNvSpPr>
            <a:spLocks noGrp="1"/>
          </p:cNvSpPr>
          <p:nvPr>
            <p:ph type="title"/>
          </p:nvPr>
        </p:nvSpPr>
        <p:spPr/>
        <p:txBody>
          <a:bodyPr/>
          <a:lstStyle/>
          <a:p>
            <a:r>
              <a:rPr lang="en-US" dirty="0" err="1">
                <a:latin typeface="Futura PT Bold"/>
              </a:rPr>
              <a:t>Noslēgums</a:t>
            </a:r>
          </a:p>
        </p:txBody>
      </p:sp>
      <p:sp>
        <p:nvSpPr>
          <p:cNvPr id="3" name="Content Placeholder 2">
            <a:extLst>
              <a:ext uri="{FF2B5EF4-FFF2-40B4-BE49-F238E27FC236}">
                <a16:creationId xmlns:a16="http://schemas.microsoft.com/office/drawing/2014/main" id="{4CCAD7B5-D674-5DE8-5493-EFDE2CC67772}"/>
              </a:ext>
            </a:extLst>
          </p:cNvPr>
          <p:cNvSpPr>
            <a:spLocks noGrp="1"/>
          </p:cNvSpPr>
          <p:nvPr>
            <p:ph idx="1"/>
          </p:nvPr>
        </p:nvSpPr>
        <p:spPr/>
        <p:txBody>
          <a:bodyPr vert="horz" lIns="91440" tIns="45720" rIns="91440" bIns="45720" rtlCol="0" anchor="t">
            <a:normAutofit/>
          </a:bodyPr>
          <a:lstStyle/>
          <a:p>
            <a:pPr marL="0" indent="0">
              <a:buNone/>
            </a:pPr>
            <a:r>
              <a:rPr lang="en-US" dirty="0" err="1">
                <a:latin typeface="Futura FT Book"/>
                <a:ea typeface="+mn-lt"/>
                <a:cs typeface="+mn-lt"/>
              </a:rPr>
              <a:t>Atbildīgam</a:t>
            </a:r>
            <a:r>
              <a:rPr lang="en-US" dirty="0">
                <a:latin typeface="Futura FT Book"/>
                <a:ea typeface="+mn-lt"/>
                <a:cs typeface="+mn-lt"/>
              </a:rPr>
              <a:t> </a:t>
            </a:r>
            <a:r>
              <a:rPr lang="en-US" dirty="0" err="1">
                <a:latin typeface="Futura FT Book"/>
                <a:ea typeface="+mn-lt"/>
                <a:cs typeface="+mn-lt"/>
              </a:rPr>
              <a:t>sociālo</a:t>
            </a:r>
            <a:r>
              <a:rPr lang="en-US" dirty="0">
                <a:latin typeface="Futura FT Book"/>
                <a:ea typeface="+mn-lt"/>
                <a:cs typeface="+mn-lt"/>
              </a:rPr>
              <a:t> </a:t>
            </a:r>
            <a:r>
              <a:rPr lang="en-US" dirty="0" err="1">
                <a:latin typeface="Futura FT Book"/>
                <a:ea typeface="+mn-lt"/>
                <a:cs typeface="+mn-lt"/>
              </a:rPr>
              <a:t>mediju</a:t>
            </a:r>
            <a:r>
              <a:rPr lang="en-US" dirty="0">
                <a:latin typeface="Futura FT Book"/>
                <a:ea typeface="+mn-lt"/>
                <a:cs typeface="+mn-lt"/>
              </a:rPr>
              <a:t> </a:t>
            </a:r>
            <a:r>
              <a:rPr lang="en-US" dirty="0" err="1">
                <a:latin typeface="Futura FT Book"/>
                <a:ea typeface="+mn-lt"/>
                <a:cs typeface="+mn-lt"/>
              </a:rPr>
              <a:t>lietotājam</a:t>
            </a:r>
            <a:r>
              <a:rPr lang="en-US" dirty="0">
                <a:latin typeface="Futura FT Book"/>
                <a:ea typeface="+mn-lt"/>
                <a:cs typeface="+mn-lt"/>
              </a:rPr>
              <a:t> </a:t>
            </a:r>
            <a:r>
              <a:rPr lang="en-US" dirty="0" err="1">
                <a:latin typeface="Futura FT Book"/>
                <a:ea typeface="+mn-lt"/>
                <a:cs typeface="+mn-lt"/>
              </a:rPr>
              <a:t>vienmēr</a:t>
            </a:r>
            <a:r>
              <a:rPr lang="en-US" dirty="0">
                <a:latin typeface="Futura FT Book"/>
                <a:ea typeface="+mn-lt"/>
                <a:cs typeface="+mn-lt"/>
              </a:rPr>
              <a:t> </a:t>
            </a:r>
            <a:r>
              <a:rPr lang="en-US" dirty="0" err="1">
                <a:latin typeface="Futura FT Book"/>
                <a:ea typeface="+mn-lt"/>
                <a:cs typeface="+mn-lt"/>
              </a:rPr>
              <a:t>jāpārbauda</a:t>
            </a:r>
            <a:r>
              <a:rPr lang="en-US" dirty="0">
                <a:latin typeface="Futura FT Book"/>
                <a:ea typeface="+mn-lt"/>
                <a:cs typeface="+mn-lt"/>
              </a:rPr>
              <a:t> </a:t>
            </a:r>
            <a:r>
              <a:rPr lang="en-US" dirty="0" err="1">
                <a:latin typeface="Futura FT Book"/>
                <a:ea typeface="+mn-lt"/>
                <a:cs typeface="+mn-lt"/>
              </a:rPr>
              <a:t>attēlus</a:t>
            </a:r>
            <a:r>
              <a:rPr lang="en-US" dirty="0">
                <a:latin typeface="Futura FT Book"/>
                <a:ea typeface="+mn-lt"/>
                <a:cs typeface="+mn-lt"/>
              </a:rPr>
              <a:t> un </a:t>
            </a:r>
            <a:r>
              <a:rPr lang="en-US" dirty="0" err="1">
                <a:latin typeface="Futura FT Book"/>
                <a:ea typeface="+mn-lt"/>
                <a:cs typeface="+mn-lt"/>
              </a:rPr>
              <a:t>citu</a:t>
            </a:r>
            <a:r>
              <a:rPr lang="en-US" dirty="0">
                <a:latin typeface="Futura FT Book"/>
                <a:ea typeface="+mn-lt"/>
                <a:cs typeface="+mn-lt"/>
              </a:rPr>
              <a:t> </a:t>
            </a:r>
            <a:r>
              <a:rPr lang="en-US" dirty="0" err="1">
                <a:latin typeface="Futura FT Book"/>
                <a:ea typeface="+mn-lt"/>
                <a:cs typeface="+mn-lt"/>
              </a:rPr>
              <a:t>informāciju</a:t>
            </a:r>
            <a:r>
              <a:rPr lang="en-US" dirty="0">
                <a:latin typeface="Futura FT Book"/>
                <a:ea typeface="+mn-lt"/>
                <a:cs typeface="+mn-lt"/>
              </a:rPr>
              <a:t>, </a:t>
            </a:r>
            <a:r>
              <a:rPr lang="en-US" dirty="0" err="1">
                <a:latin typeface="Futura FT Book"/>
                <a:ea typeface="+mn-lt"/>
                <a:cs typeface="+mn-lt"/>
              </a:rPr>
              <a:t>īpaši</a:t>
            </a:r>
            <a:r>
              <a:rPr lang="en-US" dirty="0">
                <a:latin typeface="Futura FT Book"/>
                <a:ea typeface="+mn-lt"/>
                <a:cs typeface="+mn-lt"/>
              </a:rPr>
              <a:t> ja </a:t>
            </a:r>
            <a:r>
              <a:rPr lang="en-US" dirty="0" err="1">
                <a:latin typeface="Futura FT Book"/>
                <a:ea typeface="+mn-lt"/>
                <a:cs typeface="+mn-lt"/>
              </a:rPr>
              <a:t>tā</a:t>
            </a:r>
            <a:r>
              <a:rPr lang="en-US" dirty="0">
                <a:latin typeface="Futura FT Book"/>
                <a:ea typeface="+mn-lt"/>
                <a:cs typeface="+mn-lt"/>
              </a:rPr>
              <a:t> </a:t>
            </a:r>
            <a:r>
              <a:rPr lang="en-US" dirty="0" err="1">
                <a:latin typeface="Futura FT Book"/>
                <a:ea typeface="+mn-lt"/>
                <a:cs typeface="+mn-lt"/>
              </a:rPr>
              <a:t>nāk</a:t>
            </a:r>
            <a:r>
              <a:rPr lang="en-US" dirty="0">
                <a:latin typeface="Futura FT Book"/>
                <a:ea typeface="+mn-lt"/>
                <a:cs typeface="+mn-lt"/>
              </a:rPr>
              <a:t> no </a:t>
            </a:r>
            <a:r>
              <a:rPr lang="en-US" dirty="0" err="1">
                <a:latin typeface="Futura FT Book"/>
                <a:ea typeface="+mn-lt"/>
                <a:cs typeface="+mn-lt"/>
              </a:rPr>
              <a:t>nepazīstama</a:t>
            </a:r>
            <a:r>
              <a:rPr lang="en-US" dirty="0">
                <a:latin typeface="Futura FT Book"/>
                <a:ea typeface="+mn-lt"/>
                <a:cs typeface="+mn-lt"/>
              </a:rPr>
              <a:t> </a:t>
            </a:r>
            <a:r>
              <a:rPr lang="en-US" dirty="0" err="1">
                <a:latin typeface="Futura FT Book"/>
                <a:ea typeface="+mn-lt"/>
                <a:cs typeface="+mn-lt"/>
              </a:rPr>
              <a:t>avota</a:t>
            </a:r>
            <a:r>
              <a:rPr lang="en-US" dirty="0">
                <a:latin typeface="Futura FT Book"/>
                <a:ea typeface="+mn-lt"/>
                <a:cs typeface="+mn-lt"/>
              </a:rPr>
              <a:t>. </a:t>
            </a:r>
          </a:p>
          <a:p>
            <a:pPr marL="0" indent="0">
              <a:buNone/>
            </a:pPr>
            <a:endParaRPr lang="en-US" dirty="0">
              <a:latin typeface="Futura FT Book"/>
              <a:ea typeface="Source Sans Pro Light"/>
            </a:endParaRPr>
          </a:p>
          <a:p>
            <a:pPr marL="0" indent="0">
              <a:buNone/>
            </a:pPr>
            <a:r>
              <a:rPr lang="en-US" dirty="0">
                <a:latin typeface="Futura FT Book"/>
                <a:ea typeface="+mn-lt"/>
                <a:cs typeface="+mn-lt"/>
              </a:rPr>
              <a:t>Ja </a:t>
            </a:r>
            <a:r>
              <a:rPr lang="en-US" dirty="0" err="1">
                <a:latin typeface="Futura FT Book"/>
                <a:ea typeface="+mn-lt"/>
                <a:cs typeface="+mn-lt"/>
              </a:rPr>
              <a:t>šobrīd</a:t>
            </a:r>
            <a:r>
              <a:rPr lang="en-US" dirty="0">
                <a:latin typeface="Futura FT Book"/>
                <a:ea typeface="+mn-lt"/>
                <a:cs typeface="+mn-lt"/>
              </a:rPr>
              <a:t> </a:t>
            </a:r>
            <a:r>
              <a:rPr lang="en-US" dirty="0" err="1">
                <a:latin typeface="Futura FT Book"/>
                <a:ea typeface="+mn-lt"/>
                <a:cs typeface="+mn-lt"/>
              </a:rPr>
              <a:t>nepēj</a:t>
            </a:r>
            <a:r>
              <a:rPr lang="en-US" dirty="0">
                <a:latin typeface="Futura FT Book"/>
                <a:ea typeface="+mn-lt"/>
                <a:cs typeface="+mn-lt"/>
              </a:rPr>
              <a:t> </a:t>
            </a:r>
            <a:r>
              <a:rPr lang="en-US" dirty="0" err="1">
                <a:latin typeface="Futura FT Book"/>
                <a:ea typeface="+mn-lt"/>
                <a:cs typeface="+mn-lt"/>
              </a:rPr>
              <a:t>pārbaudīt</a:t>
            </a:r>
            <a:r>
              <a:rPr lang="en-US" dirty="0">
                <a:latin typeface="Futura FT Book"/>
                <a:ea typeface="+mn-lt"/>
                <a:cs typeface="+mn-lt"/>
              </a:rPr>
              <a:t> </a:t>
            </a:r>
            <a:r>
              <a:rPr lang="en-US" dirty="0" err="1">
                <a:latin typeface="Futura FT Book"/>
                <a:ea typeface="+mn-lt"/>
                <a:cs typeface="+mn-lt"/>
              </a:rPr>
              <a:t>informāciju</a:t>
            </a:r>
            <a:r>
              <a:rPr lang="en-US" dirty="0">
                <a:latin typeface="Futura FT Book"/>
                <a:ea typeface="+mn-lt"/>
                <a:cs typeface="+mn-lt"/>
              </a:rPr>
              <a:t>, </a:t>
            </a:r>
            <a:r>
              <a:rPr lang="en-US" u="sng" dirty="0" err="1">
                <a:latin typeface="Futura FT Book"/>
                <a:ea typeface="+mn-lt"/>
                <a:cs typeface="+mn-lt"/>
              </a:rPr>
              <a:t>nedalies</a:t>
            </a:r>
            <a:r>
              <a:rPr lang="en-US" u="sng" dirty="0">
                <a:latin typeface="Futura FT Book"/>
                <a:ea typeface="+mn-lt"/>
                <a:cs typeface="+mn-lt"/>
              </a:rPr>
              <a:t> </a:t>
            </a:r>
            <a:r>
              <a:rPr lang="en-US" u="sng" dirty="0" err="1">
                <a:latin typeface="Futura FT Book"/>
                <a:ea typeface="+mn-lt"/>
                <a:cs typeface="+mn-lt"/>
              </a:rPr>
              <a:t>ar</a:t>
            </a:r>
            <a:r>
              <a:rPr lang="en-US" u="sng" dirty="0">
                <a:latin typeface="Futura FT Book"/>
                <a:ea typeface="+mn-lt"/>
                <a:cs typeface="+mn-lt"/>
              </a:rPr>
              <a:t> to!</a:t>
            </a:r>
          </a:p>
        </p:txBody>
      </p:sp>
      <p:pic>
        <p:nvPicPr>
          <p:cNvPr id="5" name="Picture 4" descr="Logo&#10;&#10;Description automatically generated">
            <a:extLst>
              <a:ext uri="{FF2B5EF4-FFF2-40B4-BE49-F238E27FC236}">
                <a16:creationId xmlns:a16="http://schemas.microsoft.com/office/drawing/2014/main" id="{C8FCC03D-8078-B0B2-856F-252888A3E583}"/>
              </a:ext>
            </a:extLst>
          </p:cNvPr>
          <p:cNvPicPr>
            <a:picLocks noChangeAspect="1"/>
          </p:cNvPicPr>
          <p:nvPr/>
        </p:nvPicPr>
        <p:blipFill>
          <a:blip r:embed="rId2"/>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71917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a:extLst>
              <a:ext uri="{FF2B5EF4-FFF2-40B4-BE49-F238E27FC236}">
                <a16:creationId xmlns:a16="http://schemas.microsoft.com/office/drawing/2014/main" id="{723A0955-3431-47EB-8637-A3CF0BE3A266}"/>
              </a:ext>
            </a:extLst>
          </p:cNvPr>
          <p:cNvPicPr>
            <a:picLocks noChangeAspect="1"/>
          </p:cNvPicPr>
          <p:nvPr/>
        </p:nvPicPr>
        <p:blipFill>
          <a:blip r:embed="rId2"/>
          <a:stretch>
            <a:fillRect/>
          </a:stretch>
        </p:blipFill>
        <p:spPr>
          <a:xfrm>
            <a:off x="2760190" y="2062764"/>
            <a:ext cx="6671620" cy="2732471"/>
          </a:xfrm>
          <a:prstGeom prst="rect">
            <a:avLst/>
          </a:prstGeom>
        </p:spPr>
      </p:pic>
    </p:spTree>
    <p:extLst>
      <p:ext uri="{BB962C8B-B14F-4D97-AF65-F5344CB8AC3E}">
        <p14:creationId xmlns:p14="http://schemas.microsoft.com/office/powerpoint/2010/main" val="31973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1DD2E3-177C-F33B-8D3C-41477330757D}"/>
              </a:ext>
            </a:extLst>
          </p:cNvPr>
          <p:cNvSpPr>
            <a:spLocks noGrp="1"/>
          </p:cNvSpPr>
          <p:nvPr>
            <p:ph idx="1"/>
          </p:nvPr>
        </p:nvSpPr>
        <p:spPr>
          <a:xfrm>
            <a:off x="838200" y="2071431"/>
            <a:ext cx="10515600" cy="4351338"/>
          </a:xfrm>
        </p:spPr>
        <p:txBody>
          <a:bodyPr vert="horz" lIns="91440" tIns="45720" rIns="91440" bIns="45720" rtlCol="0" anchor="t">
            <a:normAutofit/>
          </a:bodyPr>
          <a:lstStyle/>
          <a:p>
            <a:r>
              <a:rPr lang="en-US" dirty="0" err="1">
                <a:latin typeface="Futura PT Book"/>
                <a:ea typeface="Source Sans Pro Light"/>
              </a:rPr>
              <a:t>Ļoti</a:t>
            </a:r>
            <a:r>
              <a:rPr lang="en-US" dirty="0">
                <a:latin typeface="Futura PT Book"/>
                <a:ea typeface="Source Sans Pro Light"/>
              </a:rPr>
              <a:t> </a:t>
            </a:r>
            <a:r>
              <a:rPr lang="en-US" dirty="0" err="1">
                <a:latin typeface="Futura PT Book"/>
                <a:ea typeface="Source Sans Pro Light"/>
              </a:rPr>
              <a:t>rūpīgi</a:t>
            </a:r>
            <a:r>
              <a:rPr lang="en-US" dirty="0">
                <a:latin typeface="Futura PT Book"/>
                <a:ea typeface="Source Sans Pro Light"/>
              </a:rPr>
              <a:t> </a:t>
            </a:r>
            <a:r>
              <a:rPr lang="en-US" dirty="0" err="1">
                <a:latin typeface="Futura PT Book"/>
                <a:ea typeface="Source Sans Pro Light"/>
              </a:rPr>
              <a:t>izlasi</a:t>
            </a:r>
            <a:r>
              <a:rPr lang="en-US" dirty="0">
                <a:latin typeface="Futura PT Book"/>
                <a:ea typeface="Source Sans Pro Light"/>
              </a:rPr>
              <a:t> </a:t>
            </a:r>
            <a:r>
              <a:rPr lang="en-US" dirty="0" err="1">
                <a:latin typeface="Futura PT Book"/>
                <a:ea typeface="Source Sans Pro Light"/>
              </a:rPr>
              <a:t>instrukcijas</a:t>
            </a:r>
            <a:r>
              <a:rPr lang="en-US" dirty="0">
                <a:latin typeface="Futura PT Book"/>
                <a:ea typeface="Source Sans Pro Light"/>
              </a:rPr>
              <a:t>!</a:t>
            </a:r>
          </a:p>
          <a:p>
            <a:r>
              <a:rPr lang="en-US" dirty="0">
                <a:latin typeface="Futura PT Book"/>
                <a:ea typeface="Source Sans Pro Light"/>
              </a:rPr>
              <a:t>Tev </a:t>
            </a:r>
            <a:r>
              <a:rPr lang="en-US" dirty="0" err="1">
                <a:latin typeface="Futura PT Book"/>
                <a:ea typeface="Source Sans Pro Light"/>
              </a:rPr>
              <a:t>būs</a:t>
            </a:r>
            <a:r>
              <a:rPr lang="en-US" dirty="0">
                <a:latin typeface="Futura PT Book"/>
                <a:ea typeface="Source Sans Pro Light"/>
              </a:rPr>
              <a:t> </a:t>
            </a:r>
            <a:r>
              <a:rPr lang="en-US" dirty="0" err="1">
                <a:latin typeface="Futura PT Book"/>
                <a:ea typeface="Source Sans Pro Light"/>
              </a:rPr>
              <a:t>tikai</a:t>
            </a:r>
            <a:r>
              <a:rPr lang="en-US" dirty="0">
                <a:latin typeface="Futura PT Book"/>
                <a:ea typeface="Source Sans Pro Light"/>
              </a:rPr>
              <a:t> </a:t>
            </a:r>
            <a:r>
              <a:rPr lang="en-US" dirty="0" err="1">
                <a:latin typeface="Futura PT Book"/>
                <a:ea typeface="Source Sans Pro Light"/>
              </a:rPr>
              <a:t>trīs</a:t>
            </a:r>
            <a:r>
              <a:rPr lang="en-US" dirty="0">
                <a:latin typeface="Futura PT Book"/>
                <a:ea typeface="Source Sans Pro Light"/>
              </a:rPr>
              <a:t> </a:t>
            </a:r>
            <a:r>
              <a:rPr lang="en-US" dirty="0" err="1">
                <a:latin typeface="Futura PT Book"/>
                <a:ea typeface="Source Sans Pro Light"/>
              </a:rPr>
              <a:t>minūtes</a:t>
            </a:r>
            <a:r>
              <a:rPr lang="en-US" dirty="0">
                <a:latin typeface="Futura PT Book"/>
                <a:ea typeface="Source Sans Pro Light"/>
              </a:rPr>
              <a:t> </a:t>
            </a:r>
            <a:r>
              <a:rPr lang="en-US" dirty="0" err="1">
                <a:latin typeface="Futura PT Book"/>
                <a:ea typeface="Source Sans Pro Light"/>
              </a:rPr>
              <a:t>izpildīt</a:t>
            </a:r>
            <a:r>
              <a:rPr lang="en-US" dirty="0">
                <a:latin typeface="Futura PT Book"/>
                <a:ea typeface="Source Sans Pro Light"/>
              </a:rPr>
              <a:t> </a:t>
            </a:r>
            <a:r>
              <a:rPr lang="en-US" dirty="0" err="1">
                <a:latin typeface="Futura PT Book"/>
                <a:ea typeface="Source Sans Pro Light"/>
              </a:rPr>
              <a:t>visu</a:t>
            </a:r>
            <a:r>
              <a:rPr lang="en-US" dirty="0">
                <a:latin typeface="Futura PT Book"/>
                <a:ea typeface="Source Sans Pro Light"/>
              </a:rPr>
              <a:t>, kas </a:t>
            </a:r>
            <a:r>
              <a:rPr lang="en-US" dirty="0" err="1">
                <a:latin typeface="Futura PT Book"/>
                <a:ea typeface="Source Sans Pro Light"/>
              </a:rPr>
              <a:t>prasīts</a:t>
            </a:r>
            <a:r>
              <a:rPr lang="en-US" dirty="0">
                <a:latin typeface="Futura PT Book"/>
                <a:ea typeface="Source Sans Pro Light"/>
              </a:rPr>
              <a:t>.</a:t>
            </a:r>
          </a:p>
          <a:p>
            <a:r>
              <a:rPr lang="en-US" dirty="0">
                <a:latin typeface="Futura PT Book"/>
                <a:ea typeface="Source Sans Pro Light"/>
              </a:rPr>
              <a:t>Tas, </a:t>
            </a:r>
            <a:r>
              <a:rPr lang="en-US" dirty="0" err="1">
                <a:latin typeface="Futura PT Book"/>
                <a:ea typeface="Source Sans Pro Light"/>
              </a:rPr>
              <a:t>kurš</a:t>
            </a:r>
            <a:r>
              <a:rPr lang="en-US" dirty="0">
                <a:latin typeface="Futura PT Book"/>
                <a:ea typeface="Source Sans Pro Light"/>
              </a:rPr>
              <a:t> </a:t>
            </a:r>
            <a:r>
              <a:rPr lang="en-US" dirty="0" err="1">
                <a:latin typeface="Futura PT Book"/>
                <a:ea typeface="Source Sans Pro Light"/>
              </a:rPr>
              <a:t>visu</a:t>
            </a:r>
            <a:r>
              <a:rPr lang="en-US" dirty="0">
                <a:latin typeface="Futura PT Book"/>
                <a:ea typeface="Source Sans Pro Light"/>
              </a:rPr>
              <a:t> </a:t>
            </a:r>
            <a:r>
              <a:rPr lang="en-US" dirty="0" err="1">
                <a:latin typeface="Futura PT Book"/>
                <a:ea typeface="Source Sans Pro Light"/>
              </a:rPr>
              <a:t>izdarīs</a:t>
            </a:r>
            <a:r>
              <a:rPr lang="en-US" dirty="0">
                <a:latin typeface="Futura PT Book"/>
                <a:ea typeface="Source Sans Pro Light"/>
              </a:rPr>
              <a:t> </a:t>
            </a:r>
            <a:r>
              <a:rPr lang="en-US" dirty="0" err="1">
                <a:latin typeface="Futura PT Book"/>
                <a:ea typeface="Source Sans Pro Light"/>
              </a:rPr>
              <a:t>pirmais</a:t>
            </a:r>
            <a:r>
              <a:rPr lang="en-US" dirty="0">
                <a:latin typeface="Futura PT Book"/>
                <a:ea typeface="Source Sans Pro Light"/>
              </a:rPr>
              <a:t>, </a:t>
            </a:r>
            <a:r>
              <a:rPr lang="en-US" dirty="0" err="1">
                <a:latin typeface="Futura PT Book"/>
                <a:ea typeface="Source Sans Pro Light"/>
              </a:rPr>
              <a:t>saņems</a:t>
            </a:r>
            <a:r>
              <a:rPr lang="en-US" dirty="0">
                <a:latin typeface="Futura PT Book"/>
                <a:ea typeface="Source Sans Pro Light"/>
              </a:rPr>
              <a:t> </a:t>
            </a:r>
            <a:r>
              <a:rPr lang="en-US" dirty="0" err="1">
                <a:latin typeface="Futura PT Book"/>
                <a:ea typeface="Source Sans Pro Light"/>
              </a:rPr>
              <a:t>balvu</a:t>
            </a:r>
            <a:r>
              <a:rPr lang="en-US" dirty="0">
                <a:latin typeface="Futura PT Book"/>
                <a:ea typeface="Source Sans Pro Light"/>
              </a:rPr>
              <a:t>.</a:t>
            </a:r>
          </a:p>
        </p:txBody>
      </p:sp>
      <p:sp>
        <p:nvSpPr>
          <p:cNvPr id="6" name="Title 1">
            <a:extLst>
              <a:ext uri="{FF2B5EF4-FFF2-40B4-BE49-F238E27FC236}">
                <a16:creationId xmlns:a16="http://schemas.microsoft.com/office/drawing/2014/main" id="{5CC24D40-CCF8-3177-A715-865C0A8AD8B7}"/>
              </a:ext>
            </a:extLst>
          </p:cNvPr>
          <p:cNvSpPr>
            <a:spLocks noGrp="1"/>
          </p:cNvSpPr>
          <p:nvPr>
            <p:ph type="title"/>
          </p:nvPr>
        </p:nvSpPr>
        <p:spPr>
          <a:xfrm>
            <a:off x="838200" y="365125"/>
            <a:ext cx="10515600" cy="1325563"/>
          </a:xfrm>
        </p:spPr>
        <p:txBody>
          <a:bodyPr/>
          <a:lstStyle/>
          <a:p>
            <a:r>
              <a:rPr lang="en-US" dirty="0" err="1"/>
              <a:t>Spēle</a:t>
            </a:r>
            <a:r>
              <a:rPr lang="en-US" dirty="0"/>
              <a:t>: Cik </a:t>
            </a:r>
            <a:r>
              <a:rPr lang="en-US" dirty="0" err="1"/>
              <a:t>labi</a:t>
            </a:r>
            <a:r>
              <a:rPr lang="en-US" dirty="0"/>
              <a:t> </a:t>
            </a:r>
            <a:r>
              <a:rPr lang="en-US" dirty="0" err="1"/>
              <a:t>tu</a:t>
            </a:r>
            <a:r>
              <a:rPr lang="en-US" dirty="0"/>
              <a:t> </a:t>
            </a:r>
            <a:r>
              <a:rPr lang="en-US" dirty="0" err="1"/>
              <a:t>spēj</a:t>
            </a:r>
            <a:r>
              <a:rPr lang="en-US" dirty="0"/>
              <a:t> </a:t>
            </a:r>
            <a:r>
              <a:rPr lang="en-US" dirty="0" err="1"/>
              <a:t>sekot</a:t>
            </a:r>
            <a:r>
              <a:rPr lang="en-US" dirty="0"/>
              <a:t> </a:t>
            </a:r>
            <a:r>
              <a:rPr lang="en-US" dirty="0" err="1"/>
              <a:t>instrukcijām</a:t>
            </a:r>
            <a:r>
              <a:rPr lang="en-US" dirty="0"/>
              <a:t>?</a:t>
            </a:r>
          </a:p>
        </p:txBody>
      </p:sp>
      <p:pic>
        <p:nvPicPr>
          <p:cNvPr id="4" name="Picture 3" descr="Logo&#10;&#10;Description automatically generated">
            <a:extLst>
              <a:ext uri="{FF2B5EF4-FFF2-40B4-BE49-F238E27FC236}">
                <a16:creationId xmlns:a16="http://schemas.microsoft.com/office/drawing/2014/main" id="{0172B2C1-1B04-F4BB-BCFA-716453877EAB}"/>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68912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10;&#10;Description automatically generated">
            <a:extLst>
              <a:ext uri="{FF2B5EF4-FFF2-40B4-BE49-F238E27FC236}">
                <a16:creationId xmlns:a16="http://schemas.microsoft.com/office/drawing/2014/main" id="{001F3C4F-ABFE-5B48-7062-DDC766264348}"/>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51458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p:txBody>
          <a:bodyPr/>
          <a:lstStyle/>
          <a:p>
            <a:r>
              <a:rPr lang="en-US" dirty="0" err="1"/>
              <a:t>Jautājums</a:t>
            </a:r>
            <a:r>
              <a:rPr lang="en-US" dirty="0"/>
              <a:t>: Vai </a:t>
            </a:r>
            <a:r>
              <a:rPr lang="en-US" dirty="0" err="1"/>
              <a:t>virsraksts</a:t>
            </a:r>
            <a:r>
              <a:rPr lang="en-US" dirty="0"/>
              <a:t> </a:t>
            </a:r>
            <a:r>
              <a:rPr lang="en-US" dirty="0" err="1"/>
              <a:t>atklāj</a:t>
            </a:r>
            <a:r>
              <a:rPr lang="en-US" dirty="0"/>
              <a:t> </a:t>
            </a:r>
            <a:r>
              <a:rPr lang="en-US" dirty="0" err="1"/>
              <a:t>visu</a:t>
            </a:r>
            <a:r>
              <a:rPr lang="en-US" dirty="0"/>
              <a:t>?</a:t>
            </a:r>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5" name="Picture 6" descr="Qr code&#10;&#10;Description automatically generated">
            <a:extLst>
              <a:ext uri="{FF2B5EF4-FFF2-40B4-BE49-F238E27FC236}">
                <a16:creationId xmlns:a16="http://schemas.microsoft.com/office/drawing/2014/main" id="{3567BA60-7D63-7AC1-8113-9DB5B4FE86EE}"/>
              </a:ext>
            </a:extLst>
          </p:cNvPr>
          <p:cNvPicPr>
            <a:picLocks noChangeAspect="1"/>
          </p:cNvPicPr>
          <p:nvPr/>
        </p:nvPicPr>
        <p:blipFill>
          <a:blip r:embed="rId4"/>
          <a:stretch>
            <a:fillRect/>
          </a:stretch>
        </p:blipFill>
        <p:spPr>
          <a:xfrm>
            <a:off x="4048665" y="1884872"/>
            <a:ext cx="3735237" cy="3735237"/>
          </a:xfrm>
          <a:prstGeom prst="rect">
            <a:avLst/>
          </a:prstGeom>
        </p:spPr>
      </p:pic>
    </p:spTree>
    <p:extLst>
      <p:ext uri="{BB962C8B-B14F-4D97-AF65-F5344CB8AC3E}">
        <p14:creationId xmlns:p14="http://schemas.microsoft.com/office/powerpoint/2010/main" val="339114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 name="Online Media 1" title="Virsraksti un manipulatīvi vizuālie materiāli LV">
            <a:hlinkClick r:id="" action="ppaction://media"/>
            <a:extLst>
              <a:ext uri="{FF2B5EF4-FFF2-40B4-BE49-F238E27FC236}">
                <a16:creationId xmlns:a16="http://schemas.microsoft.com/office/drawing/2014/main" id="{2916DF69-22D2-A8D2-B55B-06280DBFCB77}"/>
              </a:ext>
            </a:extLst>
          </p:cNvPr>
          <p:cNvPicPr>
            <a:picLocks noRot="1" noChangeAspect="1"/>
          </p:cNvPicPr>
          <p:nvPr>
            <a:videoFile r:link="rId1"/>
          </p:nvPr>
        </p:nvPicPr>
        <p:blipFill>
          <a:blip r:embed="rId4"/>
          <a:stretch>
            <a:fillRect/>
          </a:stretch>
        </p:blipFill>
        <p:spPr>
          <a:xfrm>
            <a:off x="153359" y="109149"/>
            <a:ext cx="11856528" cy="6625326"/>
          </a:xfrm>
          <a:prstGeom prst="rect">
            <a:avLst/>
          </a:prstGeom>
        </p:spPr>
      </p:pic>
    </p:spTree>
    <p:extLst>
      <p:ext uri="{BB962C8B-B14F-4D97-AF65-F5344CB8AC3E}">
        <p14:creationId xmlns:p14="http://schemas.microsoft.com/office/powerpoint/2010/main" val="411933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200" y="561068"/>
            <a:ext cx="10515600" cy="1325563"/>
          </a:xfrm>
        </p:spPr>
        <p:txBody>
          <a:bodyPr/>
          <a:lstStyle/>
          <a:p>
            <a:r>
              <a:rPr lang="en-US" dirty="0" err="1">
                <a:latin typeface="Futura PT Bold"/>
              </a:rPr>
              <a:t>Trīs</a:t>
            </a:r>
            <a:r>
              <a:rPr lang="en-US" dirty="0">
                <a:latin typeface="Futura PT Bold"/>
              </a:rPr>
              <a:t> </a:t>
            </a:r>
            <a:r>
              <a:rPr lang="en-US" dirty="0" err="1">
                <a:latin typeface="Futura PT Bold"/>
              </a:rPr>
              <a:t>galvenie</a:t>
            </a:r>
            <a:r>
              <a:rPr lang="en-US" dirty="0">
                <a:latin typeface="Futura PT Bold"/>
              </a:rPr>
              <a:t> </a:t>
            </a:r>
            <a:r>
              <a:rPr lang="en-US" dirty="0" err="1">
                <a:latin typeface="Futura PT Bold"/>
              </a:rPr>
              <a:t>manipulatīvu</a:t>
            </a:r>
            <a:r>
              <a:rPr lang="en-US" dirty="0">
                <a:latin typeface="Futura PT Bold"/>
              </a:rPr>
              <a:t> </a:t>
            </a:r>
            <a:r>
              <a:rPr lang="en-US" dirty="0" err="1">
                <a:latin typeface="Futura PT Bold"/>
              </a:rPr>
              <a:t>attēlu</a:t>
            </a:r>
            <a:r>
              <a:rPr lang="en-US" dirty="0">
                <a:latin typeface="Futura PT Bold"/>
              </a:rPr>
              <a:t> </a:t>
            </a:r>
            <a:r>
              <a:rPr lang="en-US" dirty="0" err="1">
                <a:latin typeface="Futura PT Bold"/>
              </a:rPr>
              <a:t>veidi</a:t>
            </a:r>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38200" y="2163082"/>
            <a:ext cx="10515600" cy="4351338"/>
          </a:xfrm>
        </p:spPr>
        <p:txBody>
          <a:bodyPr vert="horz" lIns="91440" tIns="45720" rIns="91440" bIns="45720" rtlCol="0" anchor="t">
            <a:normAutofit/>
          </a:bodyPr>
          <a:lstStyle/>
          <a:p>
            <a:pPr marL="0" indent="0">
              <a:buNone/>
            </a:pPr>
            <a:r>
              <a:rPr lang="en-US" dirty="0">
                <a:latin typeface="Futura PT Book"/>
                <a:ea typeface="Source Sans Pro Light"/>
              </a:rPr>
              <a:t>1.</a:t>
            </a:r>
            <a:r>
              <a:rPr lang="en-US" dirty="0">
                <a:latin typeface="Futura PT Book"/>
                <a:ea typeface="+mn-lt"/>
                <a:cs typeface="+mn-lt"/>
              </a:rPr>
              <a:t>Kādas </a:t>
            </a:r>
            <a:r>
              <a:rPr lang="en-US" dirty="0" err="1">
                <a:latin typeface="Futura PT Book"/>
                <a:ea typeface="+mn-lt"/>
                <a:cs typeface="+mn-lt"/>
              </a:rPr>
              <a:t>vietas</a:t>
            </a:r>
            <a:r>
              <a:rPr lang="en-US" dirty="0">
                <a:latin typeface="Futura PT Book"/>
                <a:ea typeface="+mn-lt"/>
                <a:cs typeface="+mn-lt"/>
              </a:rPr>
              <a:t> </a:t>
            </a:r>
            <a:r>
              <a:rPr lang="en-US" dirty="0" err="1">
                <a:latin typeface="Futura PT Book"/>
                <a:ea typeface="+mn-lt"/>
                <a:cs typeface="+mn-lt"/>
              </a:rPr>
              <a:t>vai</a:t>
            </a:r>
            <a:r>
              <a:rPr lang="en-US" dirty="0">
                <a:latin typeface="Futura PT Book"/>
                <a:ea typeface="+mn-lt"/>
                <a:cs typeface="+mn-lt"/>
              </a:rPr>
              <a:t> personas </a:t>
            </a:r>
            <a:r>
              <a:rPr lang="en-US" dirty="0" err="1">
                <a:latin typeface="Futura PT Book"/>
                <a:ea typeface="+mn-lt"/>
                <a:cs typeface="+mn-lt"/>
              </a:rPr>
              <a:t>fotogrāfija</a:t>
            </a:r>
            <a:r>
              <a:rPr lang="en-US" dirty="0">
                <a:latin typeface="Futura PT Book"/>
                <a:ea typeface="+mn-lt"/>
                <a:cs typeface="+mn-lt"/>
              </a:rPr>
              <a:t>, kas </a:t>
            </a:r>
            <a:r>
              <a:rPr lang="en-US" dirty="0" err="1">
                <a:latin typeface="Futura PT Book"/>
                <a:ea typeface="+mn-lt"/>
                <a:cs typeface="+mn-lt"/>
              </a:rPr>
              <a:t>izmantota</a:t>
            </a:r>
            <a:r>
              <a:rPr lang="en-US" dirty="0">
                <a:latin typeface="Futura PT Book"/>
                <a:ea typeface="+mn-lt"/>
                <a:cs typeface="+mn-lt"/>
              </a:rPr>
              <a:t> </a:t>
            </a:r>
            <a:r>
              <a:rPr lang="en-US" dirty="0" err="1">
                <a:latin typeface="Futura PT Book"/>
                <a:ea typeface="+mn-lt"/>
                <a:cs typeface="+mn-lt"/>
              </a:rPr>
              <a:t>pilnīgi</a:t>
            </a:r>
            <a:r>
              <a:rPr lang="en-US" dirty="0">
                <a:latin typeface="Futura PT Book"/>
                <a:ea typeface="+mn-lt"/>
                <a:cs typeface="+mn-lt"/>
              </a:rPr>
              <a:t> </a:t>
            </a:r>
            <a:r>
              <a:rPr lang="en-US" dirty="0" err="1">
                <a:latin typeface="Futura PT Book"/>
                <a:ea typeface="+mn-lt"/>
                <a:cs typeface="+mn-lt"/>
              </a:rPr>
              <a:t>atšķirīgā</a:t>
            </a:r>
            <a:r>
              <a:rPr lang="en-US" dirty="0">
                <a:latin typeface="Futura PT Book"/>
                <a:ea typeface="+mn-lt"/>
                <a:cs typeface="+mn-lt"/>
              </a:rPr>
              <a:t> </a:t>
            </a:r>
            <a:r>
              <a:rPr lang="en-US" dirty="0" err="1">
                <a:latin typeface="Futura PT Book"/>
                <a:ea typeface="+mn-lt"/>
                <a:cs typeface="+mn-lt"/>
              </a:rPr>
              <a:t>kontekstā</a:t>
            </a:r>
            <a:r>
              <a:rPr lang="en-US" dirty="0">
                <a:latin typeface="Futura PT Book"/>
                <a:ea typeface="+mn-lt"/>
                <a:cs typeface="+mn-lt"/>
              </a:rPr>
              <a:t>.</a:t>
            </a:r>
          </a:p>
          <a:p>
            <a:pPr marL="0" indent="0">
              <a:buNone/>
            </a:pPr>
            <a:r>
              <a:rPr lang="en-US" dirty="0">
                <a:latin typeface="Futura PT Book"/>
                <a:ea typeface="Source Sans Pro Light"/>
              </a:rPr>
              <a:t>2. </a:t>
            </a:r>
            <a:r>
              <a:rPr lang="en-US" dirty="0" err="1">
                <a:latin typeface="Futura PT Book"/>
                <a:ea typeface="+mn-lt"/>
                <a:cs typeface="+mn-lt"/>
              </a:rPr>
              <a:t>Maldinoši</a:t>
            </a:r>
            <a:r>
              <a:rPr lang="en-US" dirty="0">
                <a:latin typeface="Futura PT Book"/>
                <a:ea typeface="+mn-lt"/>
                <a:cs typeface="+mn-lt"/>
              </a:rPr>
              <a:t> </a:t>
            </a:r>
            <a:r>
              <a:rPr lang="en-US" dirty="0" err="1">
                <a:latin typeface="Futura PT Book"/>
                <a:ea typeface="+mn-lt"/>
                <a:cs typeface="+mn-lt"/>
              </a:rPr>
              <a:t>rediģētas</a:t>
            </a:r>
            <a:r>
              <a:rPr lang="en-US" dirty="0">
                <a:latin typeface="Futura PT Book"/>
                <a:ea typeface="+mn-lt"/>
                <a:cs typeface="+mn-lt"/>
              </a:rPr>
              <a:t> </a:t>
            </a:r>
            <a:r>
              <a:rPr lang="en-US" dirty="0" err="1">
                <a:latin typeface="Futura PT Book"/>
                <a:ea typeface="+mn-lt"/>
                <a:cs typeface="+mn-lt"/>
              </a:rPr>
              <a:t>fotogrāfijas</a:t>
            </a:r>
            <a:r>
              <a:rPr lang="en-US" dirty="0">
                <a:latin typeface="Futura PT Book"/>
                <a:ea typeface="+mn-lt"/>
                <a:cs typeface="+mn-lt"/>
              </a:rPr>
              <a:t> (</a:t>
            </a:r>
            <a:r>
              <a:rPr lang="en-US" dirty="0" err="1">
                <a:latin typeface="Futura PT Book"/>
                <a:ea typeface="+mn-lt"/>
                <a:cs typeface="+mn-lt"/>
              </a:rPr>
              <a:t>kurām</a:t>
            </a:r>
            <a:r>
              <a:rPr lang="en-US" dirty="0">
                <a:latin typeface="Futura PT Book"/>
                <a:ea typeface="+mn-lt"/>
                <a:cs typeface="+mn-lt"/>
              </a:rPr>
              <a:t>, </a:t>
            </a:r>
            <a:r>
              <a:rPr lang="en-US" dirty="0" err="1">
                <a:latin typeface="Futura PT Book"/>
                <a:ea typeface="+mn-lt"/>
                <a:cs typeface="+mn-lt"/>
              </a:rPr>
              <a:t>piemēram</a:t>
            </a:r>
            <a:r>
              <a:rPr lang="en-US" dirty="0">
                <a:latin typeface="Futura PT Book"/>
                <a:ea typeface="+mn-lt"/>
                <a:cs typeface="+mn-lt"/>
              </a:rPr>
              <a:t>, </a:t>
            </a:r>
            <a:r>
              <a:rPr lang="en-US" dirty="0" err="1">
                <a:latin typeface="Futura PT Book"/>
                <a:ea typeface="+mn-lt"/>
                <a:cs typeface="+mn-lt"/>
              </a:rPr>
              <a:t>pielikti</a:t>
            </a:r>
            <a:r>
              <a:rPr lang="en-US" dirty="0">
                <a:latin typeface="Futura PT Book"/>
                <a:ea typeface="+mn-lt"/>
                <a:cs typeface="+mn-lt"/>
              </a:rPr>
              <a:t> </a:t>
            </a:r>
            <a:r>
              <a:rPr lang="en-US" dirty="0" err="1">
                <a:latin typeface="Futura PT Book"/>
                <a:ea typeface="+mn-lt"/>
                <a:cs typeface="+mn-lt"/>
              </a:rPr>
              <a:t>vai</a:t>
            </a:r>
            <a:r>
              <a:rPr lang="en-US" dirty="0">
                <a:latin typeface="Futura PT Book"/>
                <a:ea typeface="+mn-lt"/>
                <a:cs typeface="+mn-lt"/>
              </a:rPr>
              <a:t> </a:t>
            </a:r>
            <a:r>
              <a:rPr lang="en-US" dirty="0" err="1">
                <a:latin typeface="Futura PT Book"/>
                <a:ea typeface="+mn-lt"/>
                <a:cs typeface="+mn-lt"/>
              </a:rPr>
              <a:t>noņemti</a:t>
            </a:r>
            <a:r>
              <a:rPr lang="en-US" dirty="0">
                <a:latin typeface="Futura PT Book"/>
                <a:ea typeface="+mn-lt"/>
                <a:cs typeface="+mn-lt"/>
              </a:rPr>
              <a:t> </a:t>
            </a:r>
            <a:r>
              <a:rPr lang="en-US" dirty="0" err="1">
                <a:latin typeface="Futura PT Book"/>
                <a:ea typeface="+mn-lt"/>
                <a:cs typeface="+mn-lt"/>
              </a:rPr>
              <a:t>atsevišķi</a:t>
            </a:r>
            <a:r>
              <a:rPr lang="en-US" dirty="0">
                <a:latin typeface="Futura PT Book"/>
                <a:ea typeface="+mn-lt"/>
                <a:cs typeface="+mn-lt"/>
              </a:rPr>
              <a:t> </a:t>
            </a:r>
            <a:r>
              <a:rPr lang="en-US" dirty="0" err="1">
                <a:latin typeface="Futura PT Book"/>
                <a:ea typeface="+mn-lt"/>
                <a:cs typeface="+mn-lt"/>
              </a:rPr>
              <a:t>elementi</a:t>
            </a:r>
            <a:r>
              <a:rPr lang="en-US" dirty="0">
                <a:latin typeface="Futura PT Book"/>
                <a:ea typeface="+mn-lt"/>
                <a:cs typeface="+mn-lt"/>
              </a:rPr>
              <a:t>).</a:t>
            </a:r>
          </a:p>
          <a:p>
            <a:pPr marL="0" indent="0">
              <a:buNone/>
            </a:pPr>
            <a:r>
              <a:rPr lang="en-US" dirty="0">
                <a:latin typeface="Futura PT Book"/>
                <a:ea typeface="+mn-lt"/>
                <a:cs typeface="+mn-lt"/>
              </a:rPr>
              <a:t>3. </a:t>
            </a:r>
            <a:r>
              <a:rPr lang="en-US" err="1">
                <a:latin typeface="Futura PT Book"/>
                <a:ea typeface="+mn-lt"/>
                <a:cs typeface="+mn-lt"/>
              </a:rPr>
              <a:t>Maldinoši</a:t>
            </a:r>
            <a:r>
              <a:rPr lang="en-US" dirty="0">
                <a:latin typeface="Futura PT Book"/>
                <a:ea typeface="+mn-lt"/>
                <a:cs typeface="+mn-lt"/>
              </a:rPr>
              <a:t> </a:t>
            </a:r>
            <a:r>
              <a:rPr lang="en-US" err="1">
                <a:latin typeface="Futura PT Book"/>
                <a:ea typeface="+mn-lt"/>
                <a:cs typeface="+mn-lt"/>
              </a:rPr>
              <a:t>apgrieztas</a:t>
            </a:r>
            <a:r>
              <a:rPr lang="en-US" dirty="0">
                <a:latin typeface="Futura PT Book"/>
                <a:ea typeface="+mn-lt"/>
                <a:cs typeface="+mn-lt"/>
              </a:rPr>
              <a:t> </a:t>
            </a:r>
            <a:r>
              <a:rPr lang="en-US" err="1">
                <a:latin typeface="Futura PT Book"/>
                <a:ea typeface="+mn-lt"/>
                <a:cs typeface="+mn-lt"/>
              </a:rPr>
              <a:t>fotogrāfijas</a:t>
            </a:r>
            <a:r>
              <a:rPr lang="en-US" dirty="0">
                <a:latin typeface="Futura PT Book"/>
                <a:ea typeface="+mn-lt"/>
                <a:cs typeface="+mn-lt"/>
              </a:rPr>
              <a:t>.</a:t>
            </a:r>
          </a:p>
          <a:p>
            <a:pPr marL="0" indent="0">
              <a:buNone/>
            </a:pPr>
            <a:endParaRPr lang="en-US" dirty="0">
              <a:latin typeface="Futura PT Book"/>
            </a:endParaRPr>
          </a:p>
        </p:txBody>
      </p:sp>
      <p:pic>
        <p:nvPicPr>
          <p:cNvPr id="5" name="Picture 4" descr="Logo&#10;&#10;Description automatically generated">
            <a:extLst>
              <a:ext uri="{FF2B5EF4-FFF2-40B4-BE49-F238E27FC236}">
                <a16:creationId xmlns:a16="http://schemas.microsoft.com/office/drawing/2014/main" id="{026F83AC-D591-03B4-5528-1F5686528F8F}"/>
              </a:ext>
            </a:extLst>
          </p:cNvPr>
          <p:cNvPicPr>
            <a:picLocks noChangeAspect="1"/>
          </p:cNvPicPr>
          <p:nvPr/>
        </p:nvPicPr>
        <p:blipFill>
          <a:blip r:embed="rId2"/>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93740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5" name="Picture 6" descr="Graphical user interface, website&#10;&#10;Description automatically generated">
            <a:extLst>
              <a:ext uri="{FF2B5EF4-FFF2-40B4-BE49-F238E27FC236}">
                <a16:creationId xmlns:a16="http://schemas.microsoft.com/office/drawing/2014/main" id="{C8532DAF-BCA8-E4BF-AB9A-D5272B8E1C7F}"/>
              </a:ext>
            </a:extLst>
          </p:cNvPr>
          <p:cNvPicPr>
            <a:picLocks noChangeAspect="1"/>
          </p:cNvPicPr>
          <p:nvPr/>
        </p:nvPicPr>
        <p:blipFill>
          <a:blip r:embed="rId3"/>
          <a:stretch>
            <a:fillRect/>
          </a:stretch>
        </p:blipFill>
        <p:spPr>
          <a:xfrm>
            <a:off x="213852" y="253787"/>
            <a:ext cx="8175522" cy="6510199"/>
          </a:xfrm>
          <a:prstGeom prst="rect">
            <a:avLst/>
          </a:prstGeom>
        </p:spPr>
      </p:pic>
      <p:sp>
        <p:nvSpPr>
          <p:cNvPr id="7" name="TextBox 6">
            <a:extLst>
              <a:ext uri="{FF2B5EF4-FFF2-40B4-BE49-F238E27FC236}">
                <a16:creationId xmlns:a16="http://schemas.microsoft.com/office/drawing/2014/main" id="{DEF1C662-9D9B-84B4-7B39-3798F3D45BF3}"/>
              </a:ext>
            </a:extLst>
          </p:cNvPr>
          <p:cNvSpPr txBox="1"/>
          <p:nvPr/>
        </p:nvSpPr>
        <p:spPr>
          <a:xfrm>
            <a:off x="8976852" y="20942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hlinkClick r:id="rId4"/>
              </a:rPr>
              <a:t>AVOTS</a:t>
            </a:r>
            <a:endParaRPr lang="en-US"/>
          </a:p>
        </p:txBody>
      </p:sp>
      <p:sp>
        <p:nvSpPr>
          <p:cNvPr id="2" name="TextBox 1">
            <a:extLst>
              <a:ext uri="{FF2B5EF4-FFF2-40B4-BE49-F238E27FC236}">
                <a16:creationId xmlns:a16="http://schemas.microsoft.com/office/drawing/2014/main" id="{7AF777FF-B828-03BA-6A92-320D839FA52C}"/>
              </a:ext>
            </a:extLst>
          </p:cNvPr>
          <p:cNvSpPr txBox="1"/>
          <p:nvPr/>
        </p:nvSpPr>
        <p:spPr>
          <a:xfrm>
            <a:off x="8976851" y="938979"/>
            <a:ext cx="9242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t>1.</a:t>
            </a:r>
            <a:endParaRPr lang="en-US" sz="5400">
              <a:ea typeface="Source Sans Pro Light"/>
            </a:endParaRPr>
          </a:p>
        </p:txBody>
      </p:sp>
    </p:spTree>
    <p:extLst>
      <p:ext uri="{BB962C8B-B14F-4D97-AF65-F5344CB8AC3E}">
        <p14:creationId xmlns:p14="http://schemas.microsoft.com/office/powerpoint/2010/main" val="2378979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5" name="Picture 6" descr="A picture containing text, sky, different, tarmac&#10;&#10;Description automatically generated">
            <a:extLst>
              <a:ext uri="{FF2B5EF4-FFF2-40B4-BE49-F238E27FC236}">
                <a16:creationId xmlns:a16="http://schemas.microsoft.com/office/drawing/2014/main" id="{D140FD90-0711-D93A-4AD8-E68F98B5C7F9}"/>
              </a:ext>
            </a:extLst>
          </p:cNvPr>
          <p:cNvPicPr>
            <a:picLocks noGrp="1" noChangeAspect="1"/>
          </p:cNvPicPr>
          <p:nvPr>
            <p:ph idx="1"/>
          </p:nvPr>
        </p:nvPicPr>
        <p:blipFill>
          <a:blip r:embed="rId3"/>
          <a:stretch>
            <a:fillRect/>
          </a:stretch>
        </p:blipFill>
        <p:spPr>
          <a:xfrm>
            <a:off x="412113" y="215593"/>
            <a:ext cx="11343194" cy="5482047"/>
          </a:xfrm>
        </p:spPr>
      </p:pic>
      <p:sp>
        <p:nvSpPr>
          <p:cNvPr id="7" name="TextBox 6">
            <a:extLst>
              <a:ext uri="{FF2B5EF4-FFF2-40B4-BE49-F238E27FC236}">
                <a16:creationId xmlns:a16="http://schemas.microsoft.com/office/drawing/2014/main" id="{2C4A30A4-03CE-E8FF-F91E-78443CFCECD6}"/>
              </a:ext>
            </a:extLst>
          </p:cNvPr>
          <p:cNvSpPr txBox="1"/>
          <p:nvPr/>
        </p:nvSpPr>
        <p:spPr>
          <a:xfrm>
            <a:off x="10451690" y="61869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hlinkClick r:id="rId4"/>
              </a:rPr>
              <a:t>AVOTS</a:t>
            </a:r>
            <a:endParaRPr lang="en-US"/>
          </a:p>
        </p:txBody>
      </p:sp>
      <p:sp>
        <p:nvSpPr>
          <p:cNvPr id="3" name="TextBox 2">
            <a:extLst>
              <a:ext uri="{FF2B5EF4-FFF2-40B4-BE49-F238E27FC236}">
                <a16:creationId xmlns:a16="http://schemas.microsoft.com/office/drawing/2014/main" id="{FC114F1A-786D-AEB1-3135-0298C8A7DCCE}"/>
              </a:ext>
            </a:extLst>
          </p:cNvPr>
          <p:cNvSpPr txBox="1"/>
          <p:nvPr/>
        </p:nvSpPr>
        <p:spPr>
          <a:xfrm>
            <a:off x="693173" y="5769076"/>
            <a:ext cx="9242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t>2.</a:t>
            </a:r>
            <a:endParaRPr lang="en-US" sz="5400">
              <a:ea typeface="Source Sans Pro Light"/>
            </a:endParaRPr>
          </a:p>
        </p:txBody>
      </p:sp>
    </p:spTree>
    <p:extLst>
      <p:ext uri="{BB962C8B-B14F-4D97-AF65-F5344CB8AC3E}">
        <p14:creationId xmlns:p14="http://schemas.microsoft.com/office/powerpoint/2010/main" val="215667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0612BF-4C80-A213-2A6E-8642E734638A}"/>
              </a:ext>
            </a:extLst>
          </p:cNvPr>
          <p:cNvPicPr>
            <a:picLocks noChangeAspect="1"/>
          </p:cNvPicPr>
          <p:nvPr/>
        </p:nvPicPr>
        <p:blipFill>
          <a:blip r:embed="rId3"/>
          <a:stretch>
            <a:fillRect/>
          </a:stretch>
        </p:blipFill>
        <p:spPr>
          <a:xfrm>
            <a:off x="299884" y="218442"/>
            <a:ext cx="11702844" cy="5241243"/>
          </a:xfrm>
          <a:prstGeom prst="rect">
            <a:avLst/>
          </a:prstGeom>
        </p:spPr>
      </p:pic>
      <p:sp>
        <p:nvSpPr>
          <p:cNvPr id="3" name="TextBox 2">
            <a:extLst>
              <a:ext uri="{FF2B5EF4-FFF2-40B4-BE49-F238E27FC236}">
                <a16:creationId xmlns:a16="http://schemas.microsoft.com/office/drawing/2014/main" id="{1B1E99FC-96CD-A983-57EA-BE721FECC71D}"/>
              </a:ext>
            </a:extLst>
          </p:cNvPr>
          <p:cNvSpPr txBox="1"/>
          <p:nvPr/>
        </p:nvSpPr>
        <p:spPr>
          <a:xfrm>
            <a:off x="10513141" y="606404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hlinkClick r:id="rId4"/>
              </a:rPr>
              <a:t>AVOTS</a:t>
            </a:r>
            <a:endParaRPr lang="en-US"/>
          </a:p>
        </p:txBody>
      </p:sp>
      <p:sp>
        <p:nvSpPr>
          <p:cNvPr id="5" name="TextBox 4">
            <a:extLst>
              <a:ext uri="{FF2B5EF4-FFF2-40B4-BE49-F238E27FC236}">
                <a16:creationId xmlns:a16="http://schemas.microsoft.com/office/drawing/2014/main" id="{1F12AFDD-2A0E-DBA3-A17D-9AF137510985}"/>
              </a:ext>
            </a:extLst>
          </p:cNvPr>
          <p:cNvSpPr txBox="1"/>
          <p:nvPr/>
        </p:nvSpPr>
        <p:spPr>
          <a:xfrm>
            <a:off x="385916" y="5597011"/>
            <a:ext cx="9242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t>3.</a:t>
            </a:r>
            <a:endParaRPr lang="en-US" sz="5400">
              <a:ea typeface="Source Sans Pro Light"/>
            </a:endParaRPr>
          </a:p>
        </p:txBody>
      </p:sp>
    </p:spTree>
    <p:extLst>
      <p:ext uri="{BB962C8B-B14F-4D97-AF65-F5344CB8AC3E}">
        <p14:creationId xmlns:p14="http://schemas.microsoft.com/office/powerpoint/2010/main" val="784106254"/>
      </p:ext>
    </p:extLst>
  </p:cSld>
  <p:clrMapOvr>
    <a:masterClrMapping/>
  </p:clrMapOvr>
</p:sld>
</file>

<file path=ppt/theme/theme1.xml><?xml version="1.0" encoding="utf-8"?>
<a:theme xmlns:a="http://schemas.openxmlformats.org/drawingml/2006/main" name="4_Office Theme">
  <a:themeElements>
    <a:clrScheme name="IREX">
      <a:dk1>
        <a:sysClr val="windowText" lastClr="000000"/>
      </a:dk1>
      <a:lt1>
        <a:sysClr val="window" lastClr="FFFFFF"/>
      </a:lt1>
      <a:dk2>
        <a:srgbClr val="44546A"/>
      </a:dk2>
      <a:lt2>
        <a:srgbClr val="E7E6E6"/>
      </a:lt2>
      <a:accent1>
        <a:srgbClr val="098B8E"/>
      </a:accent1>
      <a:accent2>
        <a:srgbClr val="0A5254"/>
      </a:accent2>
      <a:accent3>
        <a:srgbClr val="D76427"/>
      </a:accent3>
      <a:accent4>
        <a:srgbClr val="25BDC1"/>
      </a:accent4>
      <a:accent5>
        <a:srgbClr val="098B8E"/>
      </a:accent5>
      <a:accent6>
        <a:srgbClr val="99B83C"/>
      </a:accent6>
      <a:hlink>
        <a:srgbClr val="0563C1"/>
      </a:hlink>
      <a:folHlink>
        <a:srgbClr val="954F72"/>
      </a:folHlink>
    </a:clrScheme>
    <a:fontScheme name="Custom 2">
      <a:majorFont>
        <a:latin typeface="Museo Sans Cyrl 900"/>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FAB63E5A833F4CBA145286B4E7934D" ma:contentTypeVersion="17" ma:contentTypeDescription="Create a new document." ma:contentTypeScope="" ma:versionID="3b27e4761ef888a5f18f160b0f5400d0">
  <xsd:schema xmlns:xsd="http://www.w3.org/2001/XMLSchema" xmlns:xs="http://www.w3.org/2001/XMLSchema" xmlns:p="http://schemas.microsoft.com/office/2006/metadata/properties" xmlns:ns2="e49c4de8-714a-4d9a-88a7-b286d1a87f85" xmlns:ns3="ce8b8449-7073-4f43-8a1a-984ca5569f20" targetNamespace="http://schemas.microsoft.com/office/2006/metadata/properties" ma:root="true" ma:fieldsID="8992a1ff4793e1d6ede9271de0f79757" ns2:_="" ns3:_="">
    <xsd:import namespace="e49c4de8-714a-4d9a-88a7-b286d1a87f85"/>
    <xsd:import namespace="ce8b8449-7073-4f43-8a1a-984ca5569f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4de8-714a-4d9a-88a7-b286d1a87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b8449-7073-4f43-8a1a-984ca5569f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a77cbba-f6d6-4c84-9d71-813b9b40d7fe}" ma:internalName="TaxCatchAll" ma:showField="CatchAllData" ma:web="ce8b8449-7073-4f43-8a1a-984ca5569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9c4de8-714a-4d9a-88a7-b286d1a87f85">
      <Terms xmlns="http://schemas.microsoft.com/office/infopath/2007/PartnerControls"/>
    </lcf76f155ced4ddcb4097134ff3c332f>
    <TaxCatchAll xmlns="ce8b8449-7073-4f43-8a1a-984ca5569f20" xsi:nil="true"/>
  </documentManagement>
</p:properties>
</file>

<file path=customXml/itemProps1.xml><?xml version="1.0" encoding="utf-8"?>
<ds:datastoreItem xmlns:ds="http://schemas.openxmlformats.org/officeDocument/2006/customXml" ds:itemID="{76F2FD6F-3A0E-4703-9CD3-A9A3842E086A}">
  <ds:schemaRefs>
    <ds:schemaRef ds:uri="http://schemas.microsoft.com/sharepoint/v3/contenttype/forms"/>
  </ds:schemaRefs>
</ds:datastoreItem>
</file>

<file path=customXml/itemProps2.xml><?xml version="1.0" encoding="utf-8"?>
<ds:datastoreItem xmlns:ds="http://schemas.openxmlformats.org/officeDocument/2006/customXml" ds:itemID="{98A5D4C8-E49C-4998-B446-AD4468B3D789}">
  <ds:schemaRefs>
    <ds:schemaRef ds:uri="ce8b8449-7073-4f43-8a1a-984ca5569f20"/>
    <ds:schemaRef ds:uri="e49c4de8-714a-4d9a-88a7-b286d1a87f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DC904D5-C355-4A0B-83CA-19145B6ACB62}">
  <ds:schemaRefs>
    <ds:schemaRef ds:uri="ce8b8449-7073-4f43-8a1a-984ca5569f20"/>
    <ds:schemaRef ds:uri="e49c4de8-714a-4d9a-88a7-b286d1a87f8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727</Words>
  <Application>Microsoft Office PowerPoint</Application>
  <PresentationFormat>Widescreen</PresentationFormat>
  <Paragraphs>65</Paragraphs>
  <Slides>15</Slides>
  <Notes>11</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Futura FT Book</vt:lpstr>
      <vt:lpstr>Futura PT Bold</vt:lpstr>
      <vt:lpstr>Futura PT Book</vt:lpstr>
      <vt:lpstr>Museo Sans Cyrl 900</vt:lpstr>
      <vt:lpstr>Segoe UI</vt:lpstr>
      <vt:lpstr>Source Sans Pro Light</vt:lpstr>
      <vt:lpstr>Times New Roman</vt:lpstr>
      <vt:lpstr>4_Office Theme</vt:lpstr>
      <vt:lpstr>PowerPoint Presentation</vt:lpstr>
      <vt:lpstr>Spēle: Cik labi tu spēj sekot instrukcijām?</vt:lpstr>
      <vt:lpstr>PowerPoint Presentation</vt:lpstr>
      <vt:lpstr>Jautājums: Vai virsraksts atklāj visu?</vt:lpstr>
      <vt:lpstr>PowerPoint Presentation</vt:lpstr>
      <vt:lpstr>Trīs galvenie manipulatīvu attēlu veidi</vt:lpstr>
      <vt:lpstr>PowerPoint Presentation</vt:lpstr>
      <vt:lpstr>PowerPoint Presentation</vt:lpstr>
      <vt:lpstr>PowerPoint Presentation</vt:lpstr>
      <vt:lpstr>Kā pārbaudīt foto?</vt:lpstr>
      <vt:lpstr>PowerPoint Presentation</vt:lpstr>
      <vt:lpstr>PowerPoint Presentation</vt:lpstr>
      <vt:lpstr>PowerPoint Presentation</vt:lpstr>
      <vt:lpstr>Noslēgums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Sabine Berzina</cp:lastModifiedBy>
  <cp:revision>204</cp:revision>
  <dcterms:created xsi:type="dcterms:W3CDTF">2022-06-27T09:52:52Z</dcterms:created>
  <dcterms:modified xsi:type="dcterms:W3CDTF">2023-02-06T11:01:46Z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0x01010065FAB63E5A833F4CBA145286B4E7934D</vt:lpwstr>
  </property>
  <property fmtid="{D5CDD505-2E9C-101B-9397-08002B2CF9AE}" pid="3" name="MediaServiceImageTags">
    <vt:lpwstr/>
  </property>
</Properties>
</file>