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0"/>
  </p:notesMasterIdLst>
  <p:sldIdLst>
    <p:sldId id="267" r:id="rId5"/>
    <p:sldId id="264" r:id="rId6"/>
    <p:sldId id="265" r:id="rId7"/>
    <p:sldId id="263" r:id="rId8"/>
    <p:sldId id="262" r:id="rId9"/>
    <p:sldId id="261" r:id="rId10"/>
    <p:sldId id="269" r:id="rId11"/>
    <p:sldId id="270" r:id="rId12"/>
    <p:sldId id="271" r:id="rId13"/>
    <p:sldId id="268" r:id="rId14"/>
    <p:sldId id="272" r:id="rId15"/>
    <p:sldId id="273" r:id="rId16"/>
    <p:sldId id="260" r:id="rId17"/>
    <p:sldId id="25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C9950-FBA3-4733-AB5E-BA5D807BCDB5}" v="3" dt="2023-02-05T17:03:17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1" autoAdjust="0"/>
  </p:normalViewPr>
  <p:slideViewPr>
    <p:cSldViewPr snapToGrid="0">
      <p:cViewPr varScale="1">
        <p:scale>
          <a:sx n="49" d="100"/>
          <a:sy n="49" d="100"/>
        </p:scale>
        <p:origin x="1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394C9950-FBA3-4733-AB5E-BA5D807BCDB5}"/>
    <pc:docChg chg="modSld">
      <pc:chgData name="Sabine Berzina" userId="1466796a-f43a-429c-85bf-4ebf8b660949" providerId="ADAL" clId="{394C9950-FBA3-4733-AB5E-BA5D807BCDB5}" dt="2023-02-05T17:03:17.155" v="2"/>
      <pc:docMkLst>
        <pc:docMk/>
      </pc:docMkLst>
      <pc:sldChg chg="modAnim">
        <pc:chgData name="Sabine Berzina" userId="1466796a-f43a-429c-85bf-4ebf8b660949" providerId="ADAL" clId="{394C9950-FBA3-4733-AB5E-BA5D807BCDB5}" dt="2023-02-05T17:03:17.155" v="2"/>
        <pc:sldMkLst>
          <pc:docMk/>
          <pc:sldMk cId="1628779898" sldId="260"/>
        </pc:sldMkLst>
      </pc:sldChg>
      <pc:sldChg chg="modAnim">
        <pc:chgData name="Sabine Berzina" userId="1466796a-f43a-429c-85bf-4ebf8b660949" providerId="ADAL" clId="{394C9950-FBA3-4733-AB5E-BA5D807BCDB5}" dt="2023-02-05T17:03:03.650" v="0"/>
        <pc:sldMkLst>
          <pc:docMk/>
          <pc:sldMk cId="4119334644" sldId="262"/>
        </pc:sldMkLst>
      </pc:sldChg>
    </pc:docChg>
  </pc:docChgLst>
  <pc:docChgLst>
    <pc:chgData name="Sabine Berzina" userId="1466796a-f43a-429c-85bf-4ebf8b660949" providerId="ADAL" clId="{8CC0DC25-08E3-4F17-A12D-C3ED1F39537E}"/>
    <pc:docChg chg="">
      <pc:chgData name="Sabine Berzina" userId="1466796a-f43a-429c-85bf-4ebf8b660949" providerId="ADAL" clId="{8CC0DC25-08E3-4F17-A12D-C3ED1F39537E}" dt="2023-02-03T13:00:56.145" v="0"/>
      <pc:docMkLst>
        <pc:docMk/>
      </pc:docMkLst>
      <pc:sldChg chg="delCm">
        <pc:chgData name="Sabine Berzina" userId="1466796a-f43a-429c-85bf-4ebf8b660949" providerId="ADAL" clId="{8CC0DC25-08E3-4F17-A12D-C3ED1F39537E}" dt="2023-02-03T13:00:56.145" v="0"/>
        <pc:sldMkLst>
          <pc:docMk/>
          <pc:sldMk cId="1628779898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8CC0DC25-08E3-4F17-A12D-C3ED1F39537E}" dt="2023-02-03T13:00:56.145" v="0"/>
              <pc2:cmMkLst xmlns:pc2="http://schemas.microsoft.com/office/powerpoint/2019/9/main/command">
                <pc:docMk/>
                <pc:sldMk cId="1628779898" sldId="260"/>
                <pc2:cmMk id="{6D708027-64AB-44B3-B2B0-33912C934069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856CA-7920-4EEA-B12F-E2FC0296C8FB}" type="datetimeFigureOut"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DF17-61F5-4B59-8B29-9599787E74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9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qzeat9FUD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antrastes-ir-manipuliacijos-vaizdai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a5JBfoeNU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5min.lt/naujiena/aktualu/lietuva/propagandai-apie-migrantus-lietuvoje-pasitelkta-nuotrauka-is-senos-krizes-56-154306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baltica.lv/2021/08/foto-manipulacija-attela-redzamais-tilts-neatrodas-latvij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check.afp.com/these-two-pictures-do-not-show-same-rainforest-ten-years-apar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veryverified.eu/wp-content/uploads/2022/07/4.10-2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Giliosios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pigiosios</a:t>
            </a:r>
            <a:r>
              <a:rPr lang="en-US" dirty="0"/>
              <a:t> </a:t>
            </a:r>
            <a:r>
              <a:rPr lang="en-US" dirty="0" err="1"/>
              <a:t>klastotės</a:t>
            </a:r>
            <a:r>
              <a:rPr lang="en-US" dirty="0"/>
              <a:t> (</a:t>
            </a:r>
            <a:r>
              <a:rPr lang="en-US" dirty="0" err="1"/>
              <a:t>angl.</a:t>
            </a:r>
            <a:r>
              <a:rPr lang="en-US" dirty="0"/>
              <a:t> deepfakes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cheapfakes</a:t>
            </a:r>
            <a:r>
              <a:rPr lang="en-US" dirty="0"/>
              <a:t>) LT </a:t>
            </a:r>
            <a:r>
              <a:rPr lang="en-US" dirty="0">
                <a:hlinkClick r:id="rId3"/>
              </a:rPr>
              <a:t>https://youtu.be/0qzeat9FUDg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Pasakykite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dalyviams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trys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pagrindiniai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žalingos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informacijos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lt-L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nepatikrinta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Tai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klaidinga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kurią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platina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asmenys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nesuvokiantys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yra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klaidinga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arba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klaidinanti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Tikslas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nėra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pakenkti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či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poveiki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būti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žalingas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Pavyzdžiui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kurie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žmonės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paskleisti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gandą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apie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kitą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asmenį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nesiekiant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pakenkti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dėl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jiems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pasirodė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juokinga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Dezinformacija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tai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sąmoningai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suklastotas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turinys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kuriuo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siekiama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manipuliuoti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Pavyzdžiui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či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gandų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sąmokslo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teorijų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skleidimas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arba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melagingų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naujienų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rašymas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dėl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politinių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finansinių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priežaš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či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trolinima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piktavališka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gali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būti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teisinga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platinama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siekiant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pakenkti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įbauginti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Pavyzdžiui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dalijimasis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kieno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asmeniniais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elektroniniais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laiškais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č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iomis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nuotraukomis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internete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tai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nėra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melaginga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platinama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piktavališkais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tikslais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https://veryverified.eu/lt/vienetai/ketvirtas-skyrius/b-dalis-manipuliacija/antrastes-ir-manipuliacijos-vaizdais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Antraštės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manipuliacijos</a:t>
            </a:r>
            <a:r>
              <a:rPr lang="en-US" dirty="0"/>
              <a:t> </a:t>
            </a:r>
            <a:r>
              <a:rPr lang="en-US" dirty="0" err="1"/>
              <a:t>vaizdais</a:t>
            </a:r>
            <a:r>
              <a:rPr lang="en-US" dirty="0"/>
              <a:t> LT </a:t>
            </a:r>
            <a:r>
              <a:rPr lang="en-US" dirty="0">
                <a:hlinkClick r:id="rId3"/>
              </a:rPr>
              <a:t>https://youtu.be/3a5JBfoeNU4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Pavyzdžiui</a:t>
            </a:r>
            <a:r>
              <a:rPr lang="en-US" dirty="0"/>
              <a:t>, </a:t>
            </a:r>
            <a:r>
              <a:rPr lang="en-US" dirty="0" err="1"/>
              <a:t>svetainė</a:t>
            </a:r>
            <a:r>
              <a:rPr lang="en-US" dirty="0"/>
              <a:t> Rubaltic.ru </a:t>
            </a:r>
            <a:r>
              <a:rPr lang="en-US" dirty="0" err="1"/>
              <a:t>paskelbė</a:t>
            </a:r>
            <a:r>
              <a:rPr lang="en-US" dirty="0"/>
              <a:t> </a:t>
            </a:r>
            <a:r>
              <a:rPr lang="en-US" dirty="0" err="1"/>
              <a:t>straipsnį</a:t>
            </a:r>
            <a:r>
              <a:rPr lang="en-US" dirty="0"/>
              <a:t> </a:t>
            </a:r>
            <a:r>
              <a:rPr lang="en-US" dirty="0" err="1"/>
              <a:t>apie</a:t>
            </a:r>
            <a:r>
              <a:rPr lang="en-US" dirty="0"/>
              <a:t> 2021 m. </a:t>
            </a:r>
            <a:r>
              <a:rPr lang="en-US" dirty="0" err="1"/>
              <a:t>migracijos</a:t>
            </a:r>
            <a:r>
              <a:rPr lang="en-US" dirty="0"/>
              <a:t> </a:t>
            </a:r>
            <a:r>
              <a:rPr lang="en-US" dirty="0" err="1"/>
              <a:t>krizę</a:t>
            </a:r>
            <a:r>
              <a:rPr lang="en-US" dirty="0"/>
              <a:t> </a:t>
            </a:r>
            <a:r>
              <a:rPr lang="en-US" dirty="0" err="1"/>
              <a:t>Lietuvoje</a:t>
            </a:r>
            <a:r>
              <a:rPr lang="en-US" dirty="0"/>
              <a:t>, </a:t>
            </a:r>
            <a:r>
              <a:rPr lang="en-US" dirty="0" err="1"/>
              <a:t>kuriame</a:t>
            </a:r>
            <a:r>
              <a:rPr lang="en-US" dirty="0"/>
              <a:t> </a:t>
            </a:r>
            <a:r>
              <a:rPr lang="en-US" dirty="0" err="1"/>
              <a:t>panaudojo</a:t>
            </a:r>
            <a:r>
              <a:rPr lang="en-US" dirty="0"/>
              <a:t> </a:t>
            </a:r>
            <a:r>
              <a:rPr lang="en-US" dirty="0" err="1"/>
              <a:t>didžiulės</a:t>
            </a:r>
            <a:r>
              <a:rPr lang="en-US" dirty="0"/>
              <a:t> </a:t>
            </a:r>
            <a:r>
              <a:rPr lang="en-US" dirty="0" err="1"/>
              <a:t>minios</a:t>
            </a:r>
            <a:r>
              <a:rPr lang="en-US" dirty="0"/>
              <a:t> </a:t>
            </a:r>
            <a:r>
              <a:rPr lang="en-US" dirty="0" err="1"/>
              <a:t>žmonių</a:t>
            </a:r>
            <a:r>
              <a:rPr lang="en-US" dirty="0"/>
              <a:t>, </a:t>
            </a:r>
            <a:r>
              <a:rPr lang="en-US" dirty="0" err="1"/>
              <a:t>išsirikiavusių</a:t>
            </a:r>
            <a:r>
              <a:rPr lang="en-US" dirty="0"/>
              <a:t> į </a:t>
            </a:r>
            <a:r>
              <a:rPr lang="en-US" dirty="0" err="1"/>
              <a:t>eilę</a:t>
            </a:r>
            <a:r>
              <a:rPr lang="en-US" dirty="0"/>
              <a:t>, </a:t>
            </a:r>
            <a:r>
              <a:rPr lang="en-US" dirty="0" err="1"/>
              <a:t>nuotrauką</a:t>
            </a:r>
            <a:r>
              <a:rPr lang="en-US" dirty="0"/>
              <a:t>.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tikrųjų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nuotrauka daryta prieš daugelį</a:t>
            </a:r>
            <a:r>
              <a:rPr lang="en-US" dirty="0"/>
              <a:t> </a:t>
            </a:r>
            <a:r>
              <a:rPr lang="en-US" dirty="0" err="1"/>
              <a:t>metų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ne </a:t>
            </a:r>
            <a:r>
              <a:rPr lang="en-US" dirty="0" err="1"/>
              <a:t>Lietuvoje</a:t>
            </a:r>
            <a:r>
              <a:rPr lang="en-US" dirty="0"/>
              <a:t>. </a:t>
            </a:r>
            <a:r>
              <a:rPr lang="en-US" dirty="0" err="1"/>
              <a:t>Kartais</a:t>
            </a:r>
            <a:r>
              <a:rPr lang="en-US" dirty="0"/>
              <a:t> </a:t>
            </a:r>
            <a:r>
              <a:rPr lang="en-US" dirty="0" err="1"/>
              <a:t>kokybiška</a:t>
            </a:r>
            <a:r>
              <a:rPr lang="en-US" dirty="0"/>
              <a:t> </a:t>
            </a:r>
            <a:r>
              <a:rPr lang="en-US" dirty="0" err="1"/>
              <a:t>žiniasklaida</a:t>
            </a:r>
            <a:r>
              <a:rPr lang="en-US" dirty="0"/>
              <a:t> </a:t>
            </a:r>
            <a:r>
              <a:rPr lang="en-US" dirty="0" err="1"/>
              <a:t>tekstui</a:t>
            </a:r>
            <a:r>
              <a:rPr lang="en-US" dirty="0"/>
              <a:t> </a:t>
            </a:r>
            <a:r>
              <a:rPr lang="en-US" dirty="0" err="1"/>
              <a:t>iliustruoti</a:t>
            </a:r>
            <a:r>
              <a:rPr lang="en-US" dirty="0"/>
              <a:t> </a:t>
            </a:r>
            <a:r>
              <a:rPr lang="en-US" dirty="0" err="1"/>
              <a:t>taip</a:t>
            </a:r>
            <a:r>
              <a:rPr lang="en-US" dirty="0"/>
              <a:t> pat </a:t>
            </a:r>
            <a:r>
              <a:rPr lang="en-US" dirty="0" err="1"/>
              <a:t>naudoja</a:t>
            </a:r>
            <a:r>
              <a:rPr lang="en-US" dirty="0"/>
              <a:t> </a:t>
            </a:r>
            <a:r>
              <a:rPr lang="en-US" dirty="0" err="1"/>
              <a:t>kitų</a:t>
            </a:r>
            <a:r>
              <a:rPr lang="en-US" dirty="0"/>
              <a:t> </a:t>
            </a:r>
            <a:r>
              <a:rPr lang="en-US" dirty="0" err="1"/>
              <a:t>įvykių</a:t>
            </a:r>
            <a:r>
              <a:rPr lang="en-US" dirty="0"/>
              <a:t> </a:t>
            </a:r>
            <a:r>
              <a:rPr lang="en-US" dirty="0" err="1"/>
              <a:t>vaizdus</a:t>
            </a:r>
            <a:r>
              <a:rPr lang="en-US" dirty="0"/>
              <a:t> (</a:t>
            </a:r>
            <a:r>
              <a:rPr lang="en-US" dirty="0" err="1"/>
              <a:t>pavyzdžiui</a:t>
            </a:r>
            <a:r>
              <a:rPr lang="en-US" dirty="0"/>
              <a:t>, </a:t>
            </a:r>
            <a:r>
              <a:rPr lang="en-US" dirty="0" err="1"/>
              <a:t>fotobankų</a:t>
            </a:r>
            <a:r>
              <a:rPr lang="en-US" dirty="0"/>
              <a:t> </a:t>
            </a:r>
            <a:r>
              <a:rPr lang="en-US" dirty="0" err="1"/>
              <a:t>nuotraukas</a:t>
            </a:r>
            <a:r>
              <a:rPr lang="en-US" dirty="0"/>
              <a:t>). </a:t>
            </a:r>
            <a:r>
              <a:rPr lang="en-US" dirty="0" err="1"/>
              <a:t>Todėl</a:t>
            </a:r>
            <a:r>
              <a:rPr lang="en-US" dirty="0"/>
              <a:t> </a:t>
            </a:r>
            <a:r>
              <a:rPr lang="en-US" dirty="0" err="1"/>
              <a:t>svarbu</a:t>
            </a:r>
            <a:r>
              <a:rPr lang="en-US" dirty="0"/>
              <a:t> </a:t>
            </a:r>
            <a:r>
              <a:rPr lang="en-US" dirty="0" err="1"/>
              <a:t>perskaityti</a:t>
            </a:r>
            <a:r>
              <a:rPr lang="en-US" dirty="0"/>
              <a:t> </a:t>
            </a:r>
            <a:r>
              <a:rPr lang="en-US" dirty="0" err="1"/>
              <a:t>antraštes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patikrinti</a:t>
            </a:r>
            <a:r>
              <a:rPr lang="en-US" dirty="0"/>
              <a:t> </a:t>
            </a:r>
            <a:r>
              <a:rPr lang="en-US" dirty="0" err="1"/>
              <a:t>nuotraukos</a:t>
            </a:r>
            <a:r>
              <a:rPr lang="en-US" dirty="0"/>
              <a:t> </a:t>
            </a:r>
            <a:r>
              <a:rPr lang="en-US" dirty="0" err="1"/>
              <a:t>šaltinį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suprastum</a:t>
            </a:r>
            <a:r>
              <a:rPr lang="en-US" dirty="0"/>
              <a:t>,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joje</a:t>
            </a:r>
            <a:r>
              <a:rPr lang="en-US" dirty="0"/>
              <a:t> </a:t>
            </a:r>
            <a:r>
              <a:rPr lang="en-US" dirty="0" err="1"/>
              <a:t>vaizduojamas</a:t>
            </a:r>
            <a:r>
              <a:rPr lang="en-US" dirty="0"/>
              <a:t> </a:t>
            </a:r>
            <a:r>
              <a:rPr lang="en-US" dirty="0" err="1"/>
              <a:t>konkretus</a:t>
            </a:r>
            <a:r>
              <a:rPr lang="en-US" dirty="0"/>
              <a:t> </a:t>
            </a:r>
            <a:r>
              <a:rPr lang="en-US" dirty="0" err="1"/>
              <a:t>įvykis</a:t>
            </a:r>
            <a:r>
              <a:rPr lang="en-US" dirty="0"/>
              <a:t>,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nuotrauka</a:t>
            </a:r>
            <a:r>
              <a:rPr lang="en-US" dirty="0"/>
              <a:t> tik </a:t>
            </a:r>
            <a:r>
              <a:rPr lang="en-US" dirty="0" err="1"/>
              <a:t>iliustracinė</a:t>
            </a:r>
            <a:r>
              <a:rPr lang="en-US" dirty="0"/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hlinkClick r:id="rId3"/>
              </a:rPr>
              <a:t>https://www.15min.lt/naujiena/aktualu/lietuva/propagandai-apie-migrantus-lietuvoje-pasitelkta-nuotrauka-is-senos-krizes-56-1543066</a:t>
            </a:r>
            <a:endParaRPr lang="en-US" dirty="0">
              <a:cs typeface="Calibri"/>
              <a:hlinkClick r:id="rId3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Latvijos socialinių tinklų naudotojai dalijosi vaizdu</a:t>
            </a:r>
            <a:r>
              <a:rPr lang="en-US" dirty="0"/>
              <a:t>, </a:t>
            </a:r>
            <a:r>
              <a:rPr lang="en-US" dirty="0" err="1"/>
              <a:t>kuriame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pavaizduotas</a:t>
            </a:r>
            <a:r>
              <a:rPr lang="en-US" dirty="0"/>
              <a:t> </a:t>
            </a:r>
            <a:r>
              <a:rPr lang="en-US" dirty="0" err="1"/>
              <a:t>tiltas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dideliu</a:t>
            </a:r>
            <a:r>
              <a:rPr lang="en-US" dirty="0"/>
              <a:t> </a:t>
            </a:r>
            <a:r>
              <a:rPr lang="en-US" dirty="0" err="1"/>
              <a:t>įtrūkimu</a:t>
            </a:r>
            <a:r>
              <a:rPr lang="en-US" dirty="0"/>
              <a:t>. </a:t>
            </a:r>
            <a:r>
              <a:rPr lang="en-US" dirty="0" err="1"/>
              <a:t>Tilto</a:t>
            </a:r>
            <a:r>
              <a:rPr lang="en-US" dirty="0"/>
              <a:t> </a:t>
            </a:r>
            <a:r>
              <a:rPr lang="en-US" dirty="0" err="1"/>
              <a:t>fonas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redaguojamas</a:t>
            </a:r>
            <a:r>
              <a:rPr lang="en-US" dirty="0"/>
              <a:t> </a:t>
            </a:r>
            <a:r>
              <a:rPr lang="en-US" dirty="0" err="1"/>
              <a:t>taip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atrodytų</a:t>
            </a:r>
            <a:r>
              <a:rPr lang="en-US" dirty="0"/>
              <a:t>, jog </a:t>
            </a:r>
            <a:r>
              <a:rPr lang="en-US" dirty="0" err="1"/>
              <a:t>nuotrauka</a:t>
            </a:r>
            <a:r>
              <a:rPr lang="en-US" dirty="0"/>
              <a:t> </a:t>
            </a:r>
            <a:r>
              <a:rPr lang="en-US" dirty="0" err="1"/>
              <a:t>daryta</a:t>
            </a:r>
            <a:r>
              <a:rPr lang="en-US" dirty="0"/>
              <a:t> </a:t>
            </a:r>
            <a:r>
              <a:rPr lang="en-US" dirty="0" err="1"/>
              <a:t>Rygoje</a:t>
            </a:r>
            <a:r>
              <a:rPr lang="en-US" dirty="0"/>
              <a:t>. </a:t>
            </a:r>
            <a:r>
              <a:rPr lang="en-US" dirty="0" err="1"/>
              <a:t>Latvijos</a:t>
            </a:r>
            <a:r>
              <a:rPr lang="en-US" dirty="0"/>
              <a:t> </a:t>
            </a:r>
            <a:r>
              <a:rPr lang="en-US" dirty="0" err="1"/>
              <a:t>žurnalistai</a:t>
            </a:r>
            <a:r>
              <a:rPr lang="en-US" dirty="0"/>
              <a:t> </a:t>
            </a:r>
            <a:r>
              <a:rPr lang="en-US" dirty="0" err="1"/>
              <a:t>atskleidė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tikrųjų</a:t>
            </a:r>
            <a:r>
              <a:rPr lang="en-US" dirty="0"/>
              <a:t> </a:t>
            </a:r>
            <a:r>
              <a:rPr lang="en-US" dirty="0" err="1"/>
              <a:t>originali</a:t>
            </a:r>
            <a:r>
              <a:rPr lang="en-US" dirty="0"/>
              <a:t> </a:t>
            </a:r>
            <a:r>
              <a:rPr lang="en-US" dirty="0" err="1"/>
              <a:t>nuotrauka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padaryta</a:t>
            </a:r>
            <a:r>
              <a:rPr lang="en-US" dirty="0"/>
              <a:t> </a:t>
            </a:r>
            <a:r>
              <a:rPr lang="en-US" dirty="0" err="1"/>
              <a:t>Brazilijoje</a:t>
            </a:r>
            <a:r>
              <a:rPr lang="en-US" dirty="0"/>
              <a:t>, o </a:t>
            </a:r>
            <a:r>
              <a:rPr lang="en-US" dirty="0" err="1"/>
              <a:t>koreguotas</a:t>
            </a:r>
            <a:r>
              <a:rPr lang="en-US" dirty="0"/>
              <a:t> </a:t>
            </a:r>
            <a:r>
              <a:rPr lang="en-US" dirty="0" err="1"/>
              <a:t>vaizdas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panaudotas</a:t>
            </a:r>
            <a:r>
              <a:rPr lang="en-US" dirty="0"/>
              <a:t> </a:t>
            </a:r>
            <a:r>
              <a:rPr lang="en-US" dirty="0" err="1"/>
              <a:t>įvairiose</a:t>
            </a:r>
            <a:r>
              <a:rPr lang="en-US" dirty="0"/>
              <a:t> </a:t>
            </a:r>
            <a:r>
              <a:rPr lang="en-US" dirty="0" err="1"/>
              <a:t>šalyse</a:t>
            </a:r>
            <a:r>
              <a:rPr lang="en-US" dirty="0"/>
              <a:t> – </a:t>
            </a:r>
            <a:r>
              <a:rPr lang="en-US" dirty="0" err="1"/>
              <a:t>nuo</a:t>
            </a:r>
            <a:r>
              <a:rPr lang="en-US" dirty="0"/>
              <a:t> </a:t>
            </a:r>
            <a:r>
              <a:rPr lang="en-US" dirty="0" err="1"/>
              <a:t>Tuniso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Kanados</a:t>
            </a:r>
            <a:r>
              <a:rPr lang="en-US" dirty="0"/>
              <a:t>, </a:t>
            </a:r>
            <a:r>
              <a:rPr lang="en-US" dirty="0" err="1"/>
              <a:t>kritikuojant</a:t>
            </a:r>
            <a:r>
              <a:rPr lang="en-US" dirty="0"/>
              <a:t> </a:t>
            </a:r>
            <a:r>
              <a:rPr lang="en-US" dirty="0" err="1"/>
              <a:t>vietos</a:t>
            </a:r>
            <a:r>
              <a:rPr lang="en-US" dirty="0"/>
              <a:t> </a:t>
            </a:r>
            <a:r>
              <a:rPr lang="en-US" dirty="0" err="1"/>
              <a:t>valdžios</a:t>
            </a:r>
            <a:r>
              <a:rPr lang="en-US" dirty="0"/>
              <a:t> </a:t>
            </a:r>
            <a:r>
              <a:rPr lang="en-US" dirty="0" err="1"/>
              <a:t>institucijas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savivaldybes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https://rebaltica.lv/2021/08/foto-manipulacija-attela-redzamais-tilts-neatrodas-latvija/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„World Wildlife Fund – </a:t>
            </a:r>
            <a:r>
              <a:rPr lang="en-US" dirty="0" err="1"/>
              <a:t>Pakistanas</a:t>
            </a:r>
            <a:r>
              <a:rPr lang="en-US" dirty="0"/>
              <a:t>“ „</a:t>
            </a:r>
            <a:r>
              <a:rPr lang="en-US" dirty="0" err="1"/>
              <a:t>Instagrame</a:t>
            </a:r>
            <a:r>
              <a:rPr lang="en-US" dirty="0"/>
              <a:t>“ </a:t>
            </a:r>
            <a:r>
              <a:rPr lang="en-US" dirty="0" err="1"/>
              <a:t>paskelbė</a:t>
            </a:r>
            <a:r>
              <a:rPr lang="en-US" dirty="0"/>
              <a:t> </a:t>
            </a:r>
            <a:r>
              <a:rPr lang="en-US" dirty="0" err="1"/>
              <a:t>nuotrauką</a:t>
            </a:r>
            <a:r>
              <a:rPr lang="en-US" dirty="0"/>
              <a:t>, </a:t>
            </a:r>
            <a:r>
              <a:rPr lang="en-US" dirty="0" err="1"/>
              <a:t>kurioje</a:t>
            </a:r>
            <a:r>
              <a:rPr lang="en-US" dirty="0"/>
              <a:t> </a:t>
            </a:r>
            <a:r>
              <a:rPr lang="en-US" dirty="0" err="1"/>
              <a:t>neva</a:t>
            </a:r>
            <a:r>
              <a:rPr lang="en-US" dirty="0"/>
              <a:t> </a:t>
            </a:r>
            <a:r>
              <a:rPr lang="en-US" dirty="0" err="1"/>
              <a:t>pateikiamas</a:t>
            </a:r>
            <a:r>
              <a:rPr lang="en-US" dirty="0"/>
              <a:t> </a:t>
            </a:r>
            <a:r>
              <a:rPr lang="en-US" dirty="0" err="1"/>
              <a:t>palyginamas</a:t>
            </a:r>
            <a:r>
              <a:rPr lang="en-US" dirty="0"/>
              <a:t>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err="1"/>
              <a:t>kertamas</a:t>
            </a:r>
            <a:r>
              <a:rPr lang="en-US" dirty="0"/>
              <a:t> </a:t>
            </a:r>
            <a:r>
              <a:rPr lang="en-US" dirty="0" err="1"/>
              <a:t>Malaizijos</a:t>
            </a:r>
            <a:r>
              <a:rPr lang="en-US" dirty="0"/>
              <a:t> </a:t>
            </a:r>
            <a:r>
              <a:rPr lang="en-US" dirty="0" err="1"/>
              <a:t>atogrąžų</a:t>
            </a:r>
            <a:r>
              <a:rPr lang="en-US" dirty="0"/>
              <a:t> </a:t>
            </a:r>
            <a:r>
              <a:rPr lang="en-US" dirty="0" err="1"/>
              <a:t>miškas</a:t>
            </a:r>
            <a:r>
              <a:rPr lang="en-US" dirty="0"/>
              <a:t> –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prieš</a:t>
            </a:r>
            <a:r>
              <a:rPr lang="en-US" dirty="0"/>
              <a:t> </a:t>
            </a:r>
            <a:r>
              <a:rPr lang="en-US" dirty="0" err="1"/>
              <a:t>dešimt</a:t>
            </a:r>
            <a:r>
              <a:rPr lang="en-US" dirty="0"/>
              <a:t> </a:t>
            </a:r>
            <a:r>
              <a:rPr lang="en-US" dirty="0" err="1"/>
              <a:t>metų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dabar</a:t>
            </a:r>
            <a:r>
              <a:rPr lang="en-US" dirty="0"/>
              <a:t>. </a:t>
            </a:r>
            <a:r>
              <a:rPr lang="en-US" dirty="0">
                <a:hlinkClick r:id="rId3"/>
              </a:rPr>
              <a:t>Kaip atskleidė faktų tikrintojai iš AFP</a:t>
            </a:r>
            <a:r>
              <a:rPr lang="en-US" dirty="0"/>
              <a:t>, </a:t>
            </a:r>
            <a:r>
              <a:rPr lang="en-US" dirty="0" err="1"/>
              <a:t>abi</a:t>
            </a:r>
            <a:r>
              <a:rPr lang="en-US" dirty="0"/>
              <a:t> </a:t>
            </a:r>
            <a:r>
              <a:rPr lang="en-US" dirty="0" err="1"/>
              <a:t>nuotraukos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padarytos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</a:t>
            </a:r>
            <a:r>
              <a:rPr lang="en-US" dirty="0" err="1"/>
              <a:t>pačios</a:t>
            </a:r>
            <a:r>
              <a:rPr lang="en-US" dirty="0"/>
              <a:t> 2018 m. </a:t>
            </a:r>
            <a:r>
              <a:rPr lang="en-US" dirty="0" err="1"/>
              <a:t>darytos</a:t>
            </a:r>
            <a:r>
              <a:rPr lang="en-US" dirty="0"/>
              <a:t> </a:t>
            </a:r>
            <a:r>
              <a:rPr lang="en-US" dirty="0" err="1"/>
              <a:t>fotografijos</a:t>
            </a:r>
            <a:r>
              <a:rPr lang="en-US" dirty="0"/>
              <a:t>. </a:t>
            </a:r>
          </a:p>
          <a:p>
            <a:r>
              <a:rPr lang="en-US" dirty="0">
                <a:hlinkClick r:id="rId3"/>
              </a:rPr>
              <a:t>https://factcheck.afp.com/these-two-pictures-do-not-show-same-rainforest-ten-years-apart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https://test.veryverified.eu/wp-content/uploads/2022/07/4.10-2.png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qzeat9FUDg?feature=oembed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a5JBfoeNU4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5min.lt/naujiena/aktualu/lietuva/propagandai-apie-migrantus-lietuvoje-pasitelkta-nuotrauka-is-senos-krizes-56-15430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dfrlab/misleading-homophobic-memes-target-former-estonian-president-b8df0101e93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ctcheck.afp.com/these-two-pictures-do-not-show-same-rainforest-ten-years-ap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1B5A894-0E1F-94A0-579D-463462561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4" name="Picture 4" descr="Logo&#10;&#10;Description automatically generated">
            <a:extLst>
              <a:ext uri="{FF2B5EF4-FFF2-40B4-BE49-F238E27FC236}">
                <a16:creationId xmlns:a16="http://schemas.microsoft.com/office/drawing/2014/main" id="{1364D106-5184-007C-60EB-195DF195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7" y="5430332"/>
            <a:ext cx="2743200" cy="9921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C7968C-5A14-3B90-F776-FCD676425971}"/>
              </a:ext>
            </a:extLst>
          </p:cNvPr>
          <p:cNvSpPr txBox="1"/>
          <p:nvPr/>
        </p:nvSpPr>
        <p:spPr>
          <a:xfrm>
            <a:off x="185535" y="198104"/>
            <a:ext cx="8657303" cy="1183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925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6 </a:t>
            </a:r>
            <a:r>
              <a:rPr lang="en-US" sz="2400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Pamoka</a:t>
            </a:r>
            <a:r>
              <a:rPr lang="en-US" sz="2400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Manipuliacija</a:t>
            </a:r>
            <a:r>
              <a:rPr lang="en-US" sz="2400" b="1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Dezinformacija</a:t>
            </a:r>
            <a:r>
              <a:rPr lang="en-US" sz="2400" b="1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Manipuliatyvios</a:t>
            </a:r>
            <a:r>
              <a:rPr lang="en-US" sz="2400" b="1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 antra</a:t>
            </a:r>
            <a:r>
              <a:rPr lang="lt-LT" sz="2400" b="1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štė</a:t>
            </a:r>
            <a:r>
              <a:rPr lang="en-US" sz="2400" b="1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ir</a:t>
            </a:r>
            <a:r>
              <a:rPr lang="en-US" sz="2400" b="1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nuotraukos</a:t>
            </a:r>
            <a:endParaRPr lang="lt-LT" sz="2400" b="1">
              <a:solidFill>
                <a:srgbClr val="000000"/>
              </a:solidFill>
              <a:effectLst/>
              <a:latin typeface="Futura FT Book"/>
              <a:ea typeface="Times New Roman" panose="02020603050405020304" pitchFamily="18" charset="0"/>
            </a:endParaRPr>
          </a:p>
          <a:p>
            <a:pPr>
              <a:lnSpc>
                <a:spcPts val="2925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skyrius</a:t>
            </a:r>
            <a:r>
              <a:rPr lang="en-US" sz="2400" dirty="0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 A, 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Futura FT Book"/>
                <a:ea typeface="Times New Roman" panose="02020603050405020304" pitchFamily="18" charset="0"/>
              </a:rPr>
              <a:t>dalys</a:t>
            </a:r>
            <a:endParaRPr lang="lt-LT" sz="2400" dirty="0">
              <a:effectLst/>
              <a:latin typeface="Futura FT Book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8" y="77578"/>
            <a:ext cx="10515600" cy="1325563"/>
          </a:xfrm>
        </p:spPr>
        <p:txBody>
          <a:bodyPr/>
          <a:lstStyle/>
          <a:p>
            <a:r>
              <a:rPr lang="lt-LT" dirty="0"/>
              <a:t>Kaip patikrinti vaizdą/nuotrauką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B3A74D4F-332F-B31B-FD46-40428BC2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7" y="1956758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57A5F-B955-0D0C-3CAE-9D0CDC9486F6}"/>
              </a:ext>
            </a:extLst>
          </p:cNvPr>
          <p:cNvSpPr txBox="1"/>
          <p:nvPr/>
        </p:nvSpPr>
        <p:spPr>
          <a:xfrm>
            <a:off x="3995329" y="1271745"/>
            <a:ext cx="789191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lt-LT" sz="2400" dirty="0">
                <a:latin typeface="Futura PT Book"/>
              </a:rPr>
              <a:t>Nuskaitykite QR kodą, turėtumėte pamatyti vaizdą, kuris buvo naudojamas socialinėje žiniasklaidoje teigiant, jog jame vaizduojamas žalingas veido kaukių dėvėjimo poveikis.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Futura PT Book"/>
              </a:rPr>
              <a:t>Eikite į </a:t>
            </a:r>
            <a:r>
              <a:rPr lang="en-US" sz="2400" dirty="0">
                <a:latin typeface="Futura PT Book"/>
              </a:rPr>
              <a:t>images.google.com</a:t>
            </a:r>
            <a:endParaRPr lang="en-US" sz="1600" dirty="0"/>
          </a:p>
          <a:p>
            <a:pPr marL="457200" indent="-457200">
              <a:buAutoNum type="arabicPeriod" startAt="3"/>
            </a:pPr>
            <a:r>
              <a:rPr lang="lt-LT" sz="2400" dirty="0">
                <a:latin typeface="Futura PT Book"/>
                <a:ea typeface="Source Sans Pro Light"/>
              </a:rPr>
              <a:t>Spustelėkite "ieškoti pagal vaizdo ikoną" dešinėje paieškos juostos pusėje (jei naudojate telefoną, taip pat galite naudoti "Google Lens" arba paspausti ant trijų taškų, dešiniajame naršyklės kampe ir perjungti į "Darbalaukio svetainė", jei naudojate "Google Chrome")</a:t>
            </a:r>
          </a:p>
          <a:p>
            <a:pPr marL="457200" indent="-457200">
              <a:buAutoNum type="arabicPeriod" startAt="3"/>
            </a:pPr>
            <a:r>
              <a:rPr lang="lt-LT" sz="2400" dirty="0">
                <a:latin typeface="Futura PT Book"/>
                <a:ea typeface="Source Sans Pro Light"/>
              </a:rPr>
              <a:t>Įklijuokite vaizdo nuorodą į paiešką arba įkelkite atsisiųstą vaizdą. Spustelėkite "ieškoti pagal vaizdą".</a:t>
            </a:r>
          </a:p>
        </p:txBody>
      </p:sp>
    </p:spTree>
    <p:extLst>
      <p:ext uri="{BB962C8B-B14F-4D97-AF65-F5344CB8AC3E}">
        <p14:creationId xmlns:p14="http://schemas.microsoft.com/office/powerpoint/2010/main" val="151504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693375-FB5D-4A72-199C-5538A3A2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0" y="76160"/>
            <a:ext cx="7032523" cy="2256587"/>
          </a:xfrm>
          <a:prstGeom prst="rect">
            <a:avLst/>
          </a:prstGeom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BB2088-2846-F4F1-7354-336B86F10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1" y="2511613"/>
            <a:ext cx="7032522" cy="3985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CB478-2AAE-8AC1-3B15-2CD54A0EBED5}"/>
              </a:ext>
            </a:extLst>
          </p:cNvPr>
          <p:cNvSpPr txBox="1"/>
          <p:nvPr/>
        </p:nvSpPr>
        <p:spPr>
          <a:xfrm>
            <a:off x="7932175" y="1467463"/>
            <a:ext cx="36035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2800" dirty="0">
                <a:latin typeface="Futura PT Book"/>
              </a:rPr>
              <a:t>Peržiūrėkite puslapius, kuriuose yra sutampančių vaizdų. Nors paieškos rezultatai žmonėms gali skirtis, galite pastebėti, kad vaizdas buvo naudojamas prieš Covid-19 pandemiją.</a:t>
            </a:r>
          </a:p>
        </p:txBody>
      </p:sp>
    </p:spTree>
    <p:extLst>
      <p:ext uri="{BB962C8B-B14F-4D97-AF65-F5344CB8AC3E}">
        <p14:creationId xmlns:p14="http://schemas.microsoft.com/office/powerpoint/2010/main" val="361335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8F2F5A-DDBD-F410-EAEE-63ED4F00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78" y="137174"/>
            <a:ext cx="8814619" cy="5440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99C319-9E62-7C43-6FD6-39AAC4033F81}"/>
              </a:ext>
            </a:extLst>
          </p:cNvPr>
          <p:cNvSpPr txBox="1"/>
          <p:nvPr/>
        </p:nvSpPr>
        <p:spPr>
          <a:xfrm>
            <a:off x="902112" y="5769076"/>
            <a:ext cx="100682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2800" dirty="0">
                <a:latin typeface="Futura PT Book"/>
              </a:rPr>
              <a:t>Pavyzdžiui, galite rasti rezultatą, rodantį, kad tai yra nuotrauka, įkelta 2016 m., siekiant iliustruoti vėjaraupius</a:t>
            </a:r>
            <a:endParaRPr lang="en-US" sz="2800" dirty="0">
              <a:latin typeface="Futura PT Book"/>
            </a:endParaRPr>
          </a:p>
        </p:txBody>
      </p:sp>
    </p:spTree>
    <p:extLst>
      <p:ext uri="{BB962C8B-B14F-4D97-AF65-F5344CB8AC3E}">
        <p14:creationId xmlns:p14="http://schemas.microsoft.com/office/powerpoint/2010/main" val="35840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iliosios ir pigiosios klastotės (angl. deepfakes ir cheapfakes) LT">
            <a:hlinkClick r:id="" action="ppaction://media"/>
            <a:extLst>
              <a:ext uri="{FF2B5EF4-FFF2-40B4-BE49-F238E27FC236}">
                <a16:creationId xmlns:a16="http://schemas.microsoft.com/office/drawing/2014/main" id="{53E2B131-4BA5-3363-71E6-9405B488EB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586" y="162691"/>
            <a:ext cx="11657724" cy="65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Futura FT Book"/>
              </a:rPr>
              <a:t>Apibendrinima</a:t>
            </a:r>
            <a:r>
              <a:rPr lang="lt-LT" sz="4400" b="1" dirty="0">
                <a:latin typeface="Futura FT Book"/>
              </a:rPr>
              <a:t>s</a:t>
            </a:r>
            <a:endParaRPr lang="en-US" b="1" dirty="0">
              <a:latin typeface="Futura FT 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dirty="0">
                <a:latin typeface="Futura FT Book"/>
                <a:ea typeface="+mn-lt"/>
                <a:cs typeface="+mn-lt"/>
              </a:rPr>
              <a:t>Norėdami būti atsakingu socialinės žiniasklaidos vartotoju, visada turite patikrinti vaizdus ir informaciją, jei jie yra iš nepažįstamų šaltinių ir negali būti patikrinti iš kitų patikimesnių šaltinių. </a:t>
            </a:r>
          </a:p>
          <a:p>
            <a:pPr marL="0" indent="0">
              <a:buNone/>
            </a:pPr>
            <a:endParaRPr lang="en-US" dirty="0">
              <a:latin typeface="Futura FT Book"/>
              <a:ea typeface="Source Sans Pro Light"/>
            </a:endParaRPr>
          </a:p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Jei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nežinote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kaip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patikrinti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informaciją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niekada</a:t>
            </a:r>
            <a:r>
              <a:rPr lang="en-US" dirty="0">
                <a:latin typeface="Futura FT Book"/>
                <a:ea typeface="+mn-lt"/>
                <a:cs typeface="+mn-lt"/>
              </a:rPr>
              <a:t> ja</a:t>
            </a:r>
            <a:r>
              <a:rPr lang="lt-LT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nesidalykite</a:t>
            </a:r>
            <a:r>
              <a:rPr lang="en-US" dirty="0">
                <a:latin typeface="Futura FT Book"/>
                <a:ea typeface="+mn-lt"/>
                <a:cs typeface="+mn-lt"/>
              </a:rPr>
              <a:t>!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D2E3-177C-F33B-8D3C-41477330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4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z="3200" dirty="0">
                <a:latin typeface="Futura FT Book"/>
                <a:ea typeface="Source Sans Pro Light"/>
              </a:rPr>
              <a:t>Per</a:t>
            </a:r>
            <a:r>
              <a:rPr lang="en-US" sz="3200" dirty="0">
                <a:latin typeface="Futura FT Book"/>
                <a:ea typeface="Source Sans Pro Light"/>
              </a:rPr>
              <a:t>s</a:t>
            </a:r>
            <a:r>
              <a:rPr lang="lt-LT" sz="3200" dirty="0">
                <a:latin typeface="Futura FT Book"/>
                <a:ea typeface="Source Sans Pro Light"/>
              </a:rPr>
              <a:t>kaitykite </a:t>
            </a:r>
            <a:r>
              <a:rPr lang="lt-LT" sz="3200" dirty="0">
                <a:latin typeface="Futura FT Book"/>
              </a:rPr>
              <a:t>in</a:t>
            </a:r>
            <a:r>
              <a:rPr lang="en-US" sz="3200" dirty="0">
                <a:latin typeface="Futura FT Book"/>
              </a:rPr>
              <a:t>s</a:t>
            </a:r>
            <a:r>
              <a:rPr lang="lt-LT" sz="3200" dirty="0">
                <a:latin typeface="Futura FT Book"/>
              </a:rPr>
              <a:t>trukcija</a:t>
            </a:r>
            <a:r>
              <a:rPr lang="en-US" sz="3200" dirty="0">
                <a:latin typeface="Futura FT Book"/>
              </a:rPr>
              <a:t>s</a:t>
            </a:r>
            <a:r>
              <a:rPr lang="lt-LT" sz="3200" dirty="0">
                <a:latin typeface="Futura FT Book"/>
              </a:rPr>
              <a:t> dėme</a:t>
            </a:r>
            <a:r>
              <a:rPr lang="en-US" sz="3200" dirty="0">
                <a:latin typeface="Futura FT Book"/>
                <a:ea typeface="Source Sans Pro Light"/>
              </a:rPr>
              <a:t>s</a:t>
            </a:r>
            <a:r>
              <a:rPr lang="lt-LT" sz="3200" dirty="0">
                <a:latin typeface="Futura FT Book"/>
                <a:ea typeface="Source Sans Pro Light"/>
              </a:rPr>
              <a:t>ingai</a:t>
            </a:r>
            <a:endParaRPr lang="en-US" sz="3200">
              <a:latin typeface="Futura FT Book"/>
              <a:ea typeface="Source Sans Pro Light"/>
            </a:endParaRPr>
          </a:p>
          <a:p>
            <a:r>
              <a:rPr lang="lt-LT" sz="3200" dirty="0">
                <a:latin typeface="Futura FT Book"/>
                <a:ea typeface="Source Sans Pro Light"/>
              </a:rPr>
              <a:t>Užduo</a:t>
            </a:r>
            <a:r>
              <a:rPr lang="en-US" sz="32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č</a:t>
            </a:r>
            <a:r>
              <a:rPr lang="lt-LT" sz="32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iai atlikti turite tik </a:t>
            </a:r>
            <a:r>
              <a:rPr lang="en-US" sz="32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3 minute</a:t>
            </a:r>
            <a:r>
              <a:rPr lang="en-US" sz="3200" dirty="0">
                <a:latin typeface="Futura FT Book"/>
                <a:ea typeface="Source Sans Pro Light"/>
              </a:rPr>
              <a:t>s</a:t>
            </a:r>
          </a:p>
          <a:p>
            <a:r>
              <a:rPr lang="en-US" sz="3200" dirty="0" err="1">
                <a:latin typeface="Futura FT Book"/>
                <a:ea typeface="Source Sans Pro Light"/>
              </a:rPr>
              <a:t>Pirmasis</a:t>
            </a:r>
            <a:r>
              <a:rPr lang="en-US" sz="3200" dirty="0">
                <a:latin typeface="Futura FT Book"/>
                <a:ea typeface="Source Sans Pro Light"/>
              </a:rPr>
              <a:t> </a:t>
            </a:r>
            <a:r>
              <a:rPr lang="en-US" sz="3200" dirty="0" err="1">
                <a:latin typeface="Futura FT Book"/>
                <a:ea typeface="Source Sans Pro Light"/>
              </a:rPr>
              <a:t>atlik</a:t>
            </a:r>
            <a:r>
              <a:rPr lang="lt-LT" sz="3200" dirty="0">
                <a:latin typeface="Futura FT Book"/>
                <a:ea typeface="Source Sans Pro Light"/>
              </a:rPr>
              <a:t>ę</a:t>
            </a:r>
            <a:r>
              <a:rPr lang="en-US" sz="3200" dirty="0">
                <a:latin typeface="Futura FT Book"/>
                <a:ea typeface="Source Sans Pro Light"/>
              </a:rPr>
              <a:t>s</a:t>
            </a:r>
            <a:r>
              <a:rPr lang="lt-LT" sz="3200" dirty="0">
                <a:latin typeface="Futura FT Book"/>
                <a:ea typeface="Source Sans Pro Light"/>
              </a:rPr>
              <a:t> užduoti</a:t>
            </a:r>
            <a:r>
              <a:rPr lang="en-US" sz="3200" dirty="0">
                <a:latin typeface="Futura FT Book"/>
                <a:ea typeface="Source Sans Pro Light"/>
              </a:rPr>
              <a:t>s</a:t>
            </a:r>
            <a:r>
              <a:rPr lang="lt-LT" sz="3200" dirty="0">
                <a:latin typeface="Futura FT Book"/>
                <a:ea typeface="Source Sans Pro Light"/>
              </a:rPr>
              <a:t> bu</a:t>
            </a:r>
            <a:r>
              <a:rPr lang="en-US" sz="3200" dirty="0">
                <a:latin typeface="Futura FT Book"/>
                <a:ea typeface="Source Sans Pro Light"/>
              </a:rPr>
              <a:t>s</a:t>
            </a:r>
            <a:r>
              <a:rPr lang="lt-LT" sz="3200" dirty="0">
                <a:latin typeface="Futura FT Book"/>
                <a:ea typeface="Source Sans Pro Light"/>
              </a:rPr>
              <a:t> apdovanota</a:t>
            </a:r>
            <a:r>
              <a:rPr lang="en-US" sz="3200" dirty="0">
                <a:latin typeface="Futura FT Book"/>
                <a:ea typeface="Source Sans Pro Light"/>
              </a:rPr>
              <a:t>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24D40-CCF8-3177-A715-865C0A8A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t-LT" dirty="0"/>
              <a:t>Žaidima</a:t>
            </a:r>
            <a:r>
              <a:rPr lang="en-US" dirty="0"/>
              <a:t>s: </a:t>
            </a:r>
            <a:r>
              <a:rPr lang="lt-LT" dirty="0"/>
              <a:t>Kaip dėme</a:t>
            </a:r>
            <a:r>
              <a:rPr lang="en-US" dirty="0"/>
              <a:t>s</a:t>
            </a:r>
            <a:r>
              <a:rPr lang="lt-LT" dirty="0"/>
              <a:t>ingai mokate </a:t>
            </a:r>
            <a:r>
              <a:rPr lang="en-US" dirty="0"/>
              <a:t>s</a:t>
            </a:r>
            <a:r>
              <a:rPr lang="lt-LT" dirty="0"/>
              <a:t>kaityti in</a:t>
            </a:r>
            <a:r>
              <a:rPr lang="en-US" dirty="0"/>
              <a:t>s</a:t>
            </a:r>
            <a:r>
              <a:rPr lang="lt-LT" dirty="0"/>
              <a:t>trukcija</a:t>
            </a:r>
            <a:r>
              <a:rPr lang="en-US" dirty="0"/>
              <a:t>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172B2C1-1B04-F4BB-BCFA-71645387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E6D270-7C4F-10DF-A853-B7A0DEB9E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Klau</a:t>
            </a:r>
            <a:r>
              <a:rPr lang="en-US" dirty="0"/>
              <a:t>s</a:t>
            </a:r>
            <a:r>
              <a:rPr lang="lt-LT" dirty="0"/>
              <a:t>ima</a:t>
            </a:r>
            <a:r>
              <a:rPr lang="en-US" dirty="0"/>
              <a:t>s: 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ši</a:t>
            </a:r>
            <a:r>
              <a:rPr lang="en-US" dirty="0"/>
              <a:t> </a:t>
            </a:r>
            <a:r>
              <a:rPr lang="en-US" dirty="0" err="1"/>
              <a:t>antraštė</a:t>
            </a:r>
            <a:r>
              <a:rPr lang="en-US" dirty="0"/>
              <a:t> </a:t>
            </a:r>
            <a:r>
              <a:rPr lang="en-US" dirty="0" err="1"/>
              <a:t>viską</a:t>
            </a:r>
            <a:r>
              <a:rPr lang="en-US" dirty="0"/>
              <a:t> </a:t>
            </a:r>
            <a:r>
              <a:rPr lang="en-US" dirty="0" err="1"/>
              <a:t>pasako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5" name="Picture 6" descr="Qr code&#10;&#10;Description automatically generated">
            <a:extLst>
              <a:ext uri="{FF2B5EF4-FFF2-40B4-BE49-F238E27FC236}">
                <a16:creationId xmlns:a16="http://schemas.microsoft.com/office/drawing/2014/main" id="{93A11736-B20A-71C1-BCC8-B449E830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222" y="2057400"/>
            <a:ext cx="3464378" cy="34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ntraštės ir manipuliacijos vaizdais LT">
            <a:hlinkClick r:id="" action="ppaction://media"/>
            <a:extLst>
              <a:ext uri="{FF2B5EF4-FFF2-40B4-BE49-F238E27FC236}">
                <a16:creationId xmlns:a16="http://schemas.microsoft.com/office/drawing/2014/main" id="{85582FF1-ACB4-8049-A747-99122E010B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7607" y="166914"/>
            <a:ext cx="11684000" cy="65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en-US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lt-LT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pagrindini</a:t>
            </a:r>
            <a:r>
              <a:rPr lang="lt-LT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ai</a:t>
            </a:r>
            <a:r>
              <a:rPr lang="en-US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manipuliatyvių</a:t>
            </a:r>
            <a:r>
              <a:rPr lang="en-US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nuotraukų</a:t>
            </a:r>
            <a:r>
              <a:rPr lang="en-US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 tip</a:t>
            </a:r>
            <a:r>
              <a:rPr lang="lt-LT" b="1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Arial" panose="020B0604020202020204" pitchFamily="34" charset="0"/>
              </a:rPr>
              <a:t>ai</a:t>
            </a:r>
            <a:endParaRPr lang="en-US" b="1" dirty="0">
              <a:latin typeface="Futura FT 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dirty="0">
                <a:latin typeface="Futura FT Book"/>
                <a:ea typeface="Source Sans Pro Light"/>
              </a:rPr>
              <a:t>1. Tikra vietos ar asmens nuotrauka, pateikta kaip visiškai kitos vietos ar asmens atvaizdas.</a:t>
            </a:r>
          </a:p>
          <a:p>
            <a:pPr marL="0" indent="0">
              <a:buNone/>
            </a:pPr>
            <a:r>
              <a:rPr lang="lt-LT" dirty="0">
                <a:latin typeface="Futura FT Book"/>
                <a:ea typeface="Source Sans Pro Light"/>
              </a:rPr>
              <a:t>2. Nuotraukos redaguotos programomis (pvz., "Photoshop"), kad pridėtų arba pašalintų kai kuriuos elementus.</a:t>
            </a:r>
          </a:p>
          <a:p>
            <a:pPr marL="0" indent="0">
              <a:buNone/>
            </a:pPr>
            <a:r>
              <a:rPr lang="lt-LT" dirty="0">
                <a:latin typeface="Futura FT Book"/>
                <a:ea typeface="Source Sans Pro Light"/>
              </a:rPr>
              <a:t>3. Apkarpytos nuotraukos, kuriose rodoma tik dalis vaizdo iš konteksto.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0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F1C662-9D9B-84B4-7B39-3798F3D45BF3}"/>
              </a:ext>
            </a:extLst>
          </p:cNvPr>
          <p:cNvSpPr txBox="1"/>
          <p:nvPr/>
        </p:nvSpPr>
        <p:spPr>
          <a:xfrm>
            <a:off x="989459" y="189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3"/>
              </a:rPr>
              <a:t>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777FF-B828-03BA-6A92-320D839FA52C}"/>
              </a:ext>
            </a:extLst>
          </p:cNvPr>
          <p:cNvSpPr txBox="1"/>
          <p:nvPr/>
        </p:nvSpPr>
        <p:spPr>
          <a:xfrm>
            <a:off x="377137" y="-95164"/>
            <a:ext cx="924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1.</a:t>
            </a:r>
            <a:endParaRPr lang="en-US" sz="5400">
              <a:ea typeface="Source Sans Pro Light"/>
            </a:endParaRPr>
          </a:p>
        </p:txBody>
      </p:sp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1D8135-9D32-4CCA-4F83-CE8DC0199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85" y="902454"/>
            <a:ext cx="11393589" cy="63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text, sky, different, tarmac&#10;&#10;Description automatically generated">
            <a:extLst>
              <a:ext uri="{FF2B5EF4-FFF2-40B4-BE49-F238E27FC236}">
                <a16:creationId xmlns:a16="http://schemas.microsoft.com/office/drawing/2014/main" id="{D140FD90-0711-D93A-4AD8-E68F98B5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113" y="215593"/>
            <a:ext cx="11343194" cy="54820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A30A4-03CE-E8FF-F91E-78443CFCECD6}"/>
              </a:ext>
            </a:extLst>
          </p:cNvPr>
          <p:cNvSpPr txBox="1"/>
          <p:nvPr/>
        </p:nvSpPr>
        <p:spPr>
          <a:xfrm>
            <a:off x="10451690" y="61869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linkClick r:id="rId4"/>
              </a:rPr>
              <a:t>SOURCE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14F1A-786D-AEB1-3135-0298C8A7DCCE}"/>
              </a:ext>
            </a:extLst>
          </p:cNvPr>
          <p:cNvSpPr txBox="1"/>
          <p:nvPr/>
        </p:nvSpPr>
        <p:spPr>
          <a:xfrm>
            <a:off x="693173" y="5769076"/>
            <a:ext cx="924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2.</a:t>
            </a:r>
            <a:endParaRPr lang="en-US" sz="54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667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0612BF-4C80-A213-2A6E-8642E734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4" y="218442"/>
            <a:ext cx="11702844" cy="5241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E99FC-96CD-A983-57EA-BE721FECC71D}"/>
              </a:ext>
            </a:extLst>
          </p:cNvPr>
          <p:cNvSpPr txBox="1"/>
          <p:nvPr/>
        </p:nvSpPr>
        <p:spPr>
          <a:xfrm>
            <a:off x="10513141" y="60640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linkClick r:id="rId4"/>
              </a:rPr>
              <a:t>SOURCE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FDD-2A0E-DBA3-A17D-9AF137510985}"/>
              </a:ext>
            </a:extLst>
          </p:cNvPr>
          <p:cNvSpPr txBox="1"/>
          <p:nvPr/>
        </p:nvSpPr>
        <p:spPr>
          <a:xfrm>
            <a:off x="385916" y="5597011"/>
            <a:ext cx="924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3.</a:t>
            </a:r>
            <a:endParaRPr lang="en-US" sz="54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410625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Props1.xml><?xml version="1.0" encoding="utf-8"?>
<ds:datastoreItem xmlns:ds="http://schemas.openxmlformats.org/officeDocument/2006/customXml" ds:itemID="{76F2FD6F-3A0E-4703-9CD3-A9A3842E08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5D4C8-E49C-4998-B446-AD4468B3D789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C904D5-C355-4A0B-83CA-19145B6ACB62}">
  <ds:schemaRefs>
    <ds:schemaRef ds:uri="ce8b8449-7073-4f43-8a1a-984ca5569f20"/>
    <ds:schemaRef ds:uri="e49c4de8-714a-4d9a-88a7-b286d1a87f8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771</Words>
  <Application>Microsoft Office PowerPoint</Application>
  <PresentationFormat>Widescreen</PresentationFormat>
  <Paragraphs>58</Paragraphs>
  <Slides>15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Futura FT Book</vt:lpstr>
      <vt:lpstr>Futura PT Book</vt:lpstr>
      <vt:lpstr>Museo Sans Cyrl 900</vt:lpstr>
      <vt:lpstr>Source Sans Pro Light</vt:lpstr>
      <vt:lpstr>Times New Roman</vt:lpstr>
      <vt:lpstr>4_Office Theme</vt:lpstr>
      <vt:lpstr>PowerPoint Presentation</vt:lpstr>
      <vt:lpstr>Žaidimas: Kaip dėmesingai mokate skaityti instrukcijas?</vt:lpstr>
      <vt:lpstr>PowerPoint Presentation</vt:lpstr>
      <vt:lpstr>Klausimas: Ar ši antraštė viską pasako?</vt:lpstr>
      <vt:lpstr>PowerPoint Presentation</vt:lpstr>
      <vt:lpstr>Trys pagrindiniai manipuliatyvių nuotraukų tipai</vt:lpstr>
      <vt:lpstr>PowerPoint Presentation</vt:lpstr>
      <vt:lpstr>PowerPoint Presentation</vt:lpstr>
      <vt:lpstr>PowerPoint Presentation</vt:lpstr>
      <vt:lpstr>Kaip patikrinti vaizdą/nuotrauką?</vt:lpstr>
      <vt:lpstr>PowerPoint Presentation</vt:lpstr>
      <vt:lpstr>PowerPoint Presentation</vt:lpstr>
      <vt:lpstr>PowerPoint Presentation</vt:lpstr>
      <vt:lpstr>Apibendrinimas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87</cp:revision>
  <dcterms:created xsi:type="dcterms:W3CDTF">2022-06-27T09:52:52Z</dcterms:created>
  <dcterms:modified xsi:type="dcterms:W3CDTF">2023-02-05T17:03:18Z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