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7"/>
  </p:notesMasterIdLst>
  <p:sldIdLst>
    <p:sldId id="266" r:id="rId5"/>
    <p:sldId id="265" r:id="rId6"/>
    <p:sldId id="264" r:id="rId7"/>
    <p:sldId id="262" r:id="rId8"/>
    <p:sldId id="263" r:id="rId9"/>
    <p:sldId id="269" r:id="rId10"/>
    <p:sldId id="270" r:id="rId11"/>
    <p:sldId id="268" r:id="rId12"/>
    <p:sldId id="272" r:id="rId13"/>
    <p:sldId id="273" r:id="rId14"/>
    <p:sldId id="267" r:id="rId15"/>
    <p:sldId id="25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12F4C-2F45-4E80-AF24-27D1B776D36E}" v="2" dt="2023-02-04T19:04:10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2913" autoAdjust="0"/>
  </p:normalViewPr>
  <p:slideViewPr>
    <p:cSldViewPr snapToGrid="0">
      <p:cViewPr varScale="1">
        <p:scale>
          <a:sx n="55" d="100"/>
          <a:sy n="55" d="100"/>
        </p:scale>
        <p:origin x="9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FFB12F4C-2F45-4E80-AF24-27D1B776D36E}"/>
    <pc:docChg chg="custSel modSld">
      <pc:chgData name="Sabine Berzina" userId="1466796a-f43a-429c-85bf-4ebf8b660949" providerId="ADAL" clId="{FFB12F4C-2F45-4E80-AF24-27D1B776D36E}" dt="2023-02-04T19:04:10.915" v="2"/>
      <pc:docMkLst>
        <pc:docMk/>
      </pc:docMkLst>
      <pc:sldChg chg="modSp mod">
        <pc:chgData name="Sabine Berzina" userId="1466796a-f43a-429c-85bf-4ebf8b660949" providerId="ADAL" clId="{FFB12F4C-2F45-4E80-AF24-27D1B776D36E}" dt="2023-02-04T19:04:01.360" v="1" actId="27636"/>
        <pc:sldMkLst>
          <pc:docMk/>
          <pc:sldMk cId="1315470891" sldId="262"/>
        </pc:sldMkLst>
        <pc:spChg chg="mod">
          <ac:chgData name="Sabine Berzina" userId="1466796a-f43a-429c-85bf-4ebf8b660949" providerId="ADAL" clId="{FFB12F4C-2F45-4E80-AF24-27D1B776D36E}" dt="2023-02-04T19:04:01.360" v="1" actId="27636"/>
          <ac:spMkLst>
            <pc:docMk/>
            <pc:sldMk cId="1315470891" sldId="262"/>
            <ac:spMk id="7" creationId="{20E81D88-0AB2-5773-B3E0-EA2F568D8B10}"/>
          </ac:spMkLst>
        </pc:spChg>
      </pc:sldChg>
      <pc:sldChg chg="modAnim">
        <pc:chgData name="Sabine Berzina" userId="1466796a-f43a-429c-85bf-4ebf8b660949" providerId="ADAL" clId="{FFB12F4C-2F45-4E80-AF24-27D1B776D36E}" dt="2023-02-04T19:04:01.277" v="0"/>
        <pc:sldMkLst>
          <pc:docMk/>
          <pc:sldMk cId="2048850270" sldId="264"/>
        </pc:sldMkLst>
      </pc:sldChg>
      <pc:sldChg chg="modAnim">
        <pc:chgData name="Sabine Berzina" userId="1466796a-f43a-429c-85bf-4ebf8b660949" providerId="ADAL" clId="{FFB12F4C-2F45-4E80-AF24-27D1B776D36E}" dt="2023-02-04T19:04:10.915" v="2"/>
        <pc:sldMkLst>
          <pc:docMk/>
          <pc:sldMk cId="886408440" sldId="273"/>
        </pc:sldMkLst>
      </pc:sldChg>
    </pc:docChg>
  </pc:docChgLst>
  <pc:docChgLst>
    <pc:chgData name="Sabine Berzina" userId="1466796a-f43a-429c-85bf-4ebf8b660949" providerId="ADAL" clId="{30EE3FDE-2976-4A4B-BDB1-64397D19E8FC}"/>
    <pc:docChg chg="delSld modSld">
      <pc:chgData name="Sabine Berzina" userId="1466796a-f43a-429c-85bf-4ebf8b660949" providerId="ADAL" clId="{30EE3FDE-2976-4A4B-BDB1-64397D19E8FC}" dt="2023-02-03T12:33:26.705" v="4" actId="14100"/>
      <pc:docMkLst>
        <pc:docMk/>
      </pc:docMkLst>
      <pc:sldChg chg="modNotesTx">
        <pc:chgData name="Sabine Berzina" userId="1466796a-f43a-429c-85bf-4ebf8b660949" providerId="ADAL" clId="{30EE3FDE-2976-4A4B-BDB1-64397D19E8FC}" dt="2023-02-03T12:33:02.649" v="1"/>
        <pc:sldMkLst>
          <pc:docMk/>
          <pc:sldMk cId="2048850270" sldId="264"/>
        </pc:sldMkLst>
      </pc:sldChg>
      <pc:sldChg chg="del">
        <pc:chgData name="Sabine Berzina" userId="1466796a-f43a-429c-85bf-4ebf8b660949" providerId="ADAL" clId="{30EE3FDE-2976-4A4B-BDB1-64397D19E8FC}" dt="2023-02-03T12:33:09.695" v="2" actId="47"/>
        <pc:sldMkLst>
          <pc:docMk/>
          <pc:sldMk cId="102420690" sldId="271"/>
        </pc:sldMkLst>
      </pc:sldChg>
      <pc:sldChg chg="modSp mod">
        <pc:chgData name="Sabine Berzina" userId="1466796a-f43a-429c-85bf-4ebf8b660949" providerId="ADAL" clId="{30EE3FDE-2976-4A4B-BDB1-64397D19E8FC}" dt="2023-02-03T12:33:26.705" v="4" actId="14100"/>
        <pc:sldMkLst>
          <pc:docMk/>
          <pc:sldMk cId="1669900114" sldId="272"/>
        </pc:sldMkLst>
        <pc:picChg chg="mod">
          <ac:chgData name="Sabine Berzina" userId="1466796a-f43a-429c-85bf-4ebf8b660949" providerId="ADAL" clId="{30EE3FDE-2976-4A4B-BDB1-64397D19E8FC}" dt="2023-02-03T12:33:26.705" v="4" actId="14100"/>
          <ac:picMkLst>
            <pc:docMk/>
            <pc:sldMk cId="1669900114" sldId="272"/>
            <ac:picMk id="2" creationId="{81E28864-A291-E3B0-3721-B51A89F2B8BB}"/>
          </ac:picMkLst>
        </pc:picChg>
        <pc:picChg chg="mod">
          <ac:chgData name="Sabine Berzina" userId="1466796a-f43a-429c-85bf-4ebf8b660949" providerId="ADAL" clId="{30EE3FDE-2976-4A4B-BDB1-64397D19E8FC}" dt="2023-02-03T12:33:17.958" v="3" actId="14100"/>
          <ac:picMkLst>
            <pc:docMk/>
            <pc:sldMk cId="1669900114" sldId="272"/>
            <ac:picMk id="10" creationId="{2E476EE9-6C2F-8E6C-D6EF-235C620E89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343B2-4182-4A21-BD2A-86F45C6890FE}" type="datetimeFigureOut"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BB40B-A3DB-497D-A382-1339DA1BDF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3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UF7tN3Mv6Q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et/peatukid/3-peatukk/osa-b-tajuvead/test-mottemangud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9xydjIDCu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scovermagazine.com/mind/the-10-percent-of-your-brain-myth-that-just-wont-di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et/peatukid/3-peatukk/osa-b-tajuvead/test-kas-teie-enda-valik-voi-reklaam&#160;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BB40B-A3DB-497D-A382-1339DA1BDF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77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Intervjuu reklaamispetsialistiga EE </a:t>
            </a:r>
            <a:r>
              <a:rPr lang="et-EE" dirty="0">
                <a:hlinkClick r:id="rId3"/>
              </a:rPr>
              <a:t>https://youtu.be/eUF7tN3Mv6Q</a:t>
            </a:r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376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https://veryverified.eu/et/peatukid/3-peatukk/osa-b-tajuvead/test-mottemangud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Mis on tajuvead ja miks need tekivad? EE </a:t>
            </a:r>
            <a:r>
              <a:rPr lang="et-EE" dirty="0">
                <a:hlinkClick r:id="rId3"/>
              </a:rPr>
              <a:t>https://youtu.be/-9xydjIDCuE</a:t>
            </a:r>
            <a:endParaRPr lang="en-US" dirty="0">
              <a:cs typeface="Calibri" panose="020F0502020204030204"/>
            </a:endParaRPr>
          </a:p>
          <a:p>
            <a:endParaRPr lang="et-EE" dirty="0"/>
          </a:p>
          <a:p>
            <a:r>
              <a:rPr lang="et-EE" dirty="0"/>
              <a:t>Küsi õpilastelt, kas nad tunnevad end videos käsitletud probleemidega seoses ära. Kus kogevad nad oma elus Barnumi efekti või tajuvigu?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https://www.discovermagazine.com/mind/the-10-percent-of-your-brain-myth-that-just-wont-die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39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285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8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https://veryverified.eu/et/peatukid/3-peatukk/osa-b-tajuvead/test-kas-teie-enda-valik-voi-reklaam </a:t>
            </a:r>
            <a:r>
              <a:rPr lang="en-US" dirty="0"/>
              <a:t>TEST: Kas Sinu </a:t>
            </a:r>
            <a:r>
              <a:rPr lang="en-US" dirty="0" err="1"/>
              <a:t>valik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reklaam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A3E25C-14BA-461B-9D1A-EB5CE2559D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53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UF7tN3Mv6Q?feature=oembed" TargetMode="Externa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9xydjIDCuE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63EF0B-282C-98F5-3C4A-584E81CD978F}"/>
              </a:ext>
            </a:extLst>
          </p:cNvPr>
          <p:cNvSpPr txBox="1"/>
          <p:nvPr/>
        </p:nvSpPr>
        <p:spPr>
          <a:xfrm>
            <a:off x="1469571" y="947058"/>
            <a:ext cx="3962400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Futura PT Book"/>
                <a:ea typeface="Source Sans Pro Light"/>
                <a:cs typeface="Calibri"/>
              </a:rPr>
              <a:t>Lesson 2: Media Ownership</a:t>
            </a:r>
          </a:p>
          <a:p>
            <a:r>
              <a:rPr lang="en-US" sz="2400" b="1" dirty="0">
                <a:latin typeface="Futura PT Book"/>
                <a:ea typeface="Source Sans Pro Light"/>
                <a:cs typeface="Calibri"/>
              </a:rPr>
              <a:t>Unit 2 Part A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B256C20-ACCA-8CE9-5749-5FDEAAA2F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8314" y="5295138"/>
            <a:ext cx="2743200" cy="992124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B0C9AD0E-A8B9-6F6B-3325-7701A6417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17" y="2766"/>
            <a:ext cx="12182165" cy="68524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2298B4-2E14-D507-4B9A-E60C6C511C33}"/>
              </a:ext>
            </a:extLst>
          </p:cNvPr>
          <p:cNvSpPr txBox="1"/>
          <p:nvPr/>
        </p:nvSpPr>
        <p:spPr>
          <a:xfrm>
            <a:off x="306907" y="226845"/>
            <a:ext cx="39624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Futura PT Book"/>
                <a:ea typeface="Source Sans Pro Light"/>
                <a:cs typeface="Calibri"/>
              </a:rPr>
              <a:t>5.</a:t>
            </a:r>
            <a:r>
              <a:rPr lang="en-US" sz="2800" b="1" dirty="0">
                <a:latin typeface="Futura PT Book"/>
                <a:ea typeface="Source Sans Pro Light"/>
                <a:cs typeface="Calibri"/>
              </a:rPr>
              <a:t> </a:t>
            </a:r>
            <a:r>
              <a:rPr lang="et-EE" sz="2800" dirty="0">
                <a:latin typeface="Futura PT Book"/>
                <a:ea typeface="Source Sans Pro Light"/>
                <a:cs typeface="Calibri"/>
              </a:rPr>
              <a:t>tund. </a:t>
            </a:r>
            <a:r>
              <a:rPr lang="et-EE" sz="2800" b="1" dirty="0">
                <a:latin typeface="Futura PT Bold"/>
                <a:ea typeface="Source Sans Pro Light"/>
                <a:cs typeface="Calibri"/>
              </a:rPr>
              <a:t>Tajuvead</a:t>
            </a:r>
            <a:endParaRPr lang="en-US" sz="2800" b="1" dirty="0">
              <a:latin typeface="Futura PT Bold" panose="020B0902020204020203" pitchFamily="34" charset="0"/>
              <a:ea typeface="Source Sans Pro Light"/>
              <a:cs typeface="Calibri"/>
            </a:endParaRPr>
          </a:p>
          <a:p>
            <a:r>
              <a:rPr lang="en-US" sz="2000" dirty="0">
                <a:latin typeface="Futura PT Book"/>
                <a:ea typeface="Source Sans Pro Light"/>
                <a:cs typeface="Calibri"/>
              </a:rPr>
              <a:t>3</a:t>
            </a:r>
            <a:r>
              <a:rPr lang="et-EE" sz="2000" dirty="0">
                <a:latin typeface="Futura PT Book"/>
                <a:ea typeface="Source Sans Pro Light"/>
                <a:cs typeface="Calibri"/>
              </a:rPr>
              <a:t>. peatükk, osa</a:t>
            </a:r>
            <a:r>
              <a:rPr lang="en-US" sz="2000" dirty="0">
                <a:latin typeface="Futura PT Book"/>
                <a:ea typeface="Source Sans Pro Light"/>
                <a:cs typeface="Calibri"/>
              </a:rPr>
              <a:t> B</a:t>
            </a:r>
          </a:p>
        </p:txBody>
      </p:sp>
      <p:pic>
        <p:nvPicPr>
          <p:cNvPr id="10" name="Picture 4" descr="Logo&#10;&#10;Description automatically generated">
            <a:extLst>
              <a:ext uri="{FF2B5EF4-FFF2-40B4-BE49-F238E27FC236}">
                <a16:creationId xmlns:a16="http://schemas.microsoft.com/office/drawing/2014/main" id="{A5238DA2-1A33-F2B1-43FF-36E016A49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52" y="5668764"/>
            <a:ext cx="2743200" cy="9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5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Intervjuu reklaamispetsialistiga EE">
            <a:hlinkClick r:id="" action="ppaction://media"/>
            <a:extLst>
              <a:ext uri="{FF2B5EF4-FFF2-40B4-BE49-F238E27FC236}">
                <a16:creationId xmlns:a16="http://schemas.microsoft.com/office/drawing/2014/main" id="{4A670B7C-BC39-508F-0525-3A56FA68863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2621" y="162691"/>
            <a:ext cx="11907344" cy="65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0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>
            <a:extLst>
              <a:ext uri="{FF2B5EF4-FFF2-40B4-BE49-F238E27FC236}">
                <a16:creationId xmlns:a16="http://schemas.microsoft.com/office/drawing/2014/main" id="{8BD19F56-2BAC-6FA2-238A-83037EA3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>
                <a:latin typeface="Futura PT Bold" panose="020B0902020204020203" pitchFamily="34" charset="0"/>
              </a:rPr>
              <a:t>Kokkuvõte</a:t>
            </a:r>
            <a:br>
              <a:rPr lang="et-EE" dirty="0">
                <a:latin typeface="Futura PT Bold" panose="020B0902020204020203" pitchFamily="34" charset="0"/>
              </a:rPr>
            </a:br>
            <a:r>
              <a:rPr lang="fi-FI" dirty="0" err="1">
                <a:latin typeface="Futura PT Bold" panose="020B0902020204020203" pitchFamily="34" charset="0"/>
              </a:rPr>
              <a:t>Kuidas</a:t>
            </a:r>
            <a:r>
              <a:rPr lang="fi-FI" dirty="0">
                <a:latin typeface="Futura PT Bold" panose="020B0902020204020203" pitchFamily="34" charset="0"/>
              </a:rPr>
              <a:t> </a:t>
            </a:r>
            <a:r>
              <a:rPr lang="fi-FI" dirty="0" err="1">
                <a:latin typeface="Futura PT Bold" panose="020B0902020204020203" pitchFamily="34" charset="0"/>
              </a:rPr>
              <a:t>tajuvigadest</a:t>
            </a:r>
            <a:r>
              <a:rPr lang="fi-FI" dirty="0">
                <a:latin typeface="Futura PT Bold" panose="020B0902020204020203" pitchFamily="34" charset="0"/>
              </a:rPr>
              <a:t> </a:t>
            </a:r>
            <a:r>
              <a:rPr lang="fi-FI" dirty="0" err="1">
                <a:latin typeface="Futura PT Bold" panose="020B0902020204020203" pitchFamily="34" charset="0"/>
              </a:rPr>
              <a:t>üle</a:t>
            </a:r>
            <a:r>
              <a:rPr lang="fi-FI" dirty="0">
                <a:latin typeface="Futura PT Bold" panose="020B0902020204020203" pitchFamily="34" charset="0"/>
              </a:rPr>
              <a:t> olla?</a:t>
            </a:r>
            <a:r>
              <a:rPr lang="en-US" dirty="0">
                <a:latin typeface="Futura PT Bold" panose="020B0902020204020203" pitchFamily="34" charset="0"/>
              </a:rPr>
              <a:t> 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3353F54-B1A6-4172-28DD-88C9A1251B4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Esimene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tähtis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samm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on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neid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endale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teadvustada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Olge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kriitilised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ja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ärge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eeldage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, et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kõik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, mis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tundub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teie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jaoks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meeldiv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, on </a:t>
            </a:r>
            <a:r>
              <a:rPr lang="en-US" sz="2300" b="0" i="0" dirty="0" err="1">
                <a:solidFill>
                  <a:srgbClr val="212529"/>
                </a:solidFill>
                <a:effectLst/>
                <a:latin typeface="Futura PT Book"/>
              </a:rPr>
              <a:t>tõsi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Ärge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jätke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tähelepanuta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uudiseid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, mis on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vastuolus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teie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instinktide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ja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kahtlustega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.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Uurige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neid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ja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proovige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fakte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kontrollida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nagu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alati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.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Ärge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ignoreerige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fakte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! (4.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peatükis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on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faktide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kontrollimise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kohta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rohkem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nõuandeid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Ärge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eeldage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seda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,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mida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te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ei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tea –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ärge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täitke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infolünki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oletustega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!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Olge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valmis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meelt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muutma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!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Kasvamiseks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ja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õppimiseks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ei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ole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kunagi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liiga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 </a:t>
            </a:r>
            <a:r>
              <a:rPr lang="en-US" sz="2300" b="0" i="0" err="1">
                <a:solidFill>
                  <a:srgbClr val="212529"/>
                </a:solidFill>
                <a:effectLst/>
                <a:latin typeface="Futura PT Book"/>
              </a:rPr>
              <a:t>hilja</a:t>
            </a:r>
            <a:r>
              <a:rPr lang="en-US" sz="2300" b="0" i="0" dirty="0">
                <a:solidFill>
                  <a:srgbClr val="212529"/>
                </a:solidFill>
                <a:effectLst/>
                <a:latin typeface="Futura PT Book"/>
              </a:rPr>
              <a:t>.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1C18F46-E8D8-8431-AFFF-8ED527A23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3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6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/>
          <a:lstStyle/>
          <a:p>
            <a:r>
              <a:rPr lang="et-EE" dirty="0">
                <a:latin typeface="Futura PT Bold" panose="020B0902020204020203" pitchFamily="34" charset="0"/>
              </a:rPr>
              <a:t>Kodutöö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817" y="1404945"/>
            <a:ext cx="7123473" cy="47365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r>
              <a:rPr lang="en-US" sz="3200" dirty="0" err="1">
                <a:latin typeface="Futura PT Book"/>
                <a:ea typeface="Source Sans Pro Light"/>
              </a:rPr>
              <a:t>Vaadake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järele</a:t>
            </a:r>
            <a:r>
              <a:rPr lang="en-US" sz="3200" dirty="0">
                <a:latin typeface="Futura PT Book"/>
                <a:ea typeface="Source Sans Pro Light"/>
              </a:rPr>
              <a:t>, kas </a:t>
            </a:r>
            <a:r>
              <a:rPr lang="en-US" sz="3200" dirty="0" err="1">
                <a:latin typeface="Futura PT Book"/>
                <a:ea typeface="Source Sans Pro Light"/>
              </a:rPr>
              <a:t>olete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t-EE" sz="3200" dirty="0">
                <a:latin typeface="Futura PT Book"/>
                <a:ea typeface="Source Sans Pro Light"/>
              </a:rPr>
              <a:t>ära </a:t>
            </a:r>
            <a:r>
              <a:rPr lang="en-US" sz="3200" dirty="0" err="1">
                <a:latin typeface="Futura PT Book"/>
                <a:ea typeface="Source Sans Pro Light"/>
              </a:rPr>
              <a:t>teinud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mõttemängude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testi</a:t>
            </a:r>
            <a:r>
              <a:rPr lang="en-US" sz="3200" dirty="0">
                <a:latin typeface="Futura PT Book"/>
                <a:ea typeface="Source Sans Pro Light"/>
              </a:rPr>
              <a:t>! </a:t>
            </a:r>
            <a:br>
              <a:rPr lang="et-EE" sz="3200" dirty="0">
                <a:latin typeface="Futura PT Book"/>
                <a:ea typeface="Source Sans Pro Light"/>
              </a:rPr>
            </a:br>
            <a:r>
              <a:rPr lang="en-US" sz="3200" dirty="0">
                <a:latin typeface="Futura PT Book"/>
                <a:ea typeface="Source Sans Pro Light"/>
              </a:rPr>
              <a:t>QR-</a:t>
            </a:r>
            <a:r>
              <a:rPr lang="en-US" sz="3200" dirty="0" err="1">
                <a:latin typeface="Futura PT Book"/>
                <a:ea typeface="Source Sans Pro Light"/>
              </a:rPr>
              <a:t>kood</a:t>
            </a:r>
            <a:r>
              <a:rPr lang="en-US" sz="3200" dirty="0">
                <a:latin typeface="Futura PT Book"/>
                <a:ea typeface="Source Sans Pro Light"/>
              </a:rPr>
              <a:t>:</a:t>
            </a:r>
          </a:p>
          <a:p>
            <a:pPr marL="0" indent="0">
              <a:buNone/>
            </a:pPr>
            <a:endParaRPr lang="et-EE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r>
              <a:rPr lang="en-US" sz="3200" b="1" dirty="0" err="1">
                <a:latin typeface="Futura PT Book"/>
                <a:ea typeface="Source Sans Pro Light"/>
              </a:rPr>
              <a:t>Arutelu</a:t>
            </a:r>
            <a:endParaRPr lang="en-US" sz="3200" b="1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r>
              <a:rPr lang="en-US" sz="3200" dirty="0" err="1">
                <a:latin typeface="Futura PT Book"/>
                <a:ea typeface="Source Sans Pro Light"/>
              </a:rPr>
              <a:t>Milliseid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kogemusi</a:t>
            </a:r>
            <a:r>
              <a:rPr lang="en-US" sz="3200" dirty="0">
                <a:latin typeface="Futura PT Book"/>
                <a:ea typeface="Source Sans Pro Light"/>
              </a:rPr>
              <a:t> on teil </a:t>
            </a:r>
            <a:r>
              <a:rPr lang="en-US" sz="3200" dirty="0" err="1">
                <a:latin typeface="Futura PT Book"/>
                <a:ea typeface="Source Sans Pro Light"/>
              </a:rPr>
              <a:t>sellega</a:t>
            </a:r>
            <a:r>
              <a:rPr lang="en-US" sz="3200" dirty="0">
                <a:latin typeface="Futura PT Book"/>
                <a:ea typeface="Source Sans Pro Light"/>
              </a:rPr>
              <a:t>, et </a:t>
            </a:r>
            <a:r>
              <a:rPr lang="en-US" sz="3200" dirty="0" err="1">
                <a:latin typeface="Futura PT Book"/>
                <a:ea typeface="Source Sans Pro Light"/>
              </a:rPr>
              <a:t>mõistus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mängib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teile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vahel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trikke</a:t>
            </a:r>
            <a:r>
              <a:rPr lang="en-US" sz="3200" dirty="0">
                <a:latin typeface="Futura PT Book"/>
                <a:ea typeface="Source Sans Pro Light"/>
              </a:rPr>
              <a:t>? </a:t>
            </a:r>
            <a:r>
              <a:rPr lang="en-US" sz="3200" dirty="0" err="1">
                <a:latin typeface="Futura PT Book"/>
                <a:ea typeface="Source Sans Pro Light"/>
              </a:rPr>
              <a:t>Oskate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ehk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tuua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näiteid</a:t>
            </a:r>
            <a:r>
              <a:rPr lang="en-US" sz="3200" dirty="0">
                <a:latin typeface="Futura PT Book"/>
                <a:ea typeface="Source Sans Pro Light"/>
              </a:rPr>
              <a:t>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6" descr="Qr code&#10;&#10;Description automatically generated">
            <a:extLst>
              <a:ext uri="{FF2B5EF4-FFF2-40B4-BE49-F238E27FC236}">
                <a16:creationId xmlns:a16="http://schemas.microsoft.com/office/drawing/2014/main" id="{DDC68A1B-6C94-DABC-D43C-4FC325557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9419" y="2057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9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 title="Mis on tajuvead ja miks need tekivad? EE">
            <a:hlinkClick r:id="" action="ppaction://media"/>
            <a:extLst>
              <a:ext uri="{FF2B5EF4-FFF2-40B4-BE49-F238E27FC236}">
                <a16:creationId xmlns:a16="http://schemas.microsoft.com/office/drawing/2014/main" id="{4834D33B-7A09-581B-298E-0E4311B72F5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3359" y="166658"/>
            <a:ext cx="11885283" cy="653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5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0469F48-4D85-2F8A-9DB4-2326ABB1B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71"/>
            <a:ext cx="12203628" cy="686707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CB3073E-6E1E-BB71-175C-71993094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-17009"/>
            <a:ext cx="10515600" cy="1325563"/>
          </a:xfrm>
        </p:spPr>
        <p:txBody>
          <a:bodyPr/>
          <a:lstStyle/>
          <a:p>
            <a:r>
              <a:rPr lang="et-EE" dirty="0">
                <a:latin typeface="Futura PT Bold"/>
              </a:rPr>
              <a:t>Rühmatöö</a:t>
            </a:r>
            <a:r>
              <a:rPr lang="en-US" dirty="0">
                <a:latin typeface="Futura PT Bold"/>
              </a:rPr>
              <a:t>: </a:t>
            </a:r>
            <a:r>
              <a:rPr lang="et-EE" dirty="0">
                <a:latin typeface="Futura PT Bold"/>
              </a:rPr>
              <a:t>tõene või väär</a:t>
            </a:r>
            <a:r>
              <a:rPr lang="en-US" dirty="0">
                <a:latin typeface="Futura PT Bold"/>
              </a:rPr>
              <a:t>?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EFF592F-EB7A-DE80-6B94-D9CD24C79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19" y="4309382"/>
            <a:ext cx="336961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Kas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väide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, et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inimesed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kasutavad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ainult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 10% oma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ajust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, on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tõene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või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 </a:t>
            </a:r>
            <a:r>
              <a:rPr lang="fi-FI" b="0" i="0" u="none" strike="noStrike" dirty="0" err="1">
                <a:solidFill>
                  <a:srgbClr val="000000"/>
                </a:solidFill>
                <a:effectLst/>
                <a:latin typeface="Futura PT Book"/>
              </a:rPr>
              <a:t>väär</a:t>
            </a:r>
            <a:r>
              <a:rPr lang="fi-FI" b="0" i="0" u="none" strike="noStrike" dirty="0">
                <a:solidFill>
                  <a:srgbClr val="000000"/>
                </a:solidFill>
                <a:effectLst/>
                <a:latin typeface="Futura PT Book"/>
              </a:rPr>
              <a:t>?</a:t>
            </a:r>
            <a:endParaRPr lang="en-US" b="0" i="0" u="none" strike="noStrike" dirty="0">
              <a:solidFill>
                <a:srgbClr val="000000"/>
              </a:solidFill>
              <a:effectLst/>
              <a:latin typeface="Futura PT Book" panose="020B0502020204020303" pitchFamily="34" charset="0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E476EE9-6C2F-8E6C-D6EF-235C620E89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46425"/>
            <a:ext cx="3345425" cy="121334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E81D88-0AB2-5773-B3E0-EA2F568D8B10}"/>
              </a:ext>
            </a:extLst>
          </p:cNvPr>
          <p:cNvSpPr txBox="1">
            <a:spLocks/>
          </p:cNvSpPr>
          <p:nvPr/>
        </p:nvSpPr>
        <p:spPr>
          <a:xfrm>
            <a:off x="9378706" y="2632755"/>
            <a:ext cx="2463800" cy="15834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dirty="0" err="1">
                <a:solidFill>
                  <a:srgbClr val="000000"/>
                </a:solidFill>
                <a:latin typeface="Futura PT Book" panose="020B0502020204020303" pitchFamily="34" charset="0"/>
              </a:rPr>
              <a:t>Palun</a:t>
            </a:r>
            <a:r>
              <a:rPr lang="fi-FI" dirty="0">
                <a:solidFill>
                  <a:srgbClr val="000000"/>
                </a:solidFill>
                <a:latin typeface="Futura PT Book" panose="020B0502020204020303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Futura PT Book" panose="020B0502020204020303" pitchFamily="34" charset="0"/>
              </a:rPr>
              <a:t>jagage</a:t>
            </a:r>
            <a:r>
              <a:rPr lang="fi-FI" dirty="0">
                <a:solidFill>
                  <a:srgbClr val="000000"/>
                </a:solidFill>
                <a:latin typeface="Futura PT Book" panose="020B0502020204020303" pitchFamily="34" charset="0"/>
              </a:rPr>
              <a:t> ka oma </a:t>
            </a:r>
            <a:r>
              <a:rPr lang="fi-FI" dirty="0" err="1">
                <a:solidFill>
                  <a:srgbClr val="000000"/>
                </a:solidFill>
                <a:latin typeface="Futura PT Book" panose="020B0502020204020303" pitchFamily="34" charset="0"/>
              </a:rPr>
              <a:t>rühma</a:t>
            </a:r>
            <a:r>
              <a:rPr lang="fi-FI" dirty="0">
                <a:solidFill>
                  <a:srgbClr val="000000"/>
                </a:solidFill>
                <a:latin typeface="Futura PT Book" panose="020B0502020204020303" pitchFamily="34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Futura PT Book" panose="020B0502020204020303" pitchFamily="34" charset="0"/>
              </a:rPr>
              <a:t>arvamust</a:t>
            </a:r>
            <a:r>
              <a:rPr lang="fi-FI" dirty="0">
                <a:solidFill>
                  <a:srgbClr val="000000"/>
                </a:solidFill>
                <a:latin typeface="Futura PT Book" panose="020B0502020204020303" pitchFamily="34" charset="0"/>
              </a:rPr>
              <a:t>!</a:t>
            </a:r>
            <a:endParaRPr lang="en-US" dirty="0">
              <a:solidFill>
                <a:srgbClr val="000000"/>
              </a:solidFill>
              <a:latin typeface="Futura PT Book"/>
              <a:ea typeface="Source Sans Pro Ligh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31547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E285D07-563B-25BF-2A74-6948E19B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latin typeface="Futura PT Bold" panose="020B0902020204020203" pitchFamily="34" charset="0"/>
              </a:rPr>
              <a:t>Kinnituskalduvus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3B4605E-9763-DF53-BF90-EA916966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eil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on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mingisugused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uskumused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ja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olete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motiveeritud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märkama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tõlgendama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ja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eelistama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infot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mis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võimaldab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teil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neid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kinnitada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</a:t>
            </a:r>
            <a:endParaRPr lang="en-US" sz="3600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5330389-16E9-5A65-814E-6B3481F6C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7">
            <a:extLst>
              <a:ext uri="{FF2B5EF4-FFF2-40B4-BE49-F238E27FC236}">
                <a16:creationId xmlns:a16="http://schemas.microsoft.com/office/drawing/2014/main" id="{02BB1C66-04F5-8C62-D99A-3E9F4FFEF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Futura PT Bold" panose="020B0902020204020203" pitchFamily="34" charset="0"/>
              </a:rPr>
              <a:t>Motiveeritud</a:t>
            </a:r>
            <a:r>
              <a:rPr lang="en-US" dirty="0">
                <a:latin typeface="Futura PT Bold" panose="020B0902020204020203" pitchFamily="34" charset="0"/>
              </a:rPr>
              <a:t> </a:t>
            </a:r>
            <a:r>
              <a:rPr lang="en-US" dirty="0" err="1">
                <a:latin typeface="Futura PT Bold" panose="020B0902020204020203" pitchFamily="34" charset="0"/>
              </a:rPr>
              <a:t>arutlus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90DEAAC-47EE-DE65-1FFC-FFB611265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Kui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leiate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info, mis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toetab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teie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arvamust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et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inimestel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on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kasutamata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ajupotentsiaali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siis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suure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tõenäosusega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usute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seda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ega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kahtle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selle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tõesuses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Kui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aga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näete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midagi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mis on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teie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arvamusega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vastuolus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muutute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skeptiliseks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ja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uurite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asja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lähemalt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 Seda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nähtust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nimetatakse</a:t>
            </a:r>
            <a:r>
              <a:rPr lang="et-EE" sz="3600" dirty="0">
                <a:solidFill>
                  <a:srgbClr val="212529"/>
                </a:solidFill>
                <a:latin typeface="Futura PT Book" panose="020B0502020204020303" pitchFamily="34" charset="0"/>
              </a:rPr>
              <a:t> </a:t>
            </a:r>
            <a:r>
              <a:rPr lang="en-US" sz="3600" b="1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motiveeritud</a:t>
            </a:r>
            <a:r>
              <a:rPr lang="en-US" sz="3600" b="1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1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arutluseks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</a:t>
            </a:r>
            <a:endParaRPr lang="en-US" sz="3600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4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E476EE9-6C2F-8E6C-D6EF-235C620E8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AFD575D8-DBCF-52BA-5C1D-12AA6B8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Futura PT Bold" panose="020B0902020204020203" pitchFamily="34" charset="0"/>
              </a:rPr>
              <a:t>Negatiivsuskalduvus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6BB6E1C-04B1-59A2-B3DB-3AEC6664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1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Nähtust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kus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negatiivsed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asjad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mõjutavad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meie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tunnetust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ja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käitumist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rohkem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kui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positiivsed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nimetatakse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1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negatiivsuskalduvuseks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 </a:t>
            </a:r>
            <a:endParaRPr lang="et-EE" sz="3600" dirty="0">
              <a:solidFill>
                <a:srgbClr val="212529"/>
              </a:solidFill>
              <a:latin typeface="Futura PT Book" panose="020B0502020204020303" pitchFamily="34" charset="0"/>
            </a:endParaRPr>
          </a:p>
          <a:p>
            <a:pPr marL="0" indent="0">
              <a:buNone/>
            </a:pP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Halvad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uudised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traumad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või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negatiivsed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emotsioonid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kipuvad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inimesi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mõjutama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rohkem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kui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positiivne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info. </a:t>
            </a:r>
            <a:endParaRPr lang="en-US" sz="3600" dirty="0"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0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DDF0811-FF71-302D-C80D-EDAA1B6BD11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See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tähendab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et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usume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või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usaldame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tõenäolisemalt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seda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mida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me juba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tunneme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,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mida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oleme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varem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näinud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või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kuulnud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</a:t>
            </a:r>
            <a:endParaRPr lang="et-EE" sz="3600" b="0" i="0" dirty="0">
              <a:solidFill>
                <a:srgbClr val="212529"/>
              </a:solidFill>
              <a:effectLst/>
              <a:latin typeface="Futura PT Book" panose="020B05020202040203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Sellele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on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üles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ehitatud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 </a:t>
            </a:r>
            <a:r>
              <a:rPr lang="en-US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reklaamid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.</a:t>
            </a:r>
            <a:endParaRPr lang="en-US" sz="3600" dirty="0">
              <a:latin typeface="Futura PT Book" panose="020B0502020204020303" pitchFamily="34" charset="0"/>
            </a:endParaRPr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A895C3EF-1C29-8603-303A-02263232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>
                <a:latin typeface="Futura PT Bold" panose="020B0902020204020203" pitchFamily="34" charset="0"/>
              </a:rPr>
              <a:t>Kalduvus</a:t>
            </a:r>
            <a:r>
              <a:rPr lang="en-US" dirty="0">
                <a:latin typeface="Futura PT Bold" panose="020B0902020204020203" pitchFamily="34" charset="0"/>
              </a:rPr>
              <a:t> </a:t>
            </a:r>
            <a:r>
              <a:rPr lang="en-US" dirty="0" err="1">
                <a:latin typeface="Futura PT Bold" panose="020B0902020204020203" pitchFamily="34" charset="0"/>
              </a:rPr>
              <a:t>eelistada</a:t>
            </a:r>
            <a:r>
              <a:rPr lang="en-US" dirty="0">
                <a:latin typeface="Futura PT Bold" panose="020B0902020204020203" pitchFamily="34" charset="0"/>
              </a:rPr>
              <a:t> </a:t>
            </a:r>
            <a:r>
              <a:rPr lang="en-US" dirty="0" err="1">
                <a:latin typeface="Futura PT Bold" panose="020B0902020204020203" pitchFamily="34" charset="0"/>
              </a:rPr>
              <a:t>tuttavat</a:t>
            </a:r>
            <a:r>
              <a:rPr lang="en-US" dirty="0">
                <a:latin typeface="Futura PT Bold" panose="020B0902020204020203" pitchFamily="34" charset="0"/>
              </a:rPr>
              <a:t> </a:t>
            </a:r>
            <a:r>
              <a:rPr lang="en-US" dirty="0" err="1">
                <a:latin typeface="Futura PT Bold" panose="020B0902020204020203" pitchFamily="34" charset="0"/>
              </a:rPr>
              <a:t>infot</a:t>
            </a:r>
            <a:endParaRPr lang="en-US" dirty="0">
              <a:latin typeface="Futura PT Bold" panose="020B090202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6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171386C6-7511-E567-AACB-760B87D84B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E476EE9-6C2F-8E6C-D6EF-235C620E89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942" y="5613217"/>
            <a:ext cx="2163442" cy="784657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AFD575D8-DBCF-52BA-5C1D-12AA6B85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765737" y="2735645"/>
            <a:ext cx="5720255" cy="1811668"/>
          </a:xfrm>
        </p:spPr>
        <p:txBody>
          <a:bodyPr/>
          <a:lstStyle/>
          <a:p>
            <a:r>
              <a:rPr lang="en-US" dirty="0"/>
              <a:t>TEST: Kas Sinu </a:t>
            </a:r>
            <a:r>
              <a:rPr lang="en-US" dirty="0" err="1"/>
              <a:t>valik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reklaam</a:t>
            </a:r>
            <a:r>
              <a:rPr lang="en-US" dirty="0"/>
              <a:t>?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6BB6E1C-04B1-59A2-B3DB-3AEC6664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363" y="72935"/>
            <a:ext cx="3873500" cy="143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Testi </a:t>
            </a:r>
            <a:br>
              <a:rPr lang="et-EE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</a:b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QR</a:t>
            </a:r>
            <a:r>
              <a:rPr lang="et-EE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-</a:t>
            </a:r>
            <a:r>
              <a:rPr lang="et-EE" sz="3600" b="0" i="0" dirty="0" err="1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ko</a:t>
            </a:r>
            <a:r>
              <a:rPr lang="en-US" sz="3600" b="0" i="0" dirty="0">
                <a:solidFill>
                  <a:srgbClr val="212529"/>
                </a:solidFill>
                <a:effectLst/>
                <a:latin typeface="Futura PT Book" panose="020B0502020204020303" pitchFamily="34" charset="0"/>
              </a:rPr>
              <a:t>od: </a:t>
            </a:r>
            <a:endParaRPr lang="en-US" sz="3600" dirty="0">
              <a:latin typeface="Futura PT Book" panose="020B0502020204020303" pitchFamily="34" charset="0"/>
            </a:endParaRPr>
          </a:p>
        </p:txBody>
      </p:sp>
      <p:pic>
        <p:nvPicPr>
          <p:cNvPr id="2" name="Picture 4" descr="Qr code&#10;&#10;Description automatically generated">
            <a:extLst>
              <a:ext uri="{FF2B5EF4-FFF2-40B4-BE49-F238E27FC236}">
                <a16:creationId xmlns:a16="http://schemas.microsoft.com/office/drawing/2014/main" id="{81E28864-A291-E3B0-3721-B51A89F2B8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7331" y="1124607"/>
            <a:ext cx="3098456" cy="309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0011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30FB8C-22D0-4C12-820A-9D3992F1C162}">
  <ds:schemaRefs>
    <ds:schemaRef ds:uri="http://schemas.microsoft.com/office/2006/metadata/properties"/>
    <ds:schemaRef ds:uri="http://schemas.microsoft.com/office/infopath/2007/PartnerControls"/>
    <ds:schemaRef ds:uri="e49c4de8-714a-4d9a-88a7-b286d1a87f85"/>
    <ds:schemaRef ds:uri="ce8b8449-7073-4f43-8a1a-984ca5569f20"/>
  </ds:schemaRefs>
</ds:datastoreItem>
</file>

<file path=customXml/itemProps2.xml><?xml version="1.0" encoding="utf-8"?>
<ds:datastoreItem xmlns:ds="http://schemas.openxmlformats.org/officeDocument/2006/customXml" ds:itemID="{3122F7A8-FB6F-44DC-860E-9AB27A59AA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EBA25-24CB-4B9E-B3E6-96D3143D2C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c4de8-714a-4d9a-88a7-b286d1a87f85"/>
    <ds:schemaRef ds:uri="ce8b8449-7073-4f43-8a1a-984ca556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442</Words>
  <Application>Microsoft Office PowerPoint</Application>
  <PresentationFormat>Widescreen</PresentationFormat>
  <Paragraphs>51</Paragraphs>
  <Slides>12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Futura PT Bold</vt:lpstr>
      <vt:lpstr>Futura PT Book</vt:lpstr>
      <vt:lpstr>Museo Sans Cyrl 900</vt:lpstr>
      <vt:lpstr>Source Sans Pro Light</vt:lpstr>
      <vt:lpstr>4_Office Theme</vt:lpstr>
      <vt:lpstr>PowerPoint Presentation</vt:lpstr>
      <vt:lpstr>Kodutöö</vt:lpstr>
      <vt:lpstr>PowerPoint Presentation</vt:lpstr>
      <vt:lpstr>Rühmatöö: tõene või väär? </vt:lpstr>
      <vt:lpstr>Kinnituskalduvus</vt:lpstr>
      <vt:lpstr>Motiveeritud arutlus</vt:lpstr>
      <vt:lpstr>Negatiivsuskalduvus</vt:lpstr>
      <vt:lpstr>Kalduvus eelistada tuttavat infot</vt:lpstr>
      <vt:lpstr>TEST: Kas Sinu valik või reklaam?</vt:lpstr>
      <vt:lpstr>PowerPoint Presentation</vt:lpstr>
      <vt:lpstr>Kokkuvõte Kuidas tajuvigadest üle olla?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Ojala</dc:creator>
  <cp:lastModifiedBy>Sabine Berzina</cp:lastModifiedBy>
  <cp:revision>171</cp:revision>
  <dcterms:created xsi:type="dcterms:W3CDTF">2022-06-27T09:51:01Z</dcterms:created>
  <dcterms:modified xsi:type="dcterms:W3CDTF">2023-02-04T19:04:13Z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