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7"/>
  </p:notesMasterIdLst>
  <p:sldIdLst>
    <p:sldId id="266" r:id="rId5"/>
    <p:sldId id="265" r:id="rId6"/>
    <p:sldId id="264" r:id="rId7"/>
    <p:sldId id="262" r:id="rId8"/>
    <p:sldId id="263" r:id="rId9"/>
    <p:sldId id="269" r:id="rId10"/>
    <p:sldId id="270" r:id="rId11"/>
    <p:sldId id="268" r:id="rId12"/>
    <p:sldId id="272" r:id="rId13"/>
    <p:sldId id="273" r:id="rId14"/>
    <p:sldId id="267" r:id="rId15"/>
    <p:sldId id="25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B2830D-D6E4-1E60-57D6-453489105170}" name="Stanley Currier" initials="SC" userId="S::scurrier@irex.org::62b8aaa8-5ce6-4197-b882-9703622d5d75" providerId="AD"/>
  <p188:author id="{44900C5D-7F2D-0F05-8F82-2572EE419B8B}" name="Sabine Berzina" initials="SB" userId="S::sberzina@irex.org::1466796a-f43a-429c-85bf-4ebf8b66094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786CBF-DF1E-4CB7-83BA-FB0337175D79}" v="2" dt="2023-02-06T10:45:39.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82913" autoAdjust="0"/>
  </p:normalViewPr>
  <p:slideViewPr>
    <p:cSldViewPr snapToGrid="0">
      <p:cViewPr varScale="1">
        <p:scale>
          <a:sx n="55" d="100"/>
          <a:sy n="55" d="100"/>
        </p:scale>
        <p:origin x="9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e Berzina" userId="1466796a-f43a-429c-85bf-4ebf8b660949" providerId="ADAL" clId="{11B9F7CD-6837-4245-882F-D371E9294ECB}"/>
    <pc:docChg chg="delSld modSld">
      <pc:chgData name="Sabine Berzina" userId="1466796a-f43a-429c-85bf-4ebf8b660949" providerId="ADAL" clId="{11B9F7CD-6837-4245-882F-D371E9294ECB}" dt="2023-02-03T12:31:33.930" v="4" actId="2711"/>
      <pc:docMkLst>
        <pc:docMk/>
      </pc:docMkLst>
      <pc:sldChg chg="modNotesTx">
        <pc:chgData name="Sabine Berzina" userId="1466796a-f43a-429c-85bf-4ebf8b660949" providerId="ADAL" clId="{11B9F7CD-6837-4245-882F-D371E9294ECB}" dt="2023-02-03T12:30:52.467" v="2"/>
        <pc:sldMkLst>
          <pc:docMk/>
          <pc:sldMk cId="2048850270" sldId="264"/>
        </pc:sldMkLst>
      </pc:sldChg>
      <pc:sldChg chg="modSp mod">
        <pc:chgData name="Sabine Berzina" userId="1466796a-f43a-429c-85bf-4ebf8b660949" providerId="ADAL" clId="{11B9F7CD-6837-4245-882F-D371E9294ECB}" dt="2023-02-03T12:31:33.930" v="4" actId="2711"/>
        <pc:sldMkLst>
          <pc:docMk/>
          <pc:sldMk cId="1275732892" sldId="267"/>
        </pc:sldMkLst>
        <pc:spChg chg="mod">
          <ac:chgData name="Sabine Berzina" userId="1466796a-f43a-429c-85bf-4ebf8b660949" providerId="ADAL" clId="{11B9F7CD-6837-4245-882F-D371E9294ECB}" dt="2023-02-03T12:31:33.930" v="4" actId="2711"/>
          <ac:spMkLst>
            <pc:docMk/>
            <pc:sldMk cId="1275732892" sldId="267"/>
            <ac:spMk id="5" creationId="{8BD19F56-2BAC-6FA2-238A-83037EA3B343}"/>
          </ac:spMkLst>
        </pc:spChg>
      </pc:sldChg>
      <pc:sldChg chg="del">
        <pc:chgData name="Sabine Berzina" userId="1466796a-f43a-429c-85bf-4ebf8b660949" providerId="ADAL" clId="{11B9F7CD-6837-4245-882F-D371E9294ECB}" dt="2023-02-03T12:31:16.149" v="3" actId="47"/>
        <pc:sldMkLst>
          <pc:docMk/>
          <pc:sldMk cId="102420690" sldId="271"/>
        </pc:sldMkLst>
      </pc:sldChg>
    </pc:docChg>
  </pc:docChgLst>
  <pc:docChgLst>
    <pc:chgData name="Sabine Berzina" userId="1466796a-f43a-429c-85bf-4ebf8b660949" providerId="ADAL" clId="{41786CBF-DF1E-4CB7-83BA-FB0337175D79}"/>
    <pc:docChg chg="undo custSel modSld">
      <pc:chgData name="Sabine Berzina" userId="1466796a-f43a-429c-85bf-4ebf8b660949" providerId="ADAL" clId="{41786CBF-DF1E-4CB7-83BA-FB0337175D79}" dt="2023-02-06T10:45:39.942" v="8"/>
      <pc:docMkLst>
        <pc:docMk/>
      </pc:docMkLst>
      <pc:sldChg chg="modAnim">
        <pc:chgData name="Sabine Berzina" userId="1466796a-f43a-429c-85bf-4ebf8b660949" providerId="ADAL" clId="{41786CBF-DF1E-4CB7-83BA-FB0337175D79}" dt="2023-02-06T10:45:31.806" v="7"/>
        <pc:sldMkLst>
          <pc:docMk/>
          <pc:sldMk cId="2048850270" sldId="264"/>
        </pc:sldMkLst>
      </pc:sldChg>
      <pc:sldChg chg="modSp mod">
        <pc:chgData name="Sabine Berzina" userId="1466796a-f43a-429c-85bf-4ebf8b660949" providerId="ADAL" clId="{41786CBF-DF1E-4CB7-83BA-FB0337175D79}" dt="2023-02-06T10:45:23.044" v="6" actId="2711"/>
        <pc:sldMkLst>
          <pc:docMk/>
          <pc:sldMk cId="2183657655" sldId="266"/>
        </pc:sldMkLst>
        <pc:spChg chg="mod">
          <ac:chgData name="Sabine Berzina" userId="1466796a-f43a-429c-85bf-4ebf8b660949" providerId="ADAL" clId="{41786CBF-DF1E-4CB7-83BA-FB0337175D79}" dt="2023-02-06T10:45:23.044" v="6" actId="2711"/>
          <ac:spMkLst>
            <pc:docMk/>
            <pc:sldMk cId="2183657655" sldId="266"/>
            <ac:spMk id="8" creationId="{3F2298B4-2E14-D507-4B9A-E60C6C511C33}"/>
          </ac:spMkLst>
        </pc:spChg>
      </pc:sldChg>
      <pc:sldChg chg="modAnim">
        <pc:chgData name="Sabine Berzina" userId="1466796a-f43a-429c-85bf-4ebf8b660949" providerId="ADAL" clId="{41786CBF-DF1E-4CB7-83BA-FB0337175D79}" dt="2023-02-06T10:45:39.942" v="8"/>
        <pc:sldMkLst>
          <pc:docMk/>
          <pc:sldMk cId="886408440"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343B2-4182-4A21-BD2A-86F45C6890FE}" type="datetimeFigureOut">
              <a:t>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BB40B-A3DB-497D-A382-1339DA1BDF24}" type="slidenum">
              <a:t>‹#›</a:t>
            </a:fld>
            <a:endParaRPr lang="en-US"/>
          </a:p>
        </p:txBody>
      </p:sp>
    </p:spTree>
    <p:extLst>
      <p:ext uri="{BB962C8B-B14F-4D97-AF65-F5344CB8AC3E}">
        <p14:creationId xmlns:p14="http://schemas.microsoft.com/office/powerpoint/2010/main" val="978032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youtu.be/N4peLeXfJ6o"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veryverified.eu/lt/vienetai/trecias-skyrius/b-dalis-kognityviniai-iskraipymai/testas-proto-zaidimai"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lZoFuZgCjO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discovermagazine.com/mind/the-10-percent-of-your-brain-myth-that-just-wont-di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4BB40B-A3DB-497D-A382-1339DA1BDF24}" type="slidenum">
              <a:rPr lang="en-US" smtClean="0"/>
              <a:t>1</a:t>
            </a:fld>
            <a:endParaRPr lang="en-US"/>
          </a:p>
        </p:txBody>
      </p:sp>
    </p:spTree>
    <p:extLst>
      <p:ext uri="{BB962C8B-B14F-4D97-AF65-F5344CB8AC3E}">
        <p14:creationId xmlns:p14="http://schemas.microsoft.com/office/powerpoint/2010/main" val="3831977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Pokalbis su reklamos specialistu LT </a:t>
            </a:r>
            <a:r>
              <a:rPr lang="lt-LT" dirty="0">
                <a:hlinkClick r:id="rId3"/>
              </a:rPr>
              <a:t>https://youtu.be/N4peLeXfJ6o</a:t>
            </a:r>
            <a:endParaRPr lang="en-US">
              <a:cs typeface="Calibri" panose="020F0502020204030204"/>
            </a:endParaRPr>
          </a:p>
          <a:p>
            <a:endParaRPr lang="lt-LT"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376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11</a:t>
            </a:fld>
            <a:endParaRPr lang="en-US"/>
          </a:p>
        </p:txBody>
      </p:sp>
    </p:spTree>
    <p:extLst>
      <p:ext uri="{BB962C8B-B14F-4D97-AF65-F5344CB8AC3E}">
        <p14:creationId xmlns:p14="http://schemas.microsoft.com/office/powerpoint/2010/main" val="2882808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https://veryverified.eu/lt/vienetai/trecias-skyrius/b-dalis-kognityviniai-iskraipymai/testas-proto-zaidimai</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2</a:t>
            </a:fld>
            <a:endParaRPr lang="en-US"/>
          </a:p>
        </p:txBody>
      </p:sp>
    </p:spTree>
    <p:extLst>
      <p:ext uri="{BB962C8B-B14F-4D97-AF65-F5344CB8AC3E}">
        <p14:creationId xmlns:p14="http://schemas.microsoft.com/office/powerpoint/2010/main" val="1670043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Kognityviniai iškraipymai: kas tai yra ir kodėl tai nutinka? LT </a:t>
            </a:r>
            <a:r>
              <a:rPr lang="lt-LT" dirty="0">
                <a:hlinkClick r:id="rId3"/>
              </a:rPr>
              <a:t>https://youtu.be/lZoFuZgCjOs</a:t>
            </a:r>
            <a:endParaRPr lang="lt-LT" dirty="0"/>
          </a:p>
          <a:p>
            <a:endParaRPr lang="lt-LT" dirty="0">
              <a:cs typeface="Calibri" panose="020F0502020204030204"/>
            </a:endParaRPr>
          </a:p>
          <a:p>
            <a:r>
              <a:rPr lang="lt-LT" dirty="0">
                <a:cs typeface="Calibri" panose="020F0502020204030204"/>
              </a:rPr>
              <a:t>Paklauskite dalyvių ar jiems aktuali problema, iškelta vaizdo įraše. Kur ir kada jie yra patyrę Barnumo efektą ir kognityvinių iškraipymų? </a:t>
            </a:r>
            <a:endParaRPr lang="en-US" dirty="0">
              <a:cs typeface="Calibri" panose="020F0502020204030204"/>
            </a:endParaRPr>
          </a:p>
          <a:p>
            <a:endParaRPr lang="lt-LT"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3</a:t>
            </a:fld>
            <a:endParaRPr lang="en-US"/>
          </a:p>
        </p:txBody>
      </p:sp>
    </p:spTree>
    <p:extLst>
      <p:ext uri="{BB962C8B-B14F-4D97-AF65-F5344CB8AC3E}">
        <p14:creationId xmlns:p14="http://schemas.microsoft.com/office/powerpoint/2010/main" val="226991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https://www.discovermagazine.com/mind/the-10-percent-of-your-brain-myth-that-just-wont-die</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smtClean="0"/>
              <a:t>4</a:t>
            </a:fld>
            <a:endParaRPr lang="en-US"/>
          </a:p>
        </p:txBody>
      </p:sp>
    </p:spTree>
    <p:extLst>
      <p:ext uri="{BB962C8B-B14F-4D97-AF65-F5344CB8AC3E}">
        <p14:creationId xmlns:p14="http://schemas.microsoft.com/office/powerpoint/2010/main" val="3186666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A3E25C-14BA-461B-9D1A-EB5CE2559D82}" type="slidenum">
              <a:rPr lang="en-US"/>
              <a:t>5</a:t>
            </a:fld>
            <a:endParaRPr lang="en-US"/>
          </a:p>
        </p:txBody>
      </p:sp>
    </p:spTree>
    <p:extLst>
      <p:ext uri="{BB962C8B-B14F-4D97-AF65-F5344CB8AC3E}">
        <p14:creationId xmlns:p14="http://schemas.microsoft.com/office/powerpoint/2010/main" val="470575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2391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8285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A3E25C-14BA-461B-9D1A-EB5CE2559D82}" type="slidenum">
              <a:rPr lang="en-US"/>
              <a:t>8</a:t>
            </a:fld>
            <a:endParaRPr lang="en-US"/>
          </a:p>
        </p:txBody>
      </p:sp>
    </p:spTree>
    <p:extLst>
      <p:ext uri="{BB962C8B-B14F-4D97-AF65-F5344CB8AC3E}">
        <p14:creationId xmlns:p14="http://schemas.microsoft.com/office/powerpoint/2010/main" val="264128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0536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11B1-8BF8-4925-8082-B9E8897117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4F5274-1ECF-469D-99AF-6319B3430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22CEFE-DD27-4971-A80C-6F032904F098}"/>
              </a:ext>
            </a:extLst>
          </p:cNvPr>
          <p:cNvSpPr>
            <a:spLocks noGrp="1"/>
          </p:cNvSpPr>
          <p:nvPr>
            <p:ph type="dt" sz="half" idx="10"/>
          </p:nvPr>
        </p:nvSpPr>
        <p:spPr/>
        <p:txBody>
          <a:bodyPr/>
          <a:lstStyle/>
          <a:p>
            <a:fld id="{F58F1D6A-F961-441A-9298-73C1DCC4158D}" type="datetime1">
              <a:rPr lang="en-US" smtClean="0"/>
              <a:t>2/6/2023</a:t>
            </a:fld>
            <a:endParaRPr lang="en-US"/>
          </a:p>
        </p:txBody>
      </p:sp>
      <p:sp>
        <p:nvSpPr>
          <p:cNvPr id="5" name="Footer Placeholder 4">
            <a:extLst>
              <a:ext uri="{FF2B5EF4-FFF2-40B4-BE49-F238E27FC236}">
                <a16:creationId xmlns:a16="http://schemas.microsoft.com/office/drawing/2014/main" id="{D2BFD1AB-2E95-4FB6-AFDB-D7C42643A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51AB8-A963-4590-AD6D-E57EE8C59206}"/>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400965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B3B8-C4EF-4E56-B82E-0379C38BBC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17E9BD-D828-4A3D-A34C-432630B517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E3ADB-9136-439B-BEE5-F22D4AC5C177}"/>
              </a:ext>
            </a:extLst>
          </p:cNvPr>
          <p:cNvSpPr>
            <a:spLocks noGrp="1"/>
          </p:cNvSpPr>
          <p:nvPr>
            <p:ph type="dt" sz="half" idx="10"/>
          </p:nvPr>
        </p:nvSpPr>
        <p:spPr/>
        <p:txBody>
          <a:bodyPr/>
          <a:lstStyle/>
          <a:p>
            <a:fld id="{337742D7-78BE-44B5-A4FB-00D84D1F393D}" type="datetime1">
              <a:rPr lang="en-US" smtClean="0"/>
              <a:t>2/6/2023</a:t>
            </a:fld>
            <a:endParaRPr lang="en-US"/>
          </a:p>
        </p:txBody>
      </p:sp>
      <p:sp>
        <p:nvSpPr>
          <p:cNvPr id="5" name="Footer Placeholder 4">
            <a:extLst>
              <a:ext uri="{FF2B5EF4-FFF2-40B4-BE49-F238E27FC236}">
                <a16:creationId xmlns:a16="http://schemas.microsoft.com/office/drawing/2014/main" id="{77FE4EAA-5C4D-4713-AB29-FA7D701DB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32BE5-AD8D-4686-B95E-0174BDFBBAF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46869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FAAFEA-6795-4282-8988-202D35E5DA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0EFE79-061A-47F3-AF5B-FC72789138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79CDD-0EFF-473B-A92A-05B8C87B0F48}"/>
              </a:ext>
            </a:extLst>
          </p:cNvPr>
          <p:cNvSpPr>
            <a:spLocks noGrp="1"/>
          </p:cNvSpPr>
          <p:nvPr>
            <p:ph type="dt" sz="half" idx="10"/>
          </p:nvPr>
        </p:nvSpPr>
        <p:spPr/>
        <p:txBody>
          <a:bodyPr/>
          <a:lstStyle/>
          <a:p>
            <a:fld id="{D7794281-8058-467D-AC33-437716C632EA}" type="datetime1">
              <a:rPr lang="en-US" smtClean="0"/>
              <a:t>2/6/2023</a:t>
            </a:fld>
            <a:endParaRPr lang="en-US"/>
          </a:p>
        </p:txBody>
      </p:sp>
      <p:sp>
        <p:nvSpPr>
          <p:cNvPr id="5" name="Footer Placeholder 4">
            <a:extLst>
              <a:ext uri="{FF2B5EF4-FFF2-40B4-BE49-F238E27FC236}">
                <a16:creationId xmlns:a16="http://schemas.microsoft.com/office/drawing/2014/main" id="{99B14088-D1F7-4FAC-9473-3A4F7CD12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225E8-926C-4ADA-9720-EC10A5E5F1F4}"/>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15692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55"/>
        <p:cNvGrpSpPr/>
        <p:nvPr/>
      </p:nvGrpSpPr>
      <p:grpSpPr>
        <a:xfrm>
          <a:off x="0" y="0"/>
          <a:ext cx="0" cy="0"/>
          <a:chOff x="0" y="0"/>
          <a:chExt cx="0" cy="0"/>
        </a:xfrm>
      </p:grpSpPr>
      <p:sp>
        <p:nvSpPr>
          <p:cNvPr id="6" name="Shape 713"/>
          <p:cNvSpPr/>
          <p:nvPr userDrawn="1"/>
        </p:nvSpPr>
        <p:spPr>
          <a:xfrm>
            <a:off x="0" y="6762751"/>
            <a:ext cx="12192000" cy="103656"/>
          </a:xfrm>
          <a:prstGeom prst="rect">
            <a:avLst/>
          </a:prstGeom>
          <a:solidFill>
            <a:srgbClr val="43B6C8"/>
          </a:solidFill>
          <a:ln>
            <a:noFill/>
          </a:ln>
        </p:spPr>
        <p:txBody>
          <a:bodyPr spcFirstLastPara="1" wrap="square" lIns="121900" tIns="60933" rIns="121900" bIns="60933" anchor="ctr" anchorCtr="0">
            <a:noAutofit/>
          </a:bodyPr>
          <a:lstStyle/>
          <a:p>
            <a:pPr algn="ctr">
              <a:buClr>
                <a:srgbClr val="000000"/>
              </a:buClr>
              <a:buSzPts val="900"/>
            </a:pPr>
            <a:endParaRPr sz="1200">
              <a:solidFill>
                <a:schemeClr val="lt1"/>
              </a:solidFill>
              <a:latin typeface="Arial"/>
              <a:ea typeface="Arial"/>
              <a:cs typeface="Arial"/>
              <a:sym typeface="Arial"/>
            </a:endParaRPr>
          </a:p>
        </p:txBody>
      </p:sp>
      <p:sp>
        <p:nvSpPr>
          <p:cNvPr id="3" name="Content Placeholder 2"/>
          <p:cNvSpPr>
            <a:spLocks noGrp="1"/>
          </p:cNvSpPr>
          <p:nvPr>
            <p:ph sz="quarter" idx="10"/>
          </p:nvPr>
        </p:nvSpPr>
        <p:spPr>
          <a:xfrm>
            <a:off x="703263" y="270934"/>
            <a:ext cx="10785475" cy="506413"/>
          </a:xfrm>
          <a:noFill/>
          <a:ln>
            <a:noFill/>
          </a:ln>
        </p:spPr>
        <p:txBody>
          <a:bodyPr spcFirstLastPara="1" wrap="square" lIns="0" tIns="60933" rIns="121900" bIns="60933" anchor="ctr" anchorCtr="0">
            <a:noAutofit/>
          </a:bodyPr>
          <a:lstStyle>
            <a:lvl1pPr marL="0" indent="0">
              <a:buNone/>
              <a:defRPr lang="en-US" sz="3200" b="1" dirty="0" smtClean="0">
                <a:solidFill>
                  <a:srgbClr val="009BA0"/>
                </a:solidFill>
                <a:latin typeface="Arial"/>
                <a:ea typeface="Arial"/>
                <a:cs typeface="Arial"/>
              </a:defRPr>
            </a:lvl1pPr>
            <a:lvl2pPr>
              <a:defRPr lang="en-US" sz="1800" dirty="0" smtClean="0"/>
            </a:lvl2pPr>
            <a:lvl3pPr>
              <a:defRPr lang="en-US" sz="1800" dirty="0" smtClean="0"/>
            </a:lvl3pPr>
            <a:lvl4pPr>
              <a:defRPr lang="en-US" dirty="0" smtClean="0"/>
            </a:lvl4pPr>
            <a:lvl5pPr>
              <a:defRPr lang="uk-UA" dirty="0"/>
            </a:lvl5pPr>
          </a:lstStyle>
          <a:p>
            <a:pPr marL="0" lvl="0">
              <a:buClr>
                <a:srgbClr val="009BA0"/>
              </a:buClr>
              <a:buSzPts val="3400"/>
            </a:pPr>
            <a:r>
              <a:rPr lang="en-US"/>
              <a:t>Edit Master text styles</a:t>
            </a:r>
          </a:p>
        </p:txBody>
      </p:sp>
      <p:cxnSp>
        <p:nvCxnSpPr>
          <p:cNvPr id="5" name="Shape 715">
            <a:extLst>
              <a:ext uri="{FF2B5EF4-FFF2-40B4-BE49-F238E27FC236}">
                <a16:creationId xmlns:a16="http://schemas.microsoft.com/office/drawing/2014/main" id="{D58F7EDD-4A8F-422A-95EA-CD89D8BB51EF}"/>
              </a:ext>
            </a:extLst>
          </p:cNvPr>
          <p:cNvCxnSpPr/>
          <p:nvPr userDrawn="1"/>
        </p:nvCxnSpPr>
        <p:spPr>
          <a:xfrm rot="10800000" flipH="1">
            <a:off x="702739" y="872067"/>
            <a:ext cx="10786400" cy="0"/>
          </a:xfrm>
          <a:prstGeom prst="straightConnector1">
            <a:avLst/>
          </a:prstGeom>
          <a:noFill/>
          <a:ln w="15875" cap="flat" cmpd="sng">
            <a:solidFill>
              <a:srgbClr val="009BA0"/>
            </a:solidFill>
            <a:prstDash val="solid"/>
            <a:round/>
            <a:headEnd type="none" w="sm" len="sm"/>
            <a:tailEnd type="none" w="sm" len="sm"/>
          </a:ln>
        </p:spPr>
      </p:cxnSp>
    </p:spTree>
    <p:extLst>
      <p:ext uri="{BB962C8B-B14F-4D97-AF65-F5344CB8AC3E}">
        <p14:creationId xmlns:p14="http://schemas.microsoft.com/office/powerpoint/2010/main" val="133096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8C20D-3346-4BE0-960A-2B858900A6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ADF1F-69F4-4A88-A067-D669FB40B0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62313-B89A-4C98-A500-041A658D2CF2}"/>
              </a:ext>
            </a:extLst>
          </p:cNvPr>
          <p:cNvSpPr>
            <a:spLocks noGrp="1"/>
          </p:cNvSpPr>
          <p:nvPr>
            <p:ph type="dt" sz="half" idx="10"/>
          </p:nvPr>
        </p:nvSpPr>
        <p:spPr/>
        <p:txBody>
          <a:bodyPr/>
          <a:lstStyle/>
          <a:p>
            <a:fld id="{27C06AD6-2A1B-42A4-AAD2-BAED84479F1A}" type="datetime1">
              <a:rPr lang="en-US" smtClean="0"/>
              <a:t>2/6/2023</a:t>
            </a:fld>
            <a:endParaRPr lang="en-US"/>
          </a:p>
        </p:txBody>
      </p:sp>
      <p:sp>
        <p:nvSpPr>
          <p:cNvPr id="5" name="Footer Placeholder 4">
            <a:extLst>
              <a:ext uri="{FF2B5EF4-FFF2-40B4-BE49-F238E27FC236}">
                <a16:creationId xmlns:a16="http://schemas.microsoft.com/office/drawing/2014/main" id="{7356758C-4903-454A-9D0E-FE731CE13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8FCF5-D282-44DD-BD8C-3380829CF7A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3883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EB9D-5737-452D-BF21-64E13046F0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A59D1-CBFF-45E9-B7A7-822A1E3484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2AD870-A144-4E54-94DF-757C11A1E94A}"/>
              </a:ext>
            </a:extLst>
          </p:cNvPr>
          <p:cNvSpPr>
            <a:spLocks noGrp="1"/>
          </p:cNvSpPr>
          <p:nvPr>
            <p:ph type="dt" sz="half" idx="10"/>
          </p:nvPr>
        </p:nvSpPr>
        <p:spPr/>
        <p:txBody>
          <a:bodyPr/>
          <a:lstStyle/>
          <a:p>
            <a:fld id="{58829BBA-AAD9-4625-B910-ECB7B96082DB}" type="datetime1">
              <a:rPr lang="en-US" smtClean="0"/>
              <a:t>2/6/2023</a:t>
            </a:fld>
            <a:endParaRPr lang="en-US"/>
          </a:p>
        </p:txBody>
      </p:sp>
      <p:sp>
        <p:nvSpPr>
          <p:cNvPr id="5" name="Footer Placeholder 4">
            <a:extLst>
              <a:ext uri="{FF2B5EF4-FFF2-40B4-BE49-F238E27FC236}">
                <a16:creationId xmlns:a16="http://schemas.microsoft.com/office/drawing/2014/main" id="{1725885B-CFAB-468D-939D-295234D24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D06ED-C7D3-4F9B-8F68-40719400E0B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28515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DE918-1792-4844-85C7-63518C1804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3FA2B-5631-433E-B04F-5F0A429116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7AD47-8399-4BD0-A892-855A8A16A4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8DE2BD-7434-4693-BFEB-54FF5E455C24}"/>
              </a:ext>
            </a:extLst>
          </p:cNvPr>
          <p:cNvSpPr>
            <a:spLocks noGrp="1"/>
          </p:cNvSpPr>
          <p:nvPr>
            <p:ph type="dt" sz="half" idx="10"/>
          </p:nvPr>
        </p:nvSpPr>
        <p:spPr/>
        <p:txBody>
          <a:bodyPr/>
          <a:lstStyle/>
          <a:p>
            <a:fld id="{9EF27477-B691-465D-AE31-645297B1AAC1}" type="datetime1">
              <a:rPr lang="en-US" smtClean="0"/>
              <a:t>2/6/2023</a:t>
            </a:fld>
            <a:endParaRPr lang="en-US"/>
          </a:p>
        </p:txBody>
      </p:sp>
      <p:sp>
        <p:nvSpPr>
          <p:cNvPr id="6" name="Footer Placeholder 5">
            <a:extLst>
              <a:ext uri="{FF2B5EF4-FFF2-40B4-BE49-F238E27FC236}">
                <a16:creationId xmlns:a16="http://schemas.microsoft.com/office/drawing/2014/main" id="{BCD780FA-67CC-4056-8386-C3FE186F9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0FFA0-DB6A-4C2C-8B22-E5955889C96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72079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BF5F5-112B-4079-BFC4-754E7DCE4E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3CA595-416E-46C8-A054-8FB7C6BA73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5914BD-0FB8-4FF3-A662-B580EDF85F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2A5E7C-17F5-488B-B2F3-DA046E1A2C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DDDE23-73CC-4D71-9BFF-ABF4B4BFE2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80C66-BB2E-48E3-9066-375C4FDC6DBB}"/>
              </a:ext>
            </a:extLst>
          </p:cNvPr>
          <p:cNvSpPr>
            <a:spLocks noGrp="1"/>
          </p:cNvSpPr>
          <p:nvPr>
            <p:ph type="dt" sz="half" idx="10"/>
          </p:nvPr>
        </p:nvSpPr>
        <p:spPr/>
        <p:txBody>
          <a:bodyPr/>
          <a:lstStyle/>
          <a:p>
            <a:fld id="{9152E7DE-3D6A-40CB-A265-6801E7318149}" type="datetime1">
              <a:rPr lang="en-US" smtClean="0"/>
              <a:t>2/6/2023</a:t>
            </a:fld>
            <a:endParaRPr lang="en-US"/>
          </a:p>
        </p:txBody>
      </p:sp>
      <p:sp>
        <p:nvSpPr>
          <p:cNvPr id="8" name="Footer Placeholder 7">
            <a:extLst>
              <a:ext uri="{FF2B5EF4-FFF2-40B4-BE49-F238E27FC236}">
                <a16:creationId xmlns:a16="http://schemas.microsoft.com/office/drawing/2014/main" id="{7DD7F3A1-840B-4E52-AEC2-A5B3144B4F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B1F7EA-9815-484F-86E4-CC3E23A473B1}"/>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06479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D3B9A-05E8-45AF-B94B-1038129E5E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A0BF4E-C4FE-445E-97A9-665374D9516B}"/>
              </a:ext>
            </a:extLst>
          </p:cNvPr>
          <p:cNvSpPr>
            <a:spLocks noGrp="1"/>
          </p:cNvSpPr>
          <p:nvPr>
            <p:ph type="dt" sz="half" idx="10"/>
          </p:nvPr>
        </p:nvSpPr>
        <p:spPr/>
        <p:txBody>
          <a:bodyPr/>
          <a:lstStyle/>
          <a:p>
            <a:fld id="{5467EB4A-7BEF-47DE-BF15-3A6740AA2BCB}" type="datetime1">
              <a:rPr lang="en-US" smtClean="0"/>
              <a:t>2/6/2023</a:t>
            </a:fld>
            <a:endParaRPr lang="en-US"/>
          </a:p>
        </p:txBody>
      </p:sp>
      <p:sp>
        <p:nvSpPr>
          <p:cNvPr id="4" name="Footer Placeholder 3">
            <a:extLst>
              <a:ext uri="{FF2B5EF4-FFF2-40B4-BE49-F238E27FC236}">
                <a16:creationId xmlns:a16="http://schemas.microsoft.com/office/drawing/2014/main" id="{A029FCC0-3A47-4B94-89F9-EC8340464B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2600C-C0DA-4D1D-9C07-6D1A3E39B18A}"/>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65829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DB68FD-33F4-4CE3-8C9E-EF83C4F9061F}"/>
              </a:ext>
            </a:extLst>
          </p:cNvPr>
          <p:cNvSpPr>
            <a:spLocks noGrp="1"/>
          </p:cNvSpPr>
          <p:nvPr>
            <p:ph type="dt" sz="half" idx="10"/>
          </p:nvPr>
        </p:nvSpPr>
        <p:spPr/>
        <p:txBody>
          <a:bodyPr/>
          <a:lstStyle/>
          <a:p>
            <a:fld id="{C37AD671-D566-4C83-BE99-5D6BCD137A64}" type="datetime1">
              <a:rPr lang="en-US" smtClean="0"/>
              <a:t>2/6/2023</a:t>
            </a:fld>
            <a:endParaRPr lang="en-US"/>
          </a:p>
        </p:txBody>
      </p:sp>
      <p:sp>
        <p:nvSpPr>
          <p:cNvPr id="3" name="Footer Placeholder 2">
            <a:extLst>
              <a:ext uri="{FF2B5EF4-FFF2-40B4-BE49-F238E27FC236}">
                <a16:creationId xmlns:a16="http://schemas.microsoft.com/office/drawing/2014/main" id="{9A65721F-C0B8-4251-B370-EB0AD9B59B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05A292-F788-4AD0-89C3-F8FEA479E12F}"/>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9672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F617-DF3D-4061-A583-7D5208E8A6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53D1B-D1BA-4234-8E2D-C1328B7FB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B62655-648D-4D81-B2F1-EE1B3F0D9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AD48BB-FB10-4AA7-A898-5620379F304A}"/>
              </a:ext>
            </a:extLst>
          </p:cNvPr>
          <p:cNvSpPr>
            <a:spLocks noGrp="1"/>
          </p:cNvSpPr>
          <p:nvPr>
            <p:ph type="dt" sz="half" idx="10"/>
          </p:nvPr>
        </p:nvSpPr>
        <p:spPr/>
        <p:txBody>
          <a:bodyPr/>
          <a:lstStyle/>
          <a:p>
            <a:fld id="{F90A7758-8FD1-4EAF-A3DD-3464968E8084}" type="datetime1">
              <a:rPr lang="en-US" smtClean="0"/>
              <a:t>2/6/2023</a:t>
            </a:fld>
            <a:endParaRPr lang="en-US"/>
          </a:p>
        </p:txBody>
      </p:sp>
      <p:sp>
        <p:nvSpPr>
          <p:cNvPr id="6" name="Footer Placeholder 5">
            <a:extLst>
              <a:ext uri="{FF2B5EF4-FFF2-40B4-BE49-F238E27FC236}">
                <a16:creationId xmlns:a16="http://schemas.microsoft.com/office/drawing/2014/main" id="{68D6D2C7-37E9-4248-A69B-28425B98A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29C6D0-3E90-46F3-8203-CB4BD13963C8}"/>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00819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3B00-D58E-4643-B370-991C70EB4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EA4B21-973D-4C91-896F-A9CD4EDE9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0AD51E-A4FA-4246-BD82-4A57EF9EC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9B0A01-5F67-4671-A837-FB928886C091}"/>
              </a:ext>
            </a:extLst>
          </p:cNvPr>
          <p:cNvSpPr>
            <a:spLocks noGrp="1"/>
          </p:cNvSpPr>
          <p:nvPr>
            <p:ph type="dt" sz="half" idx="10"/>
          </p:nvPr>
        </p:nvSpPr>
        <p:spPr/>
        <p:txBody>
          <a:bodyPr/>
          <a:lstStyle/>
          <a:p>
            <a:fld id="{7DBF85CA-4B92-44B9-86E7-161C21505D5C}" type="datetime1">
              <a:rPr lang="en-US" smtClean="0"/>
              <a:t>2/6/2023</a:t>
            </a:fld>
            <a:endParaRPr lang="en-US"/>
          </a:p>
        </p:txBody>
      </p:sp>
      <p:sp>
        <p:nvSpPr>
          <p:cNvPr id="6" name="Footer Placeholder 5">
            <a:extLst>
              <a:ext uri="{FF2B5EF4-FFF2-40B4-BE49-F238E27FC236}">
                <a16:creationId xmlns:a16="http://schemas.microsoft.com/office/drawing/2014/main" id="{97F9EB5F-3EAE-4DE0-9090-8001012DD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D6D8D4-C5CC-4D90-A9ED-BBFB655133E7}"/>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69187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E8537-46D4-4BD4-85C6-9AC4B3BDA3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88066C-445A-40F8-8E05-72E7237A7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0F26C-E672-44BD-873C-7BF170AFF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EEE81-D5F4-4454-A4C4-71209A65586C}" type="datetime1">
              <a:rPr lang="en-US" smtClean="0"/>
              <a:t>2/6/2023</a:t>
            </a:fld>
            <a:endParaRPr lang="en-US"/>
          </a:p>
        </p:txBody>
      </p:sp>
      <p:sp>
        <p:nvSpPr>
          <p:cNvPr id="5" name="Footer Placeholder 4">
            <a:extLst>
              <a:ext uri="{FF2B5EF4-FFF2-40B4-BE49-F238E27FC236}">
                <a16:creationId xmlns:a16="http://schemas.microsoft.com/office/drawing/2014/main" id="{FABCF46E-7D72-483B-9A0F-E8E8EE6C2F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99B17F-9E76-4404-B169-9C6AF8A72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CD3DD-A75F-4B53-A9CC-CB53EF79276C}" type="slidenum">
              <a:rPr lang="en-US" smtClean="0"/>
              <a:t>‹#›</a:t>
            </a:fld>
            <a:endParaRPr lang="en-US"/>
          </a:p>
        </p:txBody>
      </p:sp>
    </p:spTree>
    <p:extLst>
      <p:ext uri="{BB962C8B-B14F-4D97-AF65-F5344CB8AC3E}">
        <p14:creationId xmlns:p14="http://schemas.microsoft.com/office/powerpoint/2010/main" val="102925054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N4peLeXfJ6o?feature=oembed" TargetMode="Externa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lZoFuZgCjOs?feature=oembed"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a:extLst>
              <a:ext uri="{FF2B5EF4-FFF2-40B4-BE49-F238E27FC236}">
                <a16:creationId xmlns:a16="http://schemas.microsoft.com/office/drawing/2014/main" id="{D963EF0B-282C-98F5-3C4A-584E81CD978F}"/>
              </a:ext>
            </a:extLst>
          </p:cNvPr>
          <p:cNvSpPr txBox="1"/>
          <p:nvPr/>
        </p:nvSpPr>
        <p:spPr>
          <a:xfrm>
            <a:off x="1469571" y="947058"/>
            <a:ext cx="3962400"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latin typeface="Futura PT Book"/>
                <a:ea typeface="Source Sans Pro Light"/>
                <a:cs typeface="Calibri"/>
              </a:rPr>
              <a:t>Lesson 2: Media Ownership</a:t>
            </a:r>
          </a:p>
          <a:p>
            <a:r>
              <a:rPr lang="en-US" sz="2400" b="1" dirty="0">
                <a:latin typeface="Futura PT Book"/>
                <a:ea typeface="Source Sans Pro Light"/>
                <a:cs typeface="Calibri"/>
              </a:rPr>
              <a:t>Unit 2 Part A</a:t>
            </a:r>
          </a:p>
        </p:txBody>
      </p:sp>
      <p:pic>
        <p:nvPicPr>
          <p:cNvPr id="4" name="Picture 4" descr="Logo&#10;&#10;Description automatically generated">
            <a:extLst>
              <a:ext uri="{FF2B5EF4-FFF2-40B4-BE49-F238E27FC236}">
                <a16:creationId xmlns:a16="http://schemas.microsoft.com/office/drawing/2014/main" id="{6B256C20-ACCA-8CE9-5749-5FDEAAA2F00B}"/>
              </a:ext>
            </a:extLst>
          </p:cNvPr>
          <p:cNvPicPr>
            <a:picLocks noChangeAspect="1"/>
          </p:cNvPicPr>
          <p:nvPr/>
        </p:nvPicPr>
        <p:blipFill>
          <a:blip r:embed="rId3"/>
          <a:stretch>
            <a:fillRect/>
          </a:stretch>
        </p:blipFill>
        <p:spPr>
          <a:xfrm>
            <a:off x="8828314" y="5295138"/>
            <a:ext cx="2743200" cy="992124"/>
          </a:xfrm>
          <a:prstGeom prst="rect">
            <a:avLst/>
          </a:prstGeom>
        </p:spPr>
      </p:pic>
      <p:pic>
        <p:nvPicPr>
          <p:cNvPr id="5" name="Picture 5">
            <a:extLst>
              <a:ext uri="{FF2B5EF4-FFF2-40B4-BE49-F238E27FC236}">
                <a16:creationId xmlns:a16="http://schemas.microsoft.com/office/drawing/2014/main" id="{B0C9AD0E-A8B9-6F6B-3325-7701A64173D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917" y="2766"/>
            <a:ext cx="12182165" cy="6852468"/>
          </a:xfrm>
          <a:prstGeom prst="rect">
            <a:avLst/>
          </a:prstGeom>
        </p:spPr>
      </p:pic>
      <p:sp>
        <p:nvSpPr>
          <p:cNvPr id="8" name="TextBox 7">
            <a:extLst>
              <a:ext uri="{FF2B5EF4-FFF2-40B4-BE49-F238E27FC236}">
                <a16:creationId xmlns:a16="http://schemas.microsoft.com/office/drawing/2014/main" id="{3F2298B4-2E14-D507-4B9A-E60C6C511C33}"/>
              </a:ext>
            </a:extLst>
          </p:cNvPr>
          <p:cNvSpPr txBox="1"/>
          <p:nvPr/>
        </p:nvSpPr>
        <p:spPr>
          <a:xfrm>
            <a:off x="360576" y="196586"/>
            <a:ext cx="3410581" cy="20034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07000"/>
              </a:lnSpc>
              <a:spcAft>
                <a:spcPts val="800"/>
              </a:spcAft>
            </a:pPr>
            <a:r>
              <a:rPr lang="en-US" sz="2800" dirty="0">
                <a:effectLst/>
                <a:latin typeface="Futura PT Book"/>
                <a:ea typeface="Calibri" panose="020F0502020204030204" pitchFamily="34" charset="0"/>
                <a:cs typeface="Arial"/>
              </a:rPr>
              <a:t>5 </a:t>
            </a:r>
            <a:r>
              <a:rPr lang="en-US" sz="2800" dirty="0" err="1">
                <a:effectLst/>
                <a:latin typeface="Futura PT Book"/>
                <a:ea typeface="Calibri" panose="020F0502020204030204" pitchFamily="34" charset="0"/>
                <a:cs typeface="Arial"/>
              </a:rPr>
              <a:t>Pamoka</a:t>
            </a:r>
            <a:r>
              <a:rPr lang="en-US" sz="2800" dirty="0">
                <a:latin typeface="Futura PT Book"/>
                <a:ea typeface="Calibri" panose="020F0502020204030204" pitchFamily="34" charset="0"/>
                <a:cs typeface="Arial"/>
              </a:rPr>
              <a:t>.</a:t>
            </a:r>
            <a:r>
              <a:rPr lang="en-US" sz="2800" dirty="0">
                <a:effectLst/>
                <a:latin typeface="Futura PT Book"/>
                <a:ea typeface="Calibri" panose="020F0502020204030204" pitchFamily="34" charset="0"/>
                <a:cs typeface="Arial"/>
              </a:rPr>
              <a:t> </a:t>
            </a:r>
            <a:r>
              <a:rPr lang="en-US" sz="2800" b="1" dirty="0" err="1">
                <a:effectLst/>
                <a:latin typeface="Futura PT Bold" panose="020B0902020204020203" pitchFamily="34" charset="0"/>
                <a:ea typeface="Calibri" panose="020F0502020204030204" pitchFamily="34" charset="0"/>
                <a:cs typeface="Arial"/>
              </a:rPr>
              <a:t>Kognityviniai</a:t>
            </a:r>
            <a:r>
              <a:rPr lang="en-US" sz="2800" b="1" dirty="0">
                <a:effectLst/>
                <a:latin typeface="Futura PT Bold" panose="020B0902020204020203" pitchFamily="34" charset="0"/>
                <a:ea typeface="Calibri" panose="020F0502020204030204" pitchFamily="34" charset="0"/>
                <a:cs typeface="Arial"/>
              </a:rPr>
              <a:t> </a:t>
            </a:r>
            <a:r>
              <a:rPr lang="en-US" sz="2800" b="1" dirty="0" err="1">
                <a:effectLst/>
                <a:latin typeface="Futura PT Bold" panose="020B0902020204020203" pitchFamily="34" charset="0"/>
                <a:ea typeface="Calibri" panose="020F0502020204030204" pitchFamily="34" charset="0"/>
                <a:cs typeface="Arial"/>
              </a:rPr>
              <a:t>i</a:t>
            </a:r>
            <a:r>
              <a:rPr lang="lt-LT" sz="2800" b="1" dirty="0">
                <a:effectLst/>
                <a:latin typeface="Futura PT Bold" panose="020B0902020204020203" pitchFamily="34" charset="0"/>
                <a:ea typeface="Calibri" panose="020F0502020204030204" pitchFamily="34" charset="0"/>
                <a:cs typeface="Arial"/>
              </a:rPr>
              <a:t>škraipymai</a:t>
            </a:r>
          </a:p>
          <a:p>
            <a:pPr>
              <a:lnSpc>
                <a:spcPct val="107000"/>
              </a:lnSpc>
              <a:spcAft>
                <a:spcPts val="800"/>
              </a:spcAft>
            </a:pPr>
            <a:r>
              <a:rPr lang="en-US" sz="2800" dirty="0">
                <a:effectLst/>
                <a:latin typeface="Futura PT Book" panose="020B0502020204020303" pitchFamily="34" charset="0"/>
                <a:ea typeface="Calibri" panose="020F0502020204030204" pitchFamily="34" charset="0"/>
                <a:cs typeface="Arial"/>
              </a:rPr>
              <a:t>3 </a:t>
            </a:r>
            <a:r>
              <a:rPr lang="lt-LT" sz="2800" dirty="0">
                <a:effectLst/>
                <a:latin typeface="Futura PT Book" panose="020B0502020204020303" pitchFamily="34" charset="0"/>
                <a:ea typeface="Calibri" panose="020F0502020204030204" pitchFamily="34" charset="0"/>
                <a:cs typeface="Arial"/>
              </a:rPr>
              <a:t>skyrius B dalis</a:t>
            </a:r>
          </a:p>
        </p:txBody>
      </p:sp>
      <p:pic>
        <p:nvPicPr>
          <p:cNvPr id="10" name="Picture 4" descr="Logo&#10;&#10;Description automatically generated">
            <a:extLst>
              <a:ext uri="{FF2B5EF4-FFF2-40B4-BE49-F238E27FC236}">
                <a16:creationId xmlns:a16="http://schemas.microsoft.com/office/drawing/2014/main" id="{A5238DA2-1A33-F2B1-43FF-36E016A49B5E}"/>
              </a:ext>
            </a:extLst>
          </p:cNvPr>
          <p:cNvPicPr>
            <a:picLocks noChangeAspect="1"/>
          </p:cNvPicPr>
          <p:nvPr/>
        </p:nvPicPr>
        <p:blipFill>
          <a:blip r:embed="rId3"/>
          <a:stretch>
            <a:fillRect/>
          </a:stretch>
        </p:blipFill>
        <p:spPr>
          <a:xfrm>
            <a:off x="168552" y="5668764"/>
            <a:ext cx="2743200" cy="992124"/>
          </a:xfrm>
          <a:prstGeom prst="rect">
            <a:avLst/>
          </a:prstGeom>
        </p:spPr>
      </p:pic>
    </p:spTree>
    <p:extLst>
      <p:ext uri="{BB962C8B-B14F-4D97-AF65-F5344CB8AC3E}">
        <p14:creationId xmlns:p14="http://schemas.microsoft.com/office/powerpoint/2010/main" val="218365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5" name="Online Media 4" title="Pokalbis su reklamos specialistu LT">
            <a:hlinkClick r:id="" action="ppaction://media"/>
            <a:extLst>
              <a:ext uri="{FF2B5EF4-FFF2-40B4-BE49-F238E27FC236}">
                <a16:creationId xmlns:a16="http://schemas.microsoft.com/office/drawing/2014/main" id="{A57BC831-606A-9F1B-281D-55B8922D944A}"/>
              </a:ext>
            </a:extLst>
          </p:cNvPr>
          <p:cNvPicPr>
            <a:picLocks noRot="1" noChangeAspect="1"/>
          </p:cNvPicPr>
          <p:nvPr>
            <a:videoFile r:link="rId1"/>
          </p:nvPr>
        </p:nvPicPr>
        <p:blipFill>
          <a:blip r:embed="rId4"/>
          <a:stretch>
            <a:fillRect/>
          </a:stretch>
        </p:blipFill>
        <p:spPr>
          <a:xfrm>
            <a:off x="254000" y="181035"/>
            <a:ext cx="11655245" cy="6424043"/>
          </a:xfrm>
          <a:prstGeom prst="rect">
            <a:avLst/>
          </a:prstGeom>
        </p:spPr>
      </p:pic>
    </p:spTree>
    <p:extLst>
      <p:ext uri="{BB962C8B-B14F-4D97-AF65-F5344CB8AC3E}">
        <p14:creationId xmlns:p14="http://schemas.microsoft.com/office/powerpoint/2010/main" val="88640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8BD19F56-2BAC-6FA2-238A-83037EA3B343}"/>
              </a:ext>
            </a:extLst>
          </p:cNvPr>
          <p:cNvSpPr>
            <a:spLocks noGrp="1"/>
          </p:cNvSpPr>
          <p:nvPr>
            <p:ph type="title"/>
          </p:nvPr>
        </p:nvSpPr>
        <p:spPr>
          <a:xfrm>
            <a:off x="838200" y="365125"/>
            <a:ext cx="10515600" cy="1325563"/>
          </a:xfrm>
        </p:spPr>
        <p:txBody>
          <a:bodyPr/>
          <a:lstStyle/>
          <a:p>
            <a:r>
              <a:rPr lang="lt-LT" dirty="0">
                <a:latin typeface="Futura PT Bold" panose="020B0902020204020203" pitchFamily="34" charset="0"/>
                <a:ea typeface="Calibri"/>
                <a:cs typeface="Arial"/>
              </a:rPr>
              <a:t>Apibendrinimas</a:t>
            </a:r>
            <a:r>
              <a:rPr lang="en-US" dirty="0">
                <a:latin typeface="Futura PT Bold" panose="020B0902020204020203" pitchFamily="34" charset="0"/>
                <a:cs typeface="Calibri"/>
              </a:rPr>
              <a:t>: </a:t>
            </a:r>
            <a:r>
              <a:rPr lang="lt-LT" dirty="0">
                <a:effectLst/>
                <a:latin typeface="Futura PT Bold" panose="020B0902020204020203" pitchFamily="34" charset="0"/>
                <a:ea typeface="Calibri"/>
                <a:cs typeface="Arial"/>
              </a:rPr>
              <a:t>Kaip galime įveikti šališkumą</a:t>
            </a:r>
            <a:r>
              <a:rPr lang="en-US" dirty="0">
                <a:latin typeface="Futura PT Bold" panose="020B0902020204020203" pitchFamily="34" charset="0"/>
                <a:cs typeface="Calibri"/>
              </a:rPr>
              <a:t>? </a:t>
            </a:r>
          </a:p>
        </p:txBody>
      </p:sp>
      <p:sp>
        <p:nvSpPr>
          <p:cNvPr id="8" name="Content Placeholder 3">
            <a:extLst>
              <a:ext uri="{FF2B5EF4-FFF2-40B4-BE49-F238E27FC236}">
                <a16:creationId xmlns:a16="http://schemas.microsoft.com/office/drawing/2014/main" id="{C3353F54-B1A6-4172-28DD-88C9A1251B40}"/>
              </a:ext>
            </a:extLst>
          </p:cNvPr>
          <p:cNvSpPr txBox="1">
            <a:spLocks/>
          </p:cNvSpPr>
          <p:nvPr/>
        </p:nvSpPr>
        <p:spPr>
          <a:xfrm>
            <a:off x="608162" y="1796870"/>
            <a:ext cx="10515600" cy="374727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buFont typeface="Arial" panose="020B0604020202020204" pitchFamily="34" charset="0"/>
              <a:buChar char="•"/>
            </a:pPr>
            <a:r>
              <a:rPr lang="lt-LT" sz="2400" dirty="0">
                <a:solidFill>
                  <a:srgbClr val="212529"/>
                </a:solidFill>
                <a:latin typeface="Futura PT Book" panose="020B0502020204020303" pitchFamily="34" charset="0"/>
              </a:rPr>
              <a:t>Šališkumo į</a:t>
            </a:r>
            <a:r>
              <a:rPr lang="lt-LT" sz="2400" b="0" i="0" dirty="0">
                <a:solidFill>
                  <a:srgbClr val="212529"/>
                </a:solidFill>
                <a:effectLst/>
                <a:latin typeface="Futura PT Book" panose="020B0502020204020303" pitchFamily="34" charset="0"/>
              </a:rPr>
              <a:t>sisamoninimas yra pirmas svarbus žingsnis.   </a:t>
            </a:r>
          </a:p>
          <a:p>
            <a:pPr algn="l">
              <a:buFont typeface="Arial" panose="020B0604020202020204" pitchFamily="34" charset="0"/>
              <a:buChar char="•"/>
            </a:pPr>
            <a:r>
              <a:rPr lang="lt-LT" sz="2400" b="0" i="0" dirty="0">
                <a:solidFill>
                  <a:srgbClr val="212529"/>
                </a:solidFill>
                <a:effectLst/>
                <a:latin typeface="Futura PT Book" panose="020B0502020204020303" pitchFamily="34" charset="0"/>
              </a:rPr>
              <a:t>Išlikite kritiški ir nemanykite, kad kažkas yra tiesa tik todėl, kad būtų puiku, jei taip būtų. </a:t>
            </a:r>
          </a:p>
          <a:p>
            <a:pPr algn="l">
              <a:buFont typeface="Arial" panose="020B0604020202020204" pitchFamily="34" charset="0"/>
              <a:buChar char="•"/>
            </a:pPr>
            <a:r>
              <a:rPr lang="lt-LT" sz="2400" b="0" i="0" dirty="0">
                <a:solidFill>
                  <a:srgbClr val="212529"/>
                </a:solidFill>
                <a:effectLst/>
                <a:latin typeface="Futura PT Book" panose="020B0502020204020303" pitchFamily="34" charset="0"/>
              </a:rPr>
              <a:t>Neignoruokite naujienų, kurios prieštarauja jūsų instinktams ir įtarimams. Išnagrinėkite juos ir pabandykite patikrinti faktus, tačiau neignoruokite jų (4 skyriuje bus daugiau patarimų, kaip patikrinti faktus). </a:t>
            </a:r>
          </a:p>
          <a:p>
            <a:pPr algn="l">
              <a:buFont typeface="Arial" panose="020B0604020202020204" pitchFamily="34" charset="0"/>
              <a:buChar char="•"/>
            </a:pPr>
            <a:r>
              <a:rPr lang="lt-LT" sz="2400" b="0" i="0" dirty="0">
                <a:solidFill>
                  <a:srgbClr val="212529"/>
                </a:solidFill>
                <a:effectLst/>
                <a:latin typeface="Futura PT Book" panose="020B0502020204020303" pitchFamily="34" charset="0"/>
              </a:rPr>
              <a:t>Nepulkite daryti prielaidų nežinodami pilnos informacijos – neužpildykite spragų savo prielaidomis. </a:t>
            </a:r>
          </a:p>
          <a:p>
            <a:pPr algn="l">
              <a:buFont typeface="Arial" panose="020B0604020202020204" pitchFamily="34" charset="0"/>
              <a:buChar char="•"/>
            </a:pPr>
            <a:r>
              <a:rPr lang="lt-LT" sz="2400" b="0" i="0" dirty="0">
                <a:solidFill>
                  <a:srgbClr val="212529"/>
                </a:solidFill>
                <a:effectLst/>
                <a:latin typeface="Futura PT Book" panose="020B0502020204020303" pitchFamily="34" charset="0"/>
              </a:rPr>
              <a:t>Būkite atviri keisti savo nuomonę.</a:t>
            </a:r>
            <a:r>
              <a:rPr lang="lt-LT" sz="2400" dirty="0">
                <a:solidFill>
                  <a:srgbClr val="212529"/>
                </a:solidFill>
                <a:latin typeface="Futura PT Book" panose="020B0502020204020303" pitchFamily="34" charset="0"/>
              </a:rPr>
              <a:t> </a:t>
            </a:r>
            <a:r>
              <a:rPr lang="lt-LT" sz="2400" b="0" i="0" dirty="0">
                <a:solidFill>
                  <a:srgbClr val="212529"/>
                </a:solidFill>
                <a:effectLst/>
                <a:latin typeface="Futura PT Book" panose="020B0502020204020303" pitchFamily="34" charset="0"/>
              </a:rPr>
              <a:t>Niekada nevėlu augti ir mokytis. </a:t>
            </a:r>
          </a:p>
          <a:p>
            <a:pPr algn="l">
              <a:buFont typeface="Arial" panose="020B0604020202020204" pitchFamily="34" charset="0"/>
              <a:buChar char="•"/>
            </a:pPr>
            <a:endParaRPr lang="lt-LT" sz="2400" b="0" i="0" dirty="0">
              <a:solidFill>
                <a:srgbClr val="212529"/>
              </a:solidFill>
              <a:effectLst/>
              <a:latin typeface="Futura PT Book" panose="020B0502020204020303" pitchFamily="34" charset="0"/>
            </a:endParaRPr>
          </a:p>
          <a:p>
            <a:pPr algn="l">
              <a:buFont typeface="Arial" panose="020B0604020202020204" pitchFamily="34" charset="0"/>
              <a:buChar char="•"/>
            </a:pPr>
            <a:endParaRPr lang="lt-LT" sz="2400" b="0" i="0" dirty="0">
              <a:solidFill>
                <a:srgbClr val="212529"/>
              </a:solidFill>
              <a:effectLst/>
              <a:latin typeface="Futura PT Book" panose="020B0502020204020303" pitchFamily="34" charset="0"/>
            </a:endParaRPr>
          </a:p>
        </p:txBody>
      </p:sp>
      <p:pic>
        <p:nvPicPr>
          <p:cNvPr id="4" name="Picture 3" descr="Logo&#10;&#10;Description automatically generated">
            <a:extLst>
              <a:ext uri="{FF2B5EF4-FFF2-40B4-BE49-F238E27FC236}">
                <a16:creationId xmlns:a16="http://schemas.microsoft.com/office/drawing/2014/main" id="{11C18F46-E8D8-8431-AFFF-8ED527A2384A}"/>
              </a:ext>
            </a:extLst>
          </p:cNvPr>
          <p:cNvPicPr>
            <a:picLocks noChangeAspect="1"/>
          </p:cNvPicPr>
          <p:nvPr/>
        </p:nvPicPr>
        <p:blipFill>
          <a:blip r:embed="rId3"/>
          <a:stretch>
            <a:fillRect/>
          </a:stretch>
        </p:blipFill>
        <p:spPr>
          <a:xfrm>
            <a:off x="8694280" y="5486449"/>
            <a:ext cx="3345425" cy="1213349"/>
          </a:xfrm>
          <a:prstGeom prst="rect">
            <a:avLst/>
          </a:prstGeom>
        </p:spPr>
      </p:pic>
    </p:spTree>
    <p:extLst>
      <p:ext uri="{BB962C8B-B14F-4D97-AF65-F5344CB8AC3E}">
        <p14:creationId xmlns:p14="http://schemas.microsoft.com/office/powerpoint/2010/main" val="1275732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5">
            <a:extLst>
              <a:ext uri="{FF2B5EF4-FFF2-40B4-BE49-F238E27FC236}">
                <a16:creationId xmlns:a16="http://schemas.microsoft.com/office/drawing/2014/main" id="{723A0955-3431-47EB-8637-A3CF0BE3A266}"/>
              </a:ext>
            </a:extLst>
          </p:cNvPr>
          <p:cNvPicPr>
            <a:picLocks noChangeAspect="1"/>
          </p:cNvPicPr>
          <p:nvPr/>
        </p:nvPicPr>
        <p:blipFill>
          <a:blip r:embed="rId2"/>
          <a:stretch>
            <a:fillRect/>
          </a:stretch>
        </p:blipFill>
        <p:spPr>
          <a:xfrm>
            <a:off x="2760190" y="2062764"/>
            <a:ext cx="6671620" cy="2732471"/>
          </a:xfrm>
          <a:prstGeom prst="rect">
            <a:avLst/>
          </a:prstGeom>
        </p:spPr>
      </p:pic>
    </p:spTree>
    <p:extLst>
      <p:ext uri="{BB962C8B-B14F-4D97-AF65-F5344CB8AC3E}">
        <p14:creationId xmlns:p14="http://schemas.microsoft.com/office/powerpoint/2010/main" val="111976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a:xfrm>
            <a:off x="838200" y="321582"/>
            <a:ext cx="10472057" cy="1325563"/>
          </a:xfrm>
        </p:spPr>
        <p:txBody>
          <a:bodyPr/>
          <a:lstStyle/>
          <a:p>
            <a:r>
              <a:rPr lang="en-US" dirty="0">
                <a:latin typeface="Futura PT Bold" panose="020B0902020204020203" pitchFamily="34" charset="0"/>
              </a:rPr>
              <a:t>Nam</a:t>
            </a:r>
            <a:r>
              <a:rPr lang="lt-LT" dirty="0">
                <a:latin typeface="Futura PT Bold" panose="020B0902020204020203" pitchFamily="34" charset="0"/>
              </a:rPr>
              <a:t>ų darbai</a:t>
            </a:r>
            <a:endParaRPr lang="en-US" dirty="0">
              <a:latin typeface="Futura PT Bold" panose="020B0902020204020203" pitchFamily="34" charset="0"/>
            </a:endParaRPr>
          </a:p>
        </p:txBody>
      </p:sp>
      <p:sp>
        <p:nvSpPr>
          <p:cNvPr id="3" name="Content Placeholder 2">
            <a:extLst>
              <a:ext uri="{FF2B5EF4-FFF2-40B4-BE49-F238E27FC236}">
                <a16:creationId xmlns:a16="http://schemas.microsoft.com/office/drawing/2014/main" id="{62E0444F-E840-9FA9-B338-4D71798C5883}"/>
              </a:ext>
            </a:extLst>
          </p:cNvPr>
          <p:cNvSpPr>
            <a:spLocks noGrp="1"/>
          </p:cNvSpPr>
          <p:nvPr>
            <p:ph idx="1"/>
          </p:nvPr>
        </p:nvSpPr>
        <p:spPr>
          <a:xfrm>
            <a:off x="843817" y="1404945"/>
            <a:ext cx="7123473" cy="4736550"/>
          </a:xfrm>
        </p:spPr>
        <p:txBody>
          <a:bodyPr vert="horz" lIns="91440" tIns="45720" rIns="91440" bIns="45720" rtlCol="0" anchor="t">
            <a:normAutofit/>
          </a:bodyPr>
          <a:lstStyle/>
          <a:p>
            <a:pPr marL="0" indent="0">
              <a:buNone/>
            </a:pPr>
            <a:endParaRPr lang="en-US" sz="3200" dirty="0">
              <a:latin typeface="Futura PT Book"/>
              <a:ea typeface="Source Sans Pro Light"/>
            </a:endParaRPr>
          </a:p>
          <a:p>
            <a:pPr marL="0" indent="0">
              <a:buNone/>
            </a:pPr>
            <a:r>
              <a:rPr lang="lt-LT" sz="3200" dirty="0">
                <a:latin typeface="Futura PT Book"/>
                <a:ea typeface="Source Sans Pro Light"/>
              </a:rPr>
              <a:t>Į</a:t>
            </a:r>
            <a:r>
              <a:rPr lang="en-US" sz="3200" dirty="0">
                <a:latin typeface="Futura PT Book"/>
                <a:ea typeface="Source Sans Pro Light"/>
              </a:rPr>
              <a:t>s</a:t>
            </a:r>
            <a:r>
              <a:rPr lang="lt-LT" sz="3200" dirty="0">
                <a:latin typeface="Futura PT Book"/>
                <a:ea typeface="Source Sans Pro Light"/>
              </a:rPr>
              <a:t>itikinkite, kad vi</a:t>
            </a:r>
            <a:r>
              <a:rPr lang="en-US" sz="3200" dirty="0">
                <a:latin typeface="Futura PT Book"/>
                <a:ea typeface="Source Sans Pro Light"/>
              </a:rPr>
              <a:t>s</a:t>
            </a:r>
            <a:r>
              <a:rPr lang="lt-LT" sz="3200" dirty="0">
                <a:latin typeface="Futura PT Book"/>
                <a:ea typeface="Source Sans Pro Light"/>
              </a:rPr>
              <a:t>i dalyviai atliko te</a:t>
            </a:r>
            <a:r>
              <a:rPr lang="en-US" sz="3200" dirty="0">
                <a:latin typeface="Futura PT Book"/>
                <a:ea typeface="Source Sans Pro Light"/>
              </a:rPr>
              <a:t>s</a:t>
            </a:r>
            <a:r>
              <a:rPr lang="lt-LT" sz="3200" dirty="0">
                <a:latin typeface="Futura PT Book"/>
                <a:ea typeface="Source Sans Pro Light"/>
              </a:rPr>
              <a:t>tą „Proto žaidimai“,</a:t>
            </a:r>
            <a:r>
              <a:rPr lang="en-US" sz="3200" dirty="0">
                <a:latin typeface="Futura PT Book"/>
                <a:ea typeface="Source Sans Pro Light"/>
              </a:rPr>
              <a:t> QR </a:t>
            </a:r>
            <a:r>
              <a:rPr lang="lt-LT" sz="3200" dirty="0" err="1">
                <a:latin typeface="Futura PT Book"/>
                <a:ea typeface="Source Sans Pro Light"/>
              </a:rPr>
              <a:t>koda</a:t>
            </a:r>
            <a:r>
              <a:rPr lang="en-US" sz="3200" dirty="0">
                <a:latin typeface="Futura PT Book"/>
                <a:ea typeface="Source Sans Pro Light"/>
              </a:rPr>
              <a:t>s:</a:t>
            </a:r>
          </a:p>
          <a:p>
            <a:pPr marL="0" indent="0">
              <a:buNone/>
            </a:pPr>
            <a:endParaRPr lang="en-US" sz="3200" dirty="0">
              <a:latin typeface="Futura PT Book"/>
              <a:ea typeface="Source Sans Pro Light"/>
            </a:endParaRPr>
          </a:p>
          <a:p>
            <a:pPr marL="0" indent="0">
              <a:buNone/>
            </a:pPr>
            <a:r>
              <a:rPr lang="lt-LT" sz="3200" dirty="0">
                <a:latin typeface="Futura PT Book"/>
                <a:ea typeface="Source Sans Pro Light"/>
              </a:rPr>
              <a:t>Di</a:t>
            </a:r>
            <a:r>
              <a:rPr lang="en-US" sz="3200" dirty="0">
                <a:latin typeface="Futura PT Book"/>
                <a:ea typeface="Source Sans Pro Light"/>
              </a:rPr>
              <a:t>s</a:t>
            </a:r>
            <a:r>
              <a:rPr lang="lt-LT" sz="3200" dirty="0">
                <a:latin typeface="Futura PT Book"/>
                <a:ea typeface="Source Sans Pro Light"/>
              </a:rPr>
              <a:t>ku</a:t>
            </a:r>
            <a:r>
              <a:rPr lang="en-US" sz="3200" dirty="0">
                <a:latin typeface="Futura PT Book"/>
                <a:ea typeface="Source Sans Pro Light"/>
              </a:rPr>
              <a:t>s</a:t>
            </a:r>
            <a:r>
              <a:rPr lang="lt-LT" sz="3200" dirty="0">
                <a:latin typeface="Futura PT Book"/>
                <a:ea typeface="Source Sans Pro Light"/>
              </a:rPr>
              <a:t>ija</a:t>
            </a:r>
            <a:r>
              <a:rPr lang="en-US" sz="3200" dirty="0">
                <a:latin typeface="Futura PT Book"/>
                <a:ea typeface="Source Sans Pro Light"/>
              </a:rPr>
              <a:t>:</a:t>
            </a:r>
          </a:p>
          <a:p>
            <a:pPr marL="0" indent="0">
              <a:buNone/>
            </a:pPr>
            <a:r>
              <a:rPr lang="lt-LT" sz="3200" dirty="0">
                <a:latin typeface="Futura PT Book"/>
                <a:ea typeface="Source Sans Pro Light"/>
              </a:rPr>
              <a:t>Ar turite patirtie</a:t>
            </a:r>
            <a:r>
              <a:rPr lang="en-US" sz="3200" dirty="0">
                <a:latin typeface="Futura PT Book"/>
                <a:ea typeface="Source Sans Pro Light"/>
              </a:rPr>
              <a:t>s</a:t>
            </a:r>
            <a:r>
              <a:rPr lang="lt-LT" sz="3200" dirty="0">
                <a:latin typeface="Futura PT Book"/>
                <a:ea typeface="Source Sans Pro Light"/>
              </a:rPr>
              <a:t>, kai prota</a:t>
            </a:r>
            <a:r>
              <a:rPr lang="en-US" sz="3200" dirty="0">
                <a:latin typeface="Futura PT Book"/>
                <a:ea typeface="Source Sans Pro Light"/>
              </a:rPr>
              <a:t>s</a:t>
            </a:r>
            <a:r>
              <a:rPr lang="lt-LT" sz="3200" dirty="0">
                <a:latin typeface="Futura PT Book"/>
                <a:ea typeface="Source Sans Pro Light"/>
              </a:rPr>
              <a:t> bando ju</a:t>
            </a:r>
            <a:r>
              <a:rPr lang="en-US" sz="3200" dirty="0">
                <a:latin typeface="Futura PT Book"/>
                <a:ea typeface="Source Sans Pro Light"/>
              </a:rPr>
              <a:t>s</a:t>
            </a:r>
            <a:r>
              <a:rPr lang="lt-LT" sz="3200" dirty="0">
                <a:latin typeface="Futura PT Book"/>
                <a:ea typeface="Source Sans Pro Light"/>
              </a:rPr>
              <a:t> apgauti?</a:t>
            </a:r>
            <a:r>
              <a:rPr lang="en-US" sz="3200" dirty="0">
                <a:latin typeface="Futura PT Book"/>
                <a:ea typeface="Source Sans Pro Light"/>
              </a:rPr>
              <a:t> </a:t>
            </a:r>
            <a:r>
              <a:rPr lang="lt-LT" sz="3200" dirty="0">
                <a:latin typeface="Futura PT Book"/>
                <a:ea typeface="Source Sans Pro Light"/>
              </a:rPr>
              <a:t>Gal galite pa</a:t>
            </a:r>
            <a:r>
              <a:rPr lang="en-US" sz="3200" dirty="0">
                <a:latin typeface="Futura PT Book"/>
                <a:ea typeface="Source Sans Pro Light"/>
              </a:rPr>
              <a:t>s</a:t>
            </a:r>
            <a:r>
              <a:rPr lang="lt-LT" sz="3200" dirty="0">
                <a:latin typeface="Futura PT Book"/>
                <a:ea typeface="Source Sans Pro Light"/>
              </a:rPr>
              <a:t>idalinti pavyzdžiu?</a:t>
            </a:r>
            <a:r>
              <a:rPr lang="en-US" sz="3200" dirty="0">
                <a:latin typeface="Futura PT Book"/>
                <a:ea typeface="Source Sans Pro Light"/>
              </a:rPr>
              <a:t> </a:t>
            </a:r>
          </a:p>
        </p:txBody>
      </p:sp>
      <p:pic>
        <p:nvPicPr>
          <p:cNvPr id="5" name="Picture 4" descr="Logo&#10;&#10;Description automatically generated">
            <a:extLst>
              <a:ext uri="{FF2B5EF4-FFF2-40B4-BE49-F238E27FC236}">
                <a16:creationId xmlns:a16="http://schemas.microsoft.com/office/drawing/2014/main" id="{9423AF7F-D2D7-2383-9817-61B676341F06}"/>
              </a:ext>
            </a:extLst>
          </p:cNvPr>
          <p:cNvPicPr>
            <a:picLocks noChangeAspect="1"/>
          </p:cNvPicPr>
          <p:nvPr/>
        </p:nvPicPr>
        <p:blipFill>
          <a:blip r:embed="rId3"/>
          <a:stretch>
            <a:fillRect/>
          </a:stretch>
        </p:blipFill>
        <p:spPr>
          <a:xfrm>
            <a:off x="8262959" y="5184525"/>
            <a:ext cx="3345425" cy="1213349"/>
          </a:xfrm>
          <a:prstGeom prst="rect">
            <a:avLst/>
          </a:prstGeom>
        </p:spPr>
      </p:pic>
      <p:pic>
        <p:nvPicPr>
          <p:cNvPr id="4" name="Picture 6" descr="Qr code&#10;&#10;Description automatically generated">
            <a:extLst>
              <a:ext uri="{FF2B5EF4-FFF2-40B4-BE49-F238E27FC236}">
                <a16:creationId xmlns:a16="http://schemas.microsoft.com/office/drawing/2014/main" id="{E39E6777-9871-75BA-51BB-5D3D202DE606}"/>
              </a:ext>
            </a:extLst>
          </p:cNvPr>
          <p:cNvPicPr>
            <a:picLocks noChangeAspect="1"/>
          </p:cNvPicPr>
          <p:nvPr/>
        </p:nvPicPr>
        <p:blipFill>
          <a:blip r:embed="rId4"/>
          <a:stretch>
            <a:fillRect/>
          </a:stretch>
        </p:blipFill>
        <p:spPr>
          <a:xfrm>
            <a:off x="8570686" y="2287210"/>
            <a:ext cx="2743200" cy="2743200"/>
          </a:xfrm>
          <a:prstGeom prst="rect">
            <a:avLst/>
          </a:prstGeom>
        </p:spPr>
      </p:pic>
    </p:spTree>
    <p:extLst>
      <p:ext uri="{BB962C8B-B14F-4D97-AF65-F5344CB8AC3E}">
        <p14:creationId xmlns:p14="http://schemas.microsoft.com/office/powerpoint/2010/main" val="243699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7" name="Online Media 6" title="Kognityviniai iškraipymai: kas tai yra ir kodėl tai nutinka? LT">
            <a:hlinkClick r:id="" action="ppaction://media"/>
            <a:extLst>
              <a:ext uri="{FF2B5EF4-FFF2-40B4-BE49-F238E27FC236}">
                <a16:creationId xmlns:a16="http://schemas.microsoft.com/office/drawing/2014/main" id="{46AE46FA-1BF9-CE37-D035-1B4925644748}"/>
              </a:ext>
            </a:extLst>
          </p:cNvPr>
          <p:cNvPicPr>
            <a:picLocks noRot="1" noChangeAspect="1"/>
          </p:cNvPicPr>
          <p:nvPr>
            <a:videoFile r:link="rId1"/>
          </p:nvPr>
        </p:nvPicPr>
        <p:blipFill>
          <a:blip r:embed="rId4"/>
          <a:stretch>
            <a:fillRect/>
          </a:stretch>
        </p:blipFill>
        <p:spPr>
          <a:xfrm>
            <a:off x="225245" y="181035"/>
            <a:ext cx="11684000" cy="6539062"/>
          </a:xfrm>
          <a:prstGeom prst="rect">
            <a:avLst/>
          </a:prstGeom>
        </p:spPr>
      </p:pic>
    </p:spTree>
    <p:extLst>
      <p:ext uri="{BB962C8B-B14F-4D97-AF65-F5344CB8AC3E}">
        <p14:creationId xmlns:p14="http://schemas.microsoft.com/office/powerpoint/2010/main" val="204885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80469F48-4D85-2F8A-9DB4-2326ABB1B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071"/>
            <a:ext cx="12203628" cy="6867071"/>
          </a:xfrm>
          <a:prstGeom prst="rect">
            <a:avLst/>
          </a:prstGeom>
        </p:spPr>
      </p:pic>
      <p:sp>
        <p:nvSpPr>
          <p:cNvPr id="6" name="Title 1">
            <a:extLst>
              <a:ext uri="{FF2B5EF4-FFF2-40B4-BE49-F238E27FC236}">
                <a16:creationId xmlns:a16="http://schemas.microsoft.com/office/drawing/2014/main" id="{3CB3073E-6E1E-BB71-175C-71993094F0A5}"/>
              </a:ext>
            </a:extLst>
          </p:cNvPr>
          <p:cNvSpPr>
            <a:spLocks noGrp="1"/>
          </p:cNvSpPr>
          <p:nvPr>
            <p:ph type="title"/>
          </p:nvPr>
        </p:nvSpPr>
        <p:spPr>
          <a:xfrm>
            <a:off x="254000" y="-17009"/>
            <a:ext cx="10515600" cy="1325563"/>
          </a:xfrm>
        </p:spPr>
        <p:txBody>
          <a:bodyPr>
            <a:normAutofit/>
          </a:bodyPr>
          <a:lstStyle/>
          <a:p>
            <a:r>
              <a:rPr lang="lt-LT" dirty="0">
                <a:effectLst/>
                <a:latin typeface="Futura PT Bold" panose="020B0902020204020203" pitchFamily="34" charset="-70"/>
                <a:ea typeface="Calibri" panose="020F0502020204030204" pitchFamily="34" charset="0"/>
                <a:cs typeface="Arial" panose="020B0604020202020204" pitchFamily="34" charset="0"/>
              </a:rPr>
              <a:t>Grupinė užduotis </a:t>
            </a:r>
            <a:r>
              <a:rPr lang="en-US" dirty="0">
                <a:latin typeface="Futura PT Bold" panose="020B0902020204020203" pitchFamily="34" charset="-70"/>
              </a:rPr>
              <a:t>: </a:t>
            </a:r>
            <a:r>
              <a:rPr lang="lt-LT" dirty="0">
                <a:latin typeface="Futura PT Bold" panose="020B0902020204020203" pitchFamily="34" charset="-70"/>
              </a:rPr>
              <a:t>Tie</a:t>
            </a:r>
            <a:r>
              <a:rPr lang="en-US" dirty="0">
                <a:latin typeface="Futura PT Bold" panose="020B0902020204020203" pitchFamily="34" charset="-70"/>
              </a:rPr>
              <a:t>s</a:t>
            </a:r>
            <a:r>
              <a:rPr lang="lt-LT" dirty="0">
                <a:latin typeface="Futura PT Bold" panose="020B0902020204020203" pitchFamily="34" charset="-70"/>
              </a:rPr>
              <a:t>a ar Mela</a:t>
            </a:r>
            <a:r>
              <a:rPr lang="en-US" dirty="0">
                <a:latin typeface="Futura PT Bold" panose="020B0902020204020203" pitchFamily="34" charset="-70"/>
              </a:rPr>
              <a:t>s? </a:t>
            </a:r>
          </a:p>
        </p:txBody>
      </p:sp>
      <p:sp>
        <p:nvSpPr>
          <p:cNvPr id="8" name="Content Placeholder 2">
            <a:extLst>
              <a:ext uri="{FF2B5EF4-FFF2-40B4-BE49-F238E27FC236}">
                <a16:creationId xmlns:a16="http://schemas.microsoft.com/office/drawing/2014/main" id="{AEFF592F-EB7A-DE80-6B94-D9CD24C7970F}"/>
              </a:ext>
            </a:extLst>
          </p:cNvPr>
          <p:cNvSpPr>
            <a:spLocks noGrp="1"/>
          </p:cNvSpPr>
          <p:nvPr>
            <p:ph idx="1"/>
          </p:nvPr>
        </p:nvSpPr>
        <p:spPr>
          <a:xfrm>
            <a:off x="583616" y="4309382"/>
            <a:ext cx="2463800" cy="4351338"/>
          </a:xfrm>
        </p:spPr>
        <p:txBody>
          <a:bodyPr vert="horz" lIns="91440" tIns="45720" rIns="91440" bIns="45720" rtlCol="0" anchor="t">
            <a:normAutofit/>
          </a:bodyPr>
          <a:lstStyle/>
          <a:p>
            <a:pPr marL="0" indent="0">
              <a:buNone/>
            </a:pPr>
            <a:r>
              <a:rPr lang="lt-LT" sz="2600" i="0" u="none" strike="noStrike" dirty="0">
                <a:solidFill>
                  <a:srgbClr val="000000"/>
                </a:solidFill>
                <a:effectLst/>
                <a:latin typeface="Calibri"/>
                <a:cs typeface="Calibri"/>
              </a:rPr>
              <a:t>Ar teiginiy</a:t>
            </a:r>
            <a:r>
              <a:rPr lang="en-US" sz="2600" dirty="0">
                <a:latin typeface="Futura PT Book"/>
                <a:cs typeface="Calibri"/>
              </a:rPr>
              <a:t>s</a:t>
            </a:r>
            <a:r>
              <a:rPr lang="lt-LT" sz="2600" dirty="0">
                <a:latin typeface="Calibri"/>
                <a:cs typeface="Calibri"/>
              </a:rPr>
              <a:t>, kad </a:t>
            </a:r>
            <a:r>
              <a:rPr lang="en-US" sz="2600" i="0" u="none" strike="noStrike" dirty="0">
                <a:solidFill>
                  <a:srgbClr val="000000"/>
                </a:solidFill>
                <a:effectLst/>
                <a:latin typeface="Futura PT Book"/>
                <a:cs typeface="Calibri"/>
              </a:rPr>
              <a:t>"</a:t>
            </a:r>
            <a:r>
              <a:rPr lang="lt-LT" sz="2600" dirty="0">
                <a:effectLst/>
                <a:latin typeface="Calibri"/>
                <a:ea typeface="Calibri" panose="020F0502020204030204" pitchFamily="34" charset="0"/>
                <a:cs typeface="Arial"/>
              </a:rPr>
              <a:t>žmonės naudoja tik 10% jų smegenų</a:t>
            </a:r>
            <a:r>
              <a:rPr lang="en-US" sz="2600" i="0" u="none" strike="noStrike" dirty="0">
                <a:solidFill>
                  <a:srgbClr val="000000"/>
                </a:solidFill>
                <a:effectLst/>
                <a:latin typeface="Futura PT Book"/>
                <a:cs typeface="Calibri"/>
              </a:rPr>
              <a:t>" </a:t>
            </a:r>
            <a:r>
              <a:rPr lang="lt-LT" sz="2600" dirty="0">
                <a:latin typeface="Calibri"/>
                <a:cs typeface="Calibri"/>
              </a:rPr>
              <a:t>Tie</a:t>
            </a:r>
            <a:r>
              <a:rPr lang="en-US" sz="2600" dirty="0">
                <a:latin typeface="Futura PT Book"/>
                <a:cs typeface="Calibri"/>
              </a:rPr>
              <a:t>s</a:t>
            </a:r>
            <a:r>
              <a:rPr lang="lt-LT" sz="2600" dirty="0">
                <a:latin typeface="Calibri"/>
                <a:cs typeface="Calibri"/>
              </a:rPr>
              <a:t>a ar Mela</a:t>
            </a:r>
            <a:r>
              <a:rPr lang="en-US" sz="2600" dirty="0">
                <a:latin typeface="Futura PT Book"/>
                <a:cs typeface="Calibri"/>
              </a:rPr>
              <a:t>s</a:t>
            </a:r>
            <a:r>
              <a:rPr lang="lt-LT" sz="2600" dirty="0">
                <a:latin typeface="Calibri"/>
                <a:cs typeface="Calibri"/>
              </a:rPr>
              <a:t>?</a:t>
            </a:r>
            <a:endParaRPr lang="en-US" sz="2600" i="0" u="none" strike="noStrike" dirty="0">
              <a:solidFill>
                <a:srgbClr val="000000"/>
              </a:solidFill>
              <a:effectLst/>
              <a:latin typeface="Futura PT Book"/>
              <a:cs typeface="Calibri"/>
            </a:endParaRPr>
          </a:p>
        </p:txBody>
      </p:sp>
      <p:pic>
        <p:nvPicPr>
          <p:cNvPr id="10" name="Picture 9" descr="Logo&#10;&#10;Description automatically generated">
            <a:extLst>
              <a:ext uri="{FF2B5EF4-FFF2-40B4-BE49-F238E27FC236}">
                <a16:creationId xmlns:a16="http://schemas.microsoft.com/office/drawing/2014/main" id="{2E476EE9-6C2F-8E6C-D6EF-235C620E8983}"/>
              </a:ext>
            </a:extLst>
          </p:cNvPr>
          <p:cNvPicPr>
            <a:picLocks noChangeAspect="1"/>
          </p:cNvPicPr>
          <p:nvPr/>
        </p:nvPicPr>
        <p:blipFill>
          <a:blip r:embed="rId4"/>
          <a:stretch>
            <a:fillRect/>
          </a:stretch>
        </p:blipFill>
        <p:spPr>
          <a:xfrm>
            <a:off x="8262959" y="5146425"/>
            <a:ext cx="3345425" cy="1213349"/>
          </a:xfrm>
          <a:prstGeom prst="rect">
            <a:avLst/>
          </a:prstGeom>
        </p:spPr>
      </p:pic>
      <p:sp>
        <p:nvSpPr>
          <p:cNvPr id="7" name="Content Placeholder 2">
            <a:extLst>
              <a:ext uri="{FF2B5EF4-FFF2-40B4-BE49-F238E27FC236}">
                <a16:creationId xmlns:a16="http://schemas.microsoft.com/office/drawing/2014/main" id="{20E81D88-0AB2-5773-B3E0-EA2F568D8B10}"/>
              </a:ext>
            </a:extLst>
          </p:cNvPr>
          <p:cNvSpPr txBox="1">
            <a:spLocks/>
          </p:cNvSpPr>
          <p:nvPr/>
        </p:nvSpPr>
        <p:spPr>
          <a:xfrm>
            <a:off x="9378706" y="2632755"/>
            <a:ext cx="2463800" cy="1583418"/>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dirty="0">
                <a:solidFill>
                  <a:srgbClr val="000000"/>
                </a:solidFill>
                <a:latin typeface="Futura PT Bold" panose="020B0902020204020203" pitchFamily="34" charset="-70"/>
              </a:rPr>
              <a:t>Prašau pa</a:t>
            </a:r>
            <a:r>
              <a:rPr lang="en-US" sz="2800" dirty="0">
                <a:latin typeface="Futura PT Bold" panose="020B0902020204020203" pitchFamily="34" charset="-70"/>
              </a:rPr>
              <a:t>s</a:t>
            </a:r>
            <a:r>
              <a:rPr lang="lt-LT" sz="2800" dirty="0">
                <a:latin typeface="Futura PT Bold" panose="020B0902020204020203" pitchFamily="34" charset="-70"/>
              </a:rPr>
              <a:t>idalinkite </a:t>
            </a:r>
            <a:r>
              <a:rPr lang="en-US" sz="2800" dirty="0">
                <a:latin typeface="Futura PT Bold" panose="020B0902020204020203" pitchFamily="34" charset="-70"/>
              </a:rPr>
              <a:t>s</a:t>
            </a:r>
            <a:r>
              <a:rPr lang="lt-LT" sz="2800" dirty="0">
                <a:latin typeface="Futura PT Bold" panose="020B0902020204020203" pitchFamily="34" charset="-70"/>
              </a:rPr>
              <a:t>u grupe ra</a:t>
            </a:r>
            <a:r>
              <a:rPr lang="en-US" sz="2800" dirty="0">
                <a:latin typeface="Futura PT Bold" panose="020B0902020204020203" pitchFamily="34" charset="-70"/>
              </a:rPr>
              <a:t>s</a:t>
            </a:r>
            <a:r>
              <a:rPr lang="lt-LT" sz="2800" dirty="0">
                <a:latin typeface="Futura PT Bold" panose="020B0902020204020203" pitchFamily="34" charset="-70"/>
              </a:rPr>
              <a:t>ta informacija</a:t>
            </a:r>
            <a:endParaRPr lang="en-US" dirty="0">
              <a:solidFill>
                <a:srgbClr val="000000"/>
              </a:solidFill>
              <a:latin typeface="Futura PT Bold" panose="020B0902020204020203" pitchFamily="34" charset="-70"/>
            </a:endParaRPr>
          </a:p>
          <a:p>
            <a:pPr marL="0" indent="0">
              <a:buFont typeface="Arial" panose="020B0604020202020204" pitchFamily="34" charset="0"/>
              <a:buNone/>
            </a:pPr>
            <a:endParaRPr lang="en-US" dirty="0">
              <a:solidFill>
                <a:srgbClr val="000000"/>
              </a:solidFill>
              <a:latin typeface="Futura PT Book"/>
              <a:ea typeface="Source Sans Pro Light"/>
            </a:endParaRPr>
          </a:p>
          <a:p>
            <a:pPr marL="0" indent="0">
              <a:buFont typeface="Arial" panose="020B0604020202020204" pitchFamily="34" charset="0"/>
              <a:buNone/>
            </a:pPr>
            <a:endParaRPr lang="en-US" dirty="0">
              <a:latin typeface="Futura PT Book"/>
              <a:ea typeface="Source Sans Pro Light"/>
            </a:endParaRPr>
          </a:p>
        </p:txBody>
      </p:sp>
    </p:spTree>
    <p:extLst>
      <p:ext uri="{BB962C8B-B14F-4D97-AF65-F5344CB8AC3E}">
        <p14:creationId xmlns:p14="http://schemas.microsoft.com/office/powerpoint/2010/main" val="131547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8" name="Title 7">
            <a:extLst>
              <a:ext uri="{FF2B5EF4-FFF2-40B4-BE49-F238E27FC236}">
                <a16:creationId xmlns:a16="http://schemas.microsoft.com/office/drawing/2014/main" id="{8E285D07-563B-25BF-2A74-6948E19B3929}"/>
              </a:ext>
            </a:extLst>
          </p:cNvPr>
          <p:cNvSpPr>
            <a:spLocks noGrp="1"/>
          </p:cNvSpPr>
          <p:nvPr>
            <p:ph type="title"/>
          </p:nvPr>
        </p:nvSpPr>
        <p:spPr/>
        <p:txBody>
          <a:bodyPr>
            <a:normAutofit/>
          </a:bodyPr>
          <a:lstStyle/>
          <a:p>
            <a:r>
              <a:rPr lang="lt-LT" dirty="0">
                <a:effectLst/>
                <a:latin typeface="Futura PT Bold" panose="020B0902020204020203" pitchFamily="34" charset="-70"/>
                <a:ea typeface="Calibri" panose="020F0502020204030204" pitchFamily="34" charset="0"/>
                <a:cs typeface="Arial" panose="020B0604020202020204" pitchFamily="34" charset="0"/>
              </a:rPr>
              <a:t>Patvirtinimo šališkumas</a:t>
            </a:r>
            <a:endParaRPr lang="en-US" dirty="0">
              <a:latin typeface="Futura PT Bold" panose="020B0902020204020203" pitchFamily="34" charset="-70"/>
            </a:endParaRPr>
          </a:p>
        </p:txBody>
      </p:sp>
      <p:sp>
        <p:nvSpPr>
          <p:cNvPr id="10" name="Content Placeholder 3">
            <a:extLst>
              <a:ext uri="{FF2B5EF4-FFF2-40B4-BE49-F238E27FC236}">
                <a16:creationId xmlns:a16="http://schemas.microsoft.com/office/drawing/2014/main" id="{C3B4605E-9763-DF53-BF90-EA9169667106}"/>
              </a:ext>
            </a:extLst>
          </p:cNvPr>
          <p:cNvSpPr>
            <a:spLocks noGrp="1"/>
          </p:cNvSpPr>
          <p:nvPr>
            <p:ph idx="1"/>
          </p:nvPr>
        </p:nvSpPr>
        <p:spPr>
          <a:xfrm>
            <a:off x="838200" y="1825625"/>
            <a:ext cx="10515600" cy="4351338"/>
          </a:xfrm>
        </p:spPr>
        <p:txBody>
          <a:bodyPr>
            <a:normAutofit/>
          </a:bodyPr>
          <a:lstStyle/>
          <a:p>
            <a:pPr marL="0" indent="0">
              <a:buNone/>
            </a:pPr>
            <a:r>
              <a:rPr lang="lt-LT" sz="3600" dirty="0">
                <a:solidFill>
                  <a:srgbClr val="212529"/>
                </a:solidFill>
                <a:latin typeface="Futura PT Book" panose="020B0502020204020303" pitchFamily="34" charset="0"/>
              </a:rPr>
              <a:t>J</a:t>
            </a:r>
            <a:r>
              <a:rPr lang="lt-LT" sz="3600" b="0" i="0" dirty="0">
                <a:solidFill>
                  <a:srgbClr val="212529"/>
                </a:solidFill>
                <a:effectLst/>
                <a:latin typeface="Futura PT Book" panose="020B0502020204020303" pitchFamily="34" charset="0"/>
              </a:rPr>
              <a:t>ūs turite tam tikrų įsitikinimų ir esate motyvuoti pastebėti, interpretuoti ir palaikyti informaciją, kuri leidžia jums tuos  įsitikinimus patvirtinti.</a:t>
            </a:r>
          </a:p>
        </p:txBody>
      </p:sp>
    </p:spTree>
    <p:extLst>
      <p:ext uri="{BB962C8B-B14F-4D97-AF65-F5344CB8AC3E}">
        <p14:creationId xmlns:p14="http://schemas.microsoft.com/office/powerpoint/2010/main" val="33059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F5330389-16E9-5A65-814E-6B3481F6C606}"/>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6" name="Title 7">
            <a:extLst>
              <a:ext uri="{FF2B5EF4-FFF2-40B4-BE49-F238E27FC236}">
                <a16:creationId xmlns:a16="http://schemas.microsoft.com/office/drawing/2014/main" id="{02BB1C66-04F5-8C62-D99A-3E9F4FFEFFF6}"/>
              </a:ext>
            </a:extLst>
          </p:cNvPr>
          <p:cNvSpPr>
            <a:spLocks noGrp="1"/>
          </p:cNvSpPr>
          <p:nvPr>
            <p:ph type="title"/>
          </p:nvPr>
        </p:nvSpPr>
        <p:spPr>
          <a:xfrm>
            <a:off x="838200" y="365125"/>
            <a:ext cx="10515600" cy="1325563"/>
          </a:xfrm>
        </p:spPr>
        <p:txBody>
          <a:bodyPr>
            <a:normAutofit/>
          </a:bodyPr>
          <a:lstStyle/>
          <a:p>
            <a:r>
              <a:rPr lang="lt-LT" dirty="0">
                <a:latin typeface="Futura PT Bold" panose="020B0902020204020203" pitchFamily="34" charset="-70"/>
                <a:ea typeface="Calibri" panose="020F0502020204030204" pitchFamily="34" charset="0"/>
                <a:cs typeface="Arial" panose="020B0604020202020204" pitchFamily="34" charset="0"/>
              </a:rPr>
              <a:t>M</a:t>
            </a:r>
            <a:r>
              <a:rPr lang="lt-LT" dirty="0">
                <a:effectLst/>
                <a:latin typeface="Futura PT Bold" panose="020B0902020204020203" pitchFamily="34" charset="-70"/>
                <a:ea typeface="Calibri" panose="020F0502020204030204" pitchFamily="34" charset="0"/>
                <a:cs typeface="Arial" panose="020B0604020202020204" pitchFamily="34" charset="0"/>
              </a:rPr>
              <a:t>otyvuotas samprotavimas</a:t>
            </a:r>
            <a:endParaRPr lang="en-US" dirty="0">
              <a:latin typeface="Futura PT Bold" panose="020B0902020204020203" pitchFamily="34" charset="-70"/>
            </a:endParaRPr>
          </a:p>
        </p:txBody>
      </p:sp>
      <p:sp>
        <p:nvSpPr>
          <p:cNvPr id="7" name="Content Placeholder 3">
            <a:extLst>
              <a:ext uri="{FF2B5EF4-FFF2-40B4-BE49-F238E27FC236}">
                <a16:creationId xmlns:a16="http://schemas.microsoft.com/office/drawing/2014/main" id="{A90DEAAC-47EE-DE65-1FFC-FFB6112657A2}"/>
              </a:ext>
            </a:extLst>
          </p:cNvPr>
          <p:cNvSpPr>
            <a:spLocks noGrp="1"/>
          </p:cNvSpPr>
          <p:nvPr>
            <p:ph idx="1"/>
          </p:nvPr>
        </p:nvSpPr>
        <p:spPr>
          <a:xfrm>
            <a:off x="838200" y="1825625"/>
            <a:ext cx="10515600" cy="4351338"/>
          </a:xfrm>
        </p:spPr>
        <p:txBody>
          <a:bodyPr>
            <a:normAutofit/>
          </a:bodyPr>
          <a:lstStyle/>
          <a:p>
            <a:pPr marL="0" indent="0">
              <a:buNone/>
            </a:pPr>
            <a:r>
              <a:rPr lang="lt-LT" sz="3600" b="0" i="0" dirty="0">
                <a:solidFill>
                  <a:srgbClr val="212529"/>
                </a:solidFill>
                <a:effectLst/>
                <a:latin typeface="Futura PT Book" panose="020B0502020204020303" pitchFamily="34" charset="0"/>
              </a:rPr>
              <a:t>Jei radote informacijos, patvirtinančios jūsų įsitikinimą, labai tikėtina, kad ją priimsite, neabejodami jos pagrįstumu. Tačiau jei susidūrėte su informacija, kuri prieštarauja jūsų įsitikinimams, jūs šią informaciją vertinsite skeptiškiau ir labiau tikėtina, kad ją patikrinsite. Šis reiškinys vadinamas motyvuotu samprotavimu. </a:t>
            </a:r>
          </a:p>
          <a:p>
            <a:pPr marL="0" indent="0">
              <a:buNone/>
            </a:pPr>
            <a:endParaRPr lang="lt-LT" sz="3600" b="0" i="0" dirty="0">
              <a:solidFill>
                <a:srgbClr val="212529"/>
              </a:solidFill>
              <a:effectLst/>
              <a:latin typeface="Futura PT Book" panose="020B0502020204020303" pitchFamily="34" charset="0"/>
            </a:endParaRPr>
          </a:p>
        </p:txBody>
      </p:sp>
    </p:spTree>
    <p:extLst>
      <p:ext uri="{BB962C8B-B14F-4D97-AF65-F5344CB8AC3E}">
        <p14:creationId xmlns:p14="http://schemas.microsoft.com/office/powerpoint/2010/main" val="322524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2E476EE9-6C2F-8E6C-D6EF-235C620E8983}"/>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9" name="Title 7">
            <a:extLst>
              <a:ext uri="{FF2B5EF4-FFF2-40B4-BE49-F238E27FC236}">
                <a16:creationId xmlns:a16="http://schemas.microsoft.com/office/drawing/2014/main" id="{AFD575D8-DBCF-52BA-5C1D-12AA6B855BCE}"/>
              </a:ext>
            </a:extLst>
          </p:cNvPr>
          <p:cNvSpPr>
            <a:spLocks noGrp="1"/>
          </p:cNvSpPr>
          <p:nvPr>
            <p:ph type="title"/>
          </p:nvPr>
        </p:nvSpPr>
        <p:spPr>
          <a:xfrm>
            <a:off x="838200" y="365125"/>
            <a:ext cx="10515600" cy="1325563"/>
          </a:xfrm>
        </p:spPr>
        <p:txBody>
          <a:bodyPr>
            <a:normAutofit/>
          </a:bodyPr>
          <a:lstStyle/>
          <a:p>
            <a:r>
              <a:rPr lang="lt-LT" dirty="0">
                <a:latin typeface="Futura PT Bold" panose="020B0902020204020203" pitchFamily="34" charset="-70"/>
                <a:ea typeface="Calibri" panose="020F0502020204030204" pitchFamily="34" charset="0"/>
                <a:cs typeface="Arial" panose="020B0604020202020204" pitchFamily="34" charset="0"/>
              </a:rPr>
              <a:t>N</a:t>
            </a:r>
            <a:r>
              <a:rPr lang="lt-LT" dirty="0">
                <a:effectLst/>
                <a:latin typeface="Futura PT Bold" panose="020B0902020204020203" pitchFamily="34" charset="-70"/>
                <a:ea typeface="Calibri" panose="020F0502020204030204" pitchFamily="34" charset="0"/>
                <a:cs typeface="Arial" panose="020B0604020202020204" pitchFamily="34" charset="0"/>
              </a:rPr>
              <a:t>egatyvumo šališkumas</a:t>
            </a:r>
            <a:endParaRPr lang="en-US" dirty="0">
              <a:latin typeface="Futura PT Bold" panose="020B0902020204020203" pitchFamily="34" charset="-70"/>
            </a:endParaRPr>
          </a:p>
        </p:txBody>
      </p:sp>
      <p:sp>
        <p:nvSpPr>
          <p:cNvPr id="11" name="Content Placeholder 3">
            <a:extLst>
              <a:ext uri="{FF2B5EF4-FFF2-40B4-BE49-F238E27FC236}">
                <a16:creationId xmlns:a16="http://schemas.microsoft.com/office/drawing/2014/main" id="{E6BB6E1C-04B1-59A2-B3DB-3AEC6664537E}"/>
              </a:ext>
            </a:extLst>
          </p:cNvPr>
          <p:cNvSpPr>
            <a:spLocks noGrp="1"/>
          </p:cNvSpPr>
          <p:nvPr>
            <p:ph idx="1"/>
          </p:nvPr>
        </p:nvSpPr>
        <p:spPr>
          <a:xfrm>
            <a:off x="838200" y="1825625"/>
            <a:ext cx="10515600" cy="4351338"/>
          </a:xfrm>
        </p:spPr>
        <p:txBody>
          <a:bodyPr>
            <a:normAutofit/>
          </a:bodyPr>
          <a:lstStyle/>
          <a:p>
            <a:pPr marL="0" indent="0">
              <a:buNone/>
            </a:pPr>
            <a:r>
              <a:rPr lang="lt-LT" sz="3600" dirty="0">
                <a:solidFill>
                  <a:srgbClr val="212529"/>
                </a:solidFill>
                <a:latin typeface="Futura PT Book" panose="020B0502020204020303" pitchFamily="34" charset="0"/>
              </a:rPr>
              <a:t>Teiginy</a:t>
            </a:r>
            <a:r>
              <a:rPr lang="lt-LT" sz="3600" b="0" i="0" dirty="0">
                <a:solidFill>
                  <a:srgbClr val="212529"/>
                </a:solidFill>
                <a:effectLst/>
                <a:latin typeface="Futura PT Book" panose="020B0502020204020303" pitchFamily="34" charset="0"/>
              </a:rPr>
              <a:t>s, kad kažkas neigiamo turi daugiau įtakos pažinimui ir elgesiui nei kažkas teigiamo, vadinama negatyvumo šališkumu. Blogos naujienos, traumos ar neigiamos emocijos paprastai verčia žmones ilgiau pasilikti prie informacijos, nei teigiamos žinios. </a:t>
            </a:r>
          </a:p>
          <a:p>
            <a:pPr marL="0" indent="0">
              <a:buNone/>
            </a:pPr>
            <a:endParaRPr lang="lt-LT" sz="3600" b="0" i="0" dirty="0">
              <a:solidFill>
                <a:srgbClr val="212529"/>
              </a:solidFill>
              <a:effectLst/>
              <a:latin typeface="Futura PT Book" panose="020B0502020204020303" pitchFamily="34" charset="0"/>
            </a:endParaRPr>
          </a:p>
        </p:txBody>
      </p:sp>
    </p:spTree>
    <p:extLst>
      <p:ext uri="{BB962C8B-B14F-4D97-AF65-F5344CB8AC3E}">
        <p14:creationId xmlns:p14="http://schemas.microsoft.com/office/powerpoint/2010/main" val="93670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BA5D2E-3A03-49ED-9F0F-46A78F6F7870}"/>
              </a:ext>
            </a:extLst>
          </p:cNvPr>
          <p:cNvSpPr>
            <a:spLocks noGrp="1"/>
          </p:cNvSpPr>
          <p:nvPr>
            <p:ph idx="1"/>
          </p:nvPr>
        </p:nvSpPr>
        <p:spPr>
          <a:xfrm>
            <a:off x="363747" y="1955021"/>
            <a:ext cx="4419600" cy="4351338"/>
          </a:xfrm>
        </p:spPr>
        <p:txBody>
          <a:bodyPr vert="horz" lIns="91440" tIns="45720" rIns="91440" bIns="45720" rtlCol="0" anchor="t">
            <a:normAutofit/>
          </a:bodyPr>
          <a:lstStyle/>
          <a:p>
            <a:pPr marL="0" indent="0">
              <a:buNone/>
            </a:pPr>
            <a:endParaRPr lang="en-US" dirty="0">
              <a:latin typeface="Futura PT Book"/>
              <a:ea typeface="Source Sans Pro Light"/>
            </a:endParaRPr>
          </a:p>
          <a:p>
            <a:pPr marL="0" indent="0">
              <a:buNone/>
            </a:pPr>
            <a:endParaRPr lang="en-US" dirty="0">
              <a:latin typeface="Futura PT Book"/>
              <a:ea typeface="Source Sans Pro Light"/>
            </a:endParaRPr>
          </a:p>
          <a:p>
            <a:pPr marL="0" indent="0">
              <a:buNone/>
            </a:pPr>
            <a:endParaRPr lang="en-US" dirty="0">
              <a:latin typeface="Futura PT Book"/>
              <a:ea typeface="Source Sans Pro Light"/>
            </a:endParaRPr>
          </a:p>
        </p:txBody>
      </p:sp>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7" name="Content Placeholder 3">
            <a:extLst>
              <a:ext uri="{FF2B5EF4-FFF2-40B4-BE49-F238E27FC236}">
                <a16:creationId xmlns:a16="http://schemas.microsoft.com/office/drawing/2014/main" id="{9DDF0811-FF71-302D-C80D-EDAA1B6BD11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t-LT" sz="3600" dirty="0">
                <a:solidFill>
                  <a:srgbClr val="212529"/>
                </a:solidFill>
                <a:latin typeface="Futura PT Book" panose="020B0502020204020303" pitchFamily="34" charset="0"/>
              </a:rPr>
              <a:t>E</a:t>
            </a:r>
            <a:r>
              <a:rPr lang="lt-LT" sz="3600" b="0" i="0" dirty="0">
                <a:solidFill>
                  <a:srgbClr val="212529"/>
                </a:solidFill>
                <a:effectLst/>
                <a:latin typeface="Futura PT Book" panose="020B0502020204020303" pitchFamily="34" charset="0"/>
              </a:rPr>
              <a:t>same labiau linkę pasitikėti ar tikėti tuo, ką atpažįstame, matėme ar girdėjome anksčiau. Tai vienas iš būdų, kaip veikia reklama.</a:t>
            </a:r>
          </a:p>
        </p:txBody>
      </p:sp>
      <p:sp>
        <p:nvSpPr>
          <p:cNvPr id="9" name="Title 7">
            <a:extLst>
              <a:ext uri="{FF2B5EF4-FFF2-40B4-BE49-F238E27FC236}">
                <a16:creationId xmlns:a16="http://schemas.microsoft.com/office/drawing/2014/main" id="{A895C3EF-1C29-8603-303A-02263232EC2B}"/>
              </a:ext>
            </a:extLst>
          </p:cNvPr>
          <p:cNvSpPr>
            <a:spLocks noGrp="1"/>
          </p:cNvSpPr>
          <p:nvPr>
            <p:ph type="title"/>
          </p:nvPr>
        </p:nvSpPr>
        <p:spPr>
          <a:xfrm>
            <a:off x="838200" y="365125"/>
            <a:ext cx="10515600" cy="1325563"/>
          </a:xfrm>
        </p:spPr>
        <p:txBody>
          <a:bodyPr>
            <a:normAutofit/>
          </a:bodyPr>
          <a:lstStyle/>
          <a:p>
            <a:r>
              <a:rPr lang="lt-LT" dirty="0">
                <a:latin typeface="Futura PT Bold" panose="020B0902020204020203" pitchFamily="34" charset="-70"/>
                <a:ea typeface="Calibri" panose="020F0502020204030204" pitchFamily="34" charset="0"/>
                <a:cs typeface="Arial" panose="020B0604020202020204" pitchFamily="34" charset="0"/>
              </a:rPr>
              <a:t>P</a:t>
            </a:r>
            <a:r>
              <a:rPr lang="lt-LT" dirty="0">
                <a:effectLst/>
                <a:latin typeface="Futura PT Bold" panose="020B0902020204020203" pitchFamily="34" charset="-70"/>
                <a:ea typeface="Calibri" panose="020F0502020204030204" pitchFamily="34" charset="0"/>
                <a:cs typeface="Arial" panose="020B0604020202020204" pitchFamily="34" charset="0"/>
              </a:rPr>
              <a:t>ažinimo šališkumas</a:t>
            </a:r>
            <a:endParaRPr lang="en-US" dirty="0">
              <a:latin typeface="Futura PT Bold" panose="020B0902020204020203" pitchFamily="34" charset="-70"/>
            </a:endParaRPr>
          </a:p>
        </p:txBody>
      </p:sp>
    </p:spTree>
    <p:extLst>
      <p:ext uri="{BB962C8B-B14F-4D97-AF65-F5344CB8AC3E}">
        <p14:creationId xmlns:p14="http://schemas.microsoft.com/office/powerpoint/2010/main" val="296536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4" name="Picture 3" descr="A picture containing application&#10;&#10;Description automatically generated">
            <a:extLst>
              <a:ext uri="{FF2B5EF4-FFF2-40B4-BE49-F238E27FC236}">
                <a16:creationId xmlns:a16="http://schemas.microsoft.com/office/drawing/2014/main" id="{171386C6-7511-E567-AACB-760B87D84B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7">
            <a:extLst>
              <a:ext uri="{FF2B5EF4-FFF2-40B4-BE49-F238E27FC236}">
                <a16:creationId xmlns:a16="http://schemas.microsoft.com/office/drawing/2014/main" id="{AFD575D8-DBCF-52BA-5C1D-12AA6B855BCE}"/>
              </a:ext>
            </a:extLst>
          </p:cNvPr>
          <p:cNvSpPr>
            <a:spLocks noGrp="1"/>
          </p:cNvSpPr>
          <p:nvPr>
            <p:ph type="title"/>
          </p:nvPr>
        </p:nvSpPr>
        <p:spPr>
          <a:xfrm rot="16200000">
            <a:off x="-2196360" y="2804265"/>
            <a:ext cx="6069121" cy="1325563"/>
          </a:xfrm>
        </p:spPr>
        <p:txBody>
          <a:bodyPr>
            <a:normAutofit/>
          </a:bodyPr>
          <a:lstStyle/>
          <a:p>
            <a:r>
              <a:rPr lang="en-US" sz="3600" b="1" dirty="0" err="1">
                <a:ea typeface="+mj-lt"/>
                <a:cs typeface="+mj-lt"/>
              </a:rPr>
              <a:t>Reklama</a:t>
            </a:r>
            <a:r>
              <a:rPr lang="en-US" sz="3600" b="1" dirty="0">
                <a:ea typeface="+mj-lt"/>
                <a:cs typeface="+mj-lt"/>
              </a:rPr>
              <a:t> </a:t>
            </a:r>
            <a:r>
              <a:rPr lang="en-US" sz="3600" b="1" dirty="0" err="1">
                <a:ea typeface="+mj-lt"/>
                <a:cs typeface="+mj-lt"/>
              </a:rPr>
              <a:t>ar</a:t>
            </a:r>
            <a:r>
              <a:rPr lang="en-US" sz="3600" b="1" dirty="0">
                <a:ea typeface="+mj-lt"/>
                <a:cs typeface="+mj-lt"/>
              </a:rPr>
              <a:t> </a:t>
            </a:r>
            <a:r>
              <a:rPr lang="en-US" sz="3600" b="1" dirty="0" err="1">
                <a:ea typeface="+mj-lt"/>
                <a:cs typeface="+mj-lt"/>
              </a:rPr>
              <a:t>tavo</a:t>
            </a:r>
            <a:r>
              <a:rPr lang="en-US" sz="3600" b="1" dirty="0">
                <a:ea typeface="+mj-lt"/>
                <a:cs typeface="+mj-lt"/>
              </a:rPr>
              <a:t> </a:t>
            </a:r>
            <a:r>
              <a:rPr lang="en-US" sz="3600" b="1" dirty="0" err="1">
                <a:ea typeface="+mj-lt"/>
                <a:cs typeface="+mj-lt"/>
              </a:rPr>
              <a:t>paties</a:t>
            </a:r>
            <a:r>
              <a:rPr lang="en-US" sz="3600" b="1" dirty="0">
                <a:ea typeface="+mj-lt"/>
                <a:cs typeface="+mj-lt"/>
              </a:rPr>
              <a:t> </a:t>
            </a:r>
            <a:r>
              <a:rPr lang="en-US" sz="3600" b="1" dirty="0" err="1">
                <a:ea typeface="+mj-lt"/>
                <a:cs typeface="+mj-lt"/>
              </a:rPr>
              <a:t>pasirinkimas</a:t>
            </a:r>
            <a:r>
              <a:rPr lang="en-US" sz="3600" b="1" dirty="0">
                <a:ea typeface="+mj-lt"/>
                <a:cs typeface="+mj-lt"/>
              </a:rPr>
              <a:t>?</a:t>
            </a:r>
            <a:endParaRPr lang="en-US" dirty="0"/>
          </a:p>
        </p:txBody>
      </p:sp>
      <p:sp>
        <p:nvSpPr>
          <p:cNvPr id="11" name="Content Placeholder 3">
            <a:extLst>
              <a:ext uri="{FF2B5EF4-FFF2-40B4-BE49-F238E27FC236}">
                <a16:creationId xmlns:a16="http://schemas.microsoft.com/office/drawing/2014/main" id="{E6BB6E1C-04B1-59A2-B3DB-3AEC6664537E}"/>
              </a:ext>
            </a:extLst>
          </p:cNvPr>
          <p:cNvSpPr>
            <a:spLocks noGrp="1"/>
          </p:cNvSpPr>
          <p:nvPr>
            <p:ph idx="1"/>
          </p:nvPr>
        </p:nvSpPr>
        <p:spPr>
          <a:xfrm>
            <a:off x="8708363" y="72935"/>
            <a:ext cx="3873500" cy="1438275"/>
          </a:xfrm>
        </p:spPr>
        <p:txBody>
          <a:bodyPr>
            <a:normAutofit/>
          </a:bodyPr>
          <a:lstStyle/>
          <a:p>
            <a:pPr marL="0" indent="0">
              <a:buNone/>
            </a:pPr>
            <a:r>
              <a:rPr lang="en-US" sz="3600" b="0" i="0" dirty="0">
                <a:solidFill>
                  <a:srgbClr val="212529"/>
                </a:solidFill>
                <a:effectLst/>
                <a:latin typeface="Futura PT Book" panose="020B0502020204020303" pitchFamily="34" charset="0"/>
              </a:rPr>
              <a:t>QR </a:t>
            </a:r>
            <a:r>
              <a:rPr lang="lt-LT" sz="3600" dirty="0">
                <a:solidFill>
                  <a:srgbClr val="212529"/>
                </a:solidFill>
                <a:latin typeface="Futura PT Book" panose="020B0502020204020303" pitchFamily="34" charset="0"/>
              </a:rPr>
              <a:t>koda</a:t>
            </a:r>
            <a:r>
              <a:rPr lang="lt-LT" sz="3600" b="0" i="0" dirty="0">
                <a:solidFill>
                  <a:srgbClr val="212529"/>
                </a:solidFill>
                <a:effectLst/>
                <a:latin typeface="Futura PT Book" panose="020B0502020204020303" pitchFamily="34" charset="0"/>
              </a:rPr>
              <a:t>s atlikti testą</a:t>
            </a:r>
            <a:r>
              <a:rPr lang="en-US" sz="3600" b="0" i="0" dirty="0">
                <a:solidFill>
                  <a:srgbClr val="212529"/>
                </a:solidFill>
                <a:effectLst/>
                <a:latin typeface="Futura PT Book" panose="020B0502020204020303" pitchFamily="34" charset="0"/>
              </a:rPr>
              <a:t>: </a:t>
            </a:r>
            <a:endParaRPr lang="en-US" sz="3600" dirty="0">
              <a:latin typeface="Futura PT Book" panose="020B0502020204020303" pitchFamily="34" charset="0"/>
            </a:endParaRPr>
          </a:p>
        </p:txBody>
      </p:sp>
      <p:pic>
        <p:nvPicPr>
          <p:cNvPr id="2" name="Picture 4" descr="Qr code&#10;&#10;Description automatically generated">
            <a:extLst>
              <a:ext uri="{FF2B5EF4-FFF2-40B4-BE49-F238E27FC236}">
                <a16:creationId xmlns:a16="http://schemas.microsoft.com/office/drawing/2014/main" id="{CCBE4943-D525-8FCB-BFB5-109DAD277875}"/>
              </a:ext>
            </a:extLst>
          </p:cNvPr>
          <p:cNvPicPr>
            <a:picLocks noChangeAspect="1"/>
          </p:cNvPicPr>
          <p:nvPr/>
        </p:nvPicPr>
        <p:blipFill>
          <a:blip r:embed="rId4"/>
          <a:stretch>
            <a:fillRect/>
          </a:stretch>
        </p:blipFill>
        <p:spPr>
          <a:xfrm>
            <a:off x="8606288" y="1209136"/>
            <a:ext cx="3418935" cy="3418935"/>
          </a:xfrm>
          <a:prstGeom prst="rect">
            <a:avLst/>
          </a:prstGeom>
        </p:spPr>
      </p:pic>
    </p:spTree>
    <p:extLst>
      <p:ext uri="{BB962C8B-B14F-4D97-AF65-F5344CB8AC3E}">
        <p14:creationId xmlns:p14="http://schemas.microsoft.com/office/powerpoint/2010/main" val="1669900114"/>
      </p:ext>
    </p:extLst>
  </p:cSld>
  <p:clrMapOvr>
    <a:masterClrMapping/>
  </p:clrMapOvr>
</p:sld>
</file>

<file path=ppt/theme/theme1.xml><?xml version="1.0" encoding="utf-8"?>
<a:theme xmlns:a="http://schemas.openxmlformats.org/drawingml/2006/main" name="4_Office Theme">
  <a:themeElements>
    <a:clrScheme name="IREX">
      <a:dk1>
        <a:sysClr val="windowText" lastClr="000000"/>
      </a:dk1>
      <a:lt1>
        <a:sysClr val="window" lastClr="FFFFFF"/>
      </a:lt1>
      <a:dk2>
        <a:srgbClr val="44546A"/>
      </a:dk2>
      <a:lt2>
        <a:srgbClr val="E7E6E6"/>
      </a:lt2>
      <a:accent1>
        <a:srgbClr val="098B8E"/>
      </a:accent1>
      <a:accent2>
        <a:srgbClr val="0A5254"/>
      </a:accent2>
      <a:accent3>
        <a:srgbClr val="D76427"/>
      </a:accent3>
      <a:accent4>
        <a:srgbClr val="25BDC1"/>
      </a:accent4>
      <a:accent5>
        <a:srgbClr val="098B8E"/>
      </a:accent5>
      <a:accent6>
        <a:srgbClr val="99B83C"/>
      </a:accent6>
      <a:hlink>
        <a:srgbClr val="0563C1"/>
      </a:hlink>
      <a:folHlink>
        <a:srgbClr val="954F72"/>
      </a:folHlink>
    </a:clrScheme>
    <a:fontScheme name="Custom 2">
      <a:majorFont>
        <a:latin typeface="Museo Sans Cyrl 900"/>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49c4de8-714a-4d9a-88a7-b286d1a87f85">
      <Terms xmlns="http://schemas.microsoft.com/office/infopath/2007/PartnerControls"/>
    </lcf76f155ced4ddcb4097134ff3c332f>
    <TaxCatchAll xmlns="ce8b8449-7073-4f43-8a1a-984ca5569f2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FAB63E5A833F4CBA145286B4E7934D" ma:contentTypeVersion="17" ma:contentTypeDescription="Create a new document." ma:contentTypeScope="" ma:versionID="3b27e4761ef888a5f18f160b0f5400d0">
  <xsd:schema xmlns:xsd="http://www.w3.org/2001/XMLSchema" xmlns:xs="http://www.w3.org/2001/XMLSchema" xmlns:p="http://schemas.microsoft.com/office/2006/metadata/properties" xmlns:ns2="e49c4de8-714a-4d9a-88a7-b286d1a87f85" xmlns:ns3="ce8b8449-7073-4f43-8a1a-984ca5569f20" targetNamespace="http://schemas.microsoft.com/office/2006/metadata/properties" ma:root="true" ma:fieldsID="8992a1ff4793e1d6ede9271de0f79757" ns2:_="" ns3:_="">
    <xsd:import namespace="e49c4de8-714a-4d9a-88a7-b286d1a87f85"/>
    <xsd:import namespace="ce8b8449-7073-4f43-8a1a-984ca5569f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c4de8-714a-4d9a-88a7-b286d1a87f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e952b0e-87b1-4651-bd97-4ae9bbb31c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e8b8449-7073-4f43-8a1a-984ca5569f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a77cbba-f6d6-4c84-9d71-813b9b40d7fe}" ma:internalName="TaxCatchAll" ma:showField="CatchAllData" ma:web="ce8b8449-7073-4f43-8a1a-984ca5569f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30FB8C-22D0-4C12-820A-9D3992F1C162}">
  <ds:schemaRefs>
    <ds:schemaRef ds:uri="http://schemas.microsoft.com/office/2006/metadata/properties"/>
    <ds:schemaRef ds:uri="http://schemas.microsoft.com/office/infopath/2007/PartnerControls"/>
    <ds:schemaRef ds:uri="e49c4de8-714a-4d9a-88a7-b286d1a87f85"/>
    <ds:schemaRef ds:uri="ce8b8449-7073-4f43-8a1a-984ca5569f20"/>
  </ds:schemaRefs>
</ds:datastoreItem>
</file>

<file path=customXml/itemProps2.xml><?xml version="1.0" encoding="utf-8"?>
<ds:datastoreItem xmlns:ds="http://schemas.openxmlformats.org/officeDocument/2006/customXml" ds:itemID="{3122F7A8-FB6F-44DC-860E-9AB27A59AA53}">
  <ds:schemaRefs>
    <ds:schemaRef ds:uri="http://schemas.microsoft.com/sharepoint/v3/contenttype/forms"/>
  </ds:schemaRefs>
</ds:datastoreItem>
</file>

<file path=customXml/itemProps3.xml><?xml version="1.0" encoding="utf-8"?>
<ds:datastoreItem xmlns:ds="http://schemas.openxmlformats.org/officeDocument/2006/customXml" ds:itemID="{317EBA25-24CB-4B9E-B3E6-96D3143D2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c4de8-714a-4d9a-88a7-b286d1a87f85"/>
    <ds:schemaRef ds:uri="ce8b8449-7073-4f43-8a1a-984ca556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444</Words>
  <Application>Microsoft Office PowerPoint</Application>
  <PresentationFormat>Widescreen</PresentationFormat>
  <Paragraphs>47</Paragraphs>
  <Slides>12</Slides>
  <Notes>11</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Futura PT Bold</vt:lpstr>
      <vt:lpstr>Futura PT Book</vt:lpstr>
      <vt:lpstr>Museo Sans Cyrl 900</vt:lpstr>
      <vt:lpstr>Source Sans Pro Light</vt:lpstr>
      <vt:lpstr>4_Office Theme</vt:lpstr>
      <vt:lpstr>PowerPoint Presentation</vt:lpstr>
      <vt:lpstr>Namų darbai</vt:lpstr>
      <vt:lpstr>PowerPoint Presentation</vt:lpstr>
      <vt:lpstr>Grupinė užduotis : Tiesa ar Melas? </vt:lpstr>
      <vt:lpstr>Patvirtinimo šališkumas</vt:lpstr>
      <vt:lpstr>Motyvuotas samprotavimas</vt:lpstr>
      <vt:lpstr>Negatyvumo šališkumas</vt:lpstr>
      <vt:lpstr>Pažinimo šališkumas</vt:lpstr>
      <vt:lpstr>Reklama ar tavo paties pasirinkimas?</vt:lpstr>
      <vt:lpstr>PowerPoint Presentation</vt:lpstr>
      <vt:lpstr>Apibendrinimas: Kaip galime įveikti šališkumą?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Sabine Berzina</cp:lastModifiedBy>
  <cp:revision>181</cp:revision>
  <dcterms:created xsi:type="dcterms:W3CDTF">2022-06-27T09:51:01Z</dcterms:created>
  <dcterms:modified xsi:type="dcterms:W3CDTF">2023-02-06T10:45:41Z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0x01010065FAB63E5A833F4CBA145286B4E7934D</vt:lpwstr>
  </property>
  <property fmtid="{D5CDD505-2E9C-101B-9397-08002B2CF9AE}" pid="3" name="MediaServiceImageTags">
    <vt:lpwstr/>
  </property>
</Properties>
</file>