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B2830D-D6E4-1E60-57D6-453489105170}" name="Stanley Currier" initials="SC" userId="S::scurrier@irex.org::62b8aaa8-5ce6-4197-b882-9703622d5d75" providerId="AD"/>
  <p188:author id="{44900C5D-7F2D-0F05-8F82-2572EE419B8B}" name="Sabine Berzina" initials="SB" userId="S::sberzina@irex.org::1466796a-f43a-429c-85bf-4ebf8b6609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D93094-0327-400B-AC5F-70312BF0442C}" v="2" dt="2023-02-04T19:07:07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69906" autoAdjust="0"/>
  </p:normalViewPr>
  <p:slideViewPr>
    <p:cSldViewPr snapToGrid="0">
      <p:cViewPr varScale="1">
        <p:scale>
          <a:sx n="46" d="100"/>
          <a:sy n="46" d="100"/>
        </p:scale>
        <p:origin x="12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e Berzina" userId="1466796a-f43a-429c-85bf-4ebf8b660949" providerId="ADAL" clId="{15D67BC1-12EF-4D11-BC64-A4F08994B886}"/>
    <pc:docChg chg="modSld sldOrd">
      <pc:chgData name="Sabine Berzina" userId="1466796a-f43a-429c-85bf-4ebf8b660949" providerId="ADAL" clId="{15D67BC1-12EF-4D11-BC64-A4F08994B886}" dt="2023-02-03T12:16:24.198" v="3"/>
      <pc:docMkLst>
        <pc:docMk/>
      </pc:docMkLst>
      <pc:sldChg chg="delCm">
        <pc:chgData name="Sabine Berzina" userId="1466796a-f43a-429c-85bf-4ebf8b660949" providerId="ADAL" clId="{15D67BC1-12EF-4D11-BC64-A4F08994B886}" dt="2023-02-03T12:15:49.755" v="0"/>
        <pc:sldMkLst>
          <pc:docMk/>
          <pc:sldMk cId="1441615918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bine Berzina" userId="1466796a-f43a-429c-85bf-4ebf8b660949" providerId="ADAL" clId="{15D67BC1-12EF-4D11-BC64-A4F08994B886}" dt="2023-02-03T12:15:49.755" v="0"/>
              <pc2:cmMkLst xmlns:pc2="http://schemas.microsoft.com/office/powerpoint/2019/9/main/command">
                <pc:docMk/>
                <pc:sldMk cId="1441615918" sldId="256"/>
                <pc2:cmMk id="{95893774-052A-4755-8311-15EEE501A682}"/>
              </pc2:cmMkLst>
            </pc226:cmChg>
          </p:ext>
        </pc:extLst>
      </pc:sldChg>
      <pc:sldChg chg="delCm">
        <pc:chgData name="Sabine Berzina" userId="1466796a-f43a-429c-85bf-4ebf8b660949" providerId="ADAL" clId="{15D67BC1-12EF-4D11-BC64-A4F08994B886}" dt="2023-02-03T12:16:19.088" v="1"/>
        <pc:sldMkLst>
          <pc:docMk/>
          <pc:sldMk cId="3508088711" sldId="2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Sabine Berzina" userId="1466796a-f43a-429c-85bf-4ebf8b660949" providerId="ADAL" clId="{15D67BC1-12EF-4D11-BC64-A4F08994B886}" dt="2023-02-03T12:16:19.088" v="1"/>
              <pc2:cmMkLst xmlns:pc2="http://schemas.microsoft.com/office/powerpoint/2019/9/main/command">
                <pc:docMk/>
                <pc:sldMk cId="3508088711" sldId="262"/>
                <pc2:cmMk id="{6D708027-64AB-44B3-B2B0-33912C934069}"/>
              </pc2:cmMkLst>
            </pc226:cmChg>
          </p:ext>
        </pc:extLst>
      </pc:sldChg>
      <pc:sldChg chg="ord">
        <pc:chgData name="Sabine Berzina" userId="1466796a-f43a-429c-85bf-4ebf8b660949" providerId="ADAL" clId="{15D67BC1-12EF-4D11-BC64-A4F08994B886}" dt="2023-02-03T12:16:24.198" v="3"/>
        <pc:sldMkLst>
          <pc:docMk/>
          <pc:sldMk cId="1273286531" sldId="263"/>
        </pc:sldMkLst>
      </pc:sldChg>
    </pc:docChg>
  </pc:docChgLst>
  <pc:docChgLst>
    <pc:chgData name="Sabine Berzina" userId="1466796a-f43a-429c-85bf-4ebf8b660949" providerId="ADAL" clId="{5AD93094-0327-400B-AC5F-70312BF0442C}"/>
    <pc:docChg chg="modSld">
      <pc:chgData name="Sabine Berzina" userId="1466796a-f43a-429c-85bf-4ebf8b660949" providerId="ADAL" clId="{5AD93094-0327-400B-AC5F-70312BF0442C}" dt="2023-02-04T19:07:07.502" v="1"/>
      <pc:docMkLst>
        <pc:docMk/>
      </pc:docMkLst>
      <pc:sldChg chg="modAnim">
        <pc:chgData name="Sabine Berzina" userId="1466796a-f43a-429c-85bf-4ebf8b660949" providerId="ADAL" clId="{5AD93094-0327-400B-AC5F-70312BF0442C}" dt="2023-02-04T19:07:00.516" v="0"/>
        <pc:sldMkLst>
          <pc:docMk/>
          <pc:sldMk cId="4047375651" sldId="258"/>
        </pc:sldMkLst>
      </pc:sldChg>
      <pc:sldChg chg="modAnim">
        <pc:chgData name="Sabine Berzina" userId="1466796a-f43a-429c-85bf-4ebf8b660949" providerId="ADAL" clId="{5AD93094-0327-400B-AC5F-70312BF0442C}" dt="2023-02-04T19:07:07.502" v="1"/>
        <pc:sldMkLst>
          <pc:docMk/>
          <pc:sldMk cId="2247601380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B0E9B-3545-49E0-94AE-740A4C782391}" type="datetimeFigureOut">
              <a:t>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7DE8-B074-4DAA-85F7-45E25845C2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40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et/peatukid/3-peatukk/osa-a-kuidas-sotsiaalmeedia-toimib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7Z8WSu3sTI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emarkup.org/citizen-browser/2021/03/11/split-screen?feed=biden_trump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ph00pR57h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et/peatukid/3-peatukk/osa-a-kuidas-sotsiaalmeedia-toimib/sotsiaalmeedia-algoritmid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https://veryverified.eu/et/peatukid/3-peatukk/osa-a-kuidas-sotsiaalmeedia-toimib/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77DE8-B074-4DAA-85F7-45E25845C22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6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Küsi: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Mis teemasid märkasite? Kas teemad olid väga mitmekülgsed või oli neid vähe ja samad teemad kordusid?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Kui palju oli kõigi postituste hulgas reklaame?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Mis emotsioonidele kõige sagedamini mängiti?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Nende küsimuste arutamine peaks aitama õpilasel hakata mõtlema sotsiaalmeediale kui </a:t>
            </a:r>
            <a:r>
              <a:rPr lang="et-E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uudisteallikale</a:t>
            </a:r>
            <a:r>
              <a:rPr lang="et-E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kas inimene saab ainult sotsiaalmeediat kasutades lugeda eriteemalisi tähtsaid uudislugusid; kas nende voos on palju teemasid, mille eesmärk on teavitada (või püüavad need pigem veenda, panna midagi ostma); kas postitused, mida nad enamasti näevad, kipuvad olema ebatõsised või tekitavad tugevaid emotsioone?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3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Sotsiaalmeedia</a:t>
            </a:r>
            <a:r>
              <a:rPr lang="en-US" dirty="0"/>
              <a:t> </a:t>
            </a:r>
            <a:r>
              <a:rPr lang="en-US" dirty="0" err="1"/>
              <a:t>kui</a:t>
            </a:r>
            <a:r>
              <a:rPr lang="en-US" dirty="0"/>
              <a:t> </a:t>
            </a:r>
            <a:r>
              <a:rPr lang="en-US" dirty="0" err="1"/>
              <a:t>uudisteallikas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https://youtu.be/x7Z8WSu3sTI</a:t>
            </a:r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https://themarkup.org/citizen-browser/2021/03/11/split-screen?feed=biden_trump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5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Filtrimullid</a:t>
            </a:r>
            <a:r>
              <a:rPr lang="en-US" dirty="0"/>
              <a:t> EE </a:t>
            </a:r>
            <a:r>
              <a:rPr lang="en-US" dirty="0">
                <a:hlinkClick r:id="rId3"/>
              </a:rPr>
              <a:t>https://youtu.be/Fph00pR57h8</a:t>
            </a:r>
            <a:endParaRPr lang="en-US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Sotsiaalmeedia</a:t>
            </a:r>
            <a:r>
              <a:rPr lang="en-US" dirty="0"/>
              <a:t> </a:t>
            </a:r>
            <a:r>
              <a:rPr lang="en-US" dirty="0" err="1"/>
              <a:t>algoritmid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https://veryverified.eu/et/peatukid/3-peatukk/osa-a-kuidas-sotsiaalmeedia-toimib/sotsiaalmeedia-algoritmid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777DE8-B074-4DAA-85F7-45E25845C22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58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11B1-8BF8-4925-8082-B9E88971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F5274-1ECF-469D-99AF-6319B343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CEFE-DD27-4971-A80C-6F03290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1D6A-F961-441A-9298-73C1DCC4158D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D1AB-2E95-4FB6-AFDB-D7C42643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51AB8-A963-4590-AD6D-E57EE8C5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B3B8-C4EF-4E56-B82E-0379C38B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7E9BD-D828-4A3D-A34C-432630B51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E3ADB-9136-439B-BEE5-F22D4AC5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2D7-78BE-44B5-A4FB-00D84D1F393D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4EAA-5C4D-4713-AB29-FA7D701D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2BE5-AD8D-4686-B95E-0174BDFB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AAFEA-6795-4282-8988-202D35E5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EFE79-061A-47F3-AF5B-FC7278913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79CDD-0EFF-473B-A92A-05B8C87B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4281-8058-467D-AC33-437716C632EA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4088-D1F7-4FAC-9473-3A4F7CD1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25E8-926C-4ADA-9720-EC10A5E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13"/>
          <p:cNvSpPr/>
          <p:nvPr userDrawn="1"/>
        </p:nvSpPr>
        <p:spPr>
          <a:xfrm>
            <a:off x="0" y="6762751"/>
            <a:ext cx="12192000" cy="103656"/>
          </a:xfrm>
          <a:prstGeom prst="rect">
            <a:avLst/>
          </a:prstGeom>
          <a:solidFill>
            <a:srgbClr val="43B6C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3263" y="270934"/>
            <a:ext cx="10785475" cy="506413"/>
          </a:xfrm>
          <a:noFill/>
          <a:ln>
            <a:noFill/>
          </a:ln>
        </p:spPr>
        <p:txBody>
          <a:bodyPr spcFirstLastPara="1" wrap="square" lIns="0" tIns="60933" rIns="121900" bIns="60933" anchor="ctr" anchorCtr="0">
            <a:noAutofit/>
          </a:bodyPr>
          <a:lstStyle>
            <a:lvl1pPr marL="0" indent="0">
              <a:buNone/>
              <a:defRPr lang="en-US" sz="3200" b="1" dirty="0" smtClean="0">
                <a:solidFill>
                  <a:srgbClr val="009BA0"/>
                </a:solidFill>
                <a:latin typeface="Arial"/>
                <a:ea typeface="Arial"/>
                <a:cs typeface="Arial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dirty="0" smtClean="0"/>
            </a:lvl4pPr>
            <a:lvl5pPr>
              <a:defRPr lang="uk-UA" dirty="0"/>
            </a:lvl5pPr>
          </a:lstStyle>
          <a:p>
            <a:pPr marL="0" lvl="0">
              <a:buClr>
                <a:srgbClr val="009BA0"/>
              </a:buClr>
              <a:buSzPts val="3400"/>
            </a:pPr>
            <a:r>
              <a:rPr lang="en-US"/>
              <a:t>Edit Master text styles</a:t>
            </a:r>
          </a:p>
        </p:txBody>
      </p:sp>
      <p:cxnSp>
        <p:nvCxnSpPr>
          <p:cNvPr id="5" name="Shape 715">
            <a:extLst>
              <a:ext uri="{FF2B5EF4-FFF2-40B4-BE49-F238E27FC236}">
                <a16:creationId xmlns:a16="http://schemas.microsoft.com/office/drawing/2014/main" id="{D58F7EDD-4A8F-422A-95EA-CD89D8BB51EF}"/>
              </a:ext>
            </a:extLst>
          </p:cNvPr>
          <p:cNvCxnSpPr/>
          <p:nvPr userDrawn="1"/>
        </p:nvCxnSpPr>
        <p:spPr>
          <a:xfrm rot="10800000" flipH="1">
            <a:off x="702739" y="872067"/>
            <a:ext cx="10786400" cy="0"/>
          </a:xfrm>
          <a:prstGeom prst="straightConnector1">
            <a:avLst/>
          </a:prstGeom>
          <a:noFill/>
          <a:ln w="15875" cap="flat" cmpd="sng">
            <a:solidFill>
              <a:srgbClr val="009BA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3096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C20D-3346-4BE0-960A-2B85890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DF1F-69F4-4A88-A067-D669FB40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2313-B89A-4C98-A500-041A658D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6AD6-2A1B-42A4-AAD2-BAED84479F1A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758C-4903-454A-9D0E-FE731CE1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8FCF5-D282-44DD-BD8C-3380829C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B9D-5737-452D-BF21-64E1304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59D1-CBFF-45E9-B7A7-822A1E34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D870-A144-4E54-94DF-757C11A1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9BBA-AAD9-4625-B910-ECB7B96082DB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885B-CFAB-468D-939D-295234D2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D06ED-C7D3-4F9B-8F68-40719400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E918-1792-4844-85C7-63518C1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FA2B-5631-433E-B04F-5F0A42911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AD47-8399-4BD0-A892-855A8A16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DE2BD-7434-4693-BFEB-54FF5E45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7477-B691-465D-AE31-645297B1AAC1}" type="datetime1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780FA-67CC-4056-8386-C3FE186F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0FFA0-DB6A-4C2C-8B22-E5955889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F5F5-112B-4079-BFC4-754E7DCE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CA595-416E-46C8-A054-8FB7C6BA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14BD-0FB8-4FF3-A662-B580EDF85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A5E7C-17F5-488B-B2F3-DA046E1A2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DDE23-73CC-4D71-9BFF-ABF4B4BF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0C66-BB2E-48E3-9066-375C4FDC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7DE-3D6A-40CB-A265-6801E7318149}" type="datetime1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7F3A1-840B-4E52-AEC2-A5B3144B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1F7EA-9815-484F-86E4-CC3E23A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B9A-05E8-45AF-B94B-1038129E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0BF4E-C4FE-445E-97A9-665374D9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EB4A-7BEF-47DE-BF15-3A6740AA2BCB}" type="datetime1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9FCC0-3A47-4B94-89F9-EC834046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2600C-C0DA-4D1D-9C07-6D1A3E39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B68FD-33F4-4CE3-8C9E-EF83C4F9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671-D566-4C83-BE99-5D6BCD137A64}" type="datetime1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21F-C0B8-4251-B370-EB0AD9B5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A292-F788-4AD0-89C3-F8FEA479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F617-DF3D-4061-A583-7D5208E8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3D1B-D1BA-4234-8E2D-C1328B7F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62655-648D-4D81-B2F1-EE1B3F0D9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D48BB-FB10-4AA7-A898-5620379F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758-8FD1-4EAF-A3DD-3464968E8084}" type="datetime1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D2C7-37E9-4248-A69B-28425B98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C6D0-3E90-46F3-8203-CB4BD139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3B00-D58E-4643-B370-991C70EB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A4B21-973D-4C91-896F-A9CD4EDE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D51E-A4FA-4246-BD82-4A57EF9EC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B0A01-5F67-4671-A837-FB928886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5CA-4B92-44B9-86E7-161C21505D5C}" type="datetime1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9EB5F-3EAE-4DE0-9090-8001012D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D8D4-C5CC-4D90-A9ED-BBFB6551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E8537-46D4-4BD4-85C6-9AC4B3BD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8066C-445A-40F8-8E05-72E7237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F26C-E672-44BD-873C-7BF170AF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EE81-D5F4-4454-A4C4-71209A65586C}" type="datetime1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F46E-7D72-483B-9A0F-E8E8EE6C2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B17F-9E76-4404-B169-9C6AF8A7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7Z8WSu3sTI?feature=oembed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hemarkup.org/citizen-browser/2021/03/11/split-screen?feed=biden_trump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ph00pR57h8?feature=oembed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et/peatukid/3-peatukk/osa-a-kuidas-sotsiaalmeedia-toimib/kes-loob-sotsiaalmeedias-populaarset-sisu" TargetMode="External"/><Relationship Id="rId2" Type="http://schemas.openxmlformats.org/officeDocument/2006/relationships/hyperlink" Target="https://veryverified.eu/et/peatukid/3-peatukk/osa-a-kuidas-sotsiaalmeedia-toimib/andmekaitse-ja-kuberturvalisu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1A56478-CE53-AA97-B8C4-A25C8A42E0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"/>
          <a:stretch/>
        </p:blipFill>
        <p:spPr>
          <a:xfrm>
            <a:off x="20" y="-266347"/>
            <a:ext cx="12757334" cy="71762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63EF0B-282C-98F5-3C4A-584E81CD978F}"/>
              </a:ext>
            </a:extLst>
          </p:cNvPr>
          <p:cNvSpPr txBox="1"/>
          <p:nvPr/>
        </p:nvSpPr>
        <p:spPr>
          <a:xfrm>
            <a:off x="1469571" y="947058"/>
            <a:ext cx="4485180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Futura PT Book"/>
                <a:ea typeface="Source Sans Pro Light"/>
                <a:cs typeface="Calibri"/>
              </a:rPr>
              <a:t>4. </a:t>
            </a:r>
            <a:r>
              <a:rPr lang="et-EE" sz="3200" dirty="0">
                <a:latin typeface="Futura PT Book"/>
                <a:ea typeface="Source Sans Pro Light"/>
                <a:cs typeface="Calibri"/>
              </a:rPr>
              <a:t>tund. </a:t>
            </a:r>
            <a:r>
              <a:rPr lang="en-US" sz="3200" b="1" dirty="0" err="1">
                <a:latin typeface="Futura PT Book"/>
                <a:ea typeface="Source Sans Pro Light"/>
                <a:cs typeface="Calibri"/>
              </a:rPr>
              <a:t>Kuidas</a:t>
            </a:r>
            <a:r>
              <a:rPr lang="en-US" sz="3200" b="1" dirty="0">
                <a:latin typeface="Futura PT Book"/>
                <a:ea typeface="Source Sans Pro Light"/>
                <a:cs typeface="Calibri"/>
              </a:rPr>
              <a:t> </a:t>
            </a:r>
            <a:r>
              <a:rPr lang="en-US" sz="3200" b="1" dirty="0" err="1">
                <a:latin typeface="Futura PT Book"/>
                <a:ea typeface="Source Sans Pro Light"/>
                <a:cs typeface="Calibri"/>
              </a:rPr>
              <a:t>toimib</a:t>
            </a:r>
            <a:r>
              <a:rPr lang="en-US" sz="3200" b="1" dirty="0">
                <a:latin typeface="Futura PT Book"/>
                <a:ea typeface="Source Sans Pro Light"/>
                <a:cs typeface="Calibri"/>
              </a:rPr>
              <a:t> </a:t>
            </a:r>
            <a:r>
              <a:rPr lang="en-US" sz="3200" b="1" dirty="0" err="1">
                <a:latin typeface="Futura PT Book"/>
                <a:ea typeface="Source Sans Pro Light"/>
                <a:cs typeface="Calibri"/>
              </a:rPr>
              <a:t>sotsiaalmeedia</a:t>
            </a:r>
            <a:r>
              <a:rPr lang="en-US" sz="3200" b="1" dirty="0">
                <a:latin typeface="Futura PT Book"/>
                <a:ea typeface="Source Sans Pro Light"/>
                <a:cs typeface="Calibri"/>
              </a:rPr>
              <a:t>?</a:t>
            </a:r>
            <a:endParaRPr lang="en-US" sz="3200" dirty="0">
              <a:latin typeface="Futura PT Book"/>
              <a:ea typeface="Source Sans Pro Light"/>
              <a:cs typeface="Calibri"/>
            </a:endParaRPr>
          </a:p>
          <a:p>
            <a:r>
              <a:rPr lang="en-US" sz="2400" dirty="0">
                <a:latin typeface="Futura PT Book"/>
                <a:ea typeface="Source Sans Pro Light"/>
                <a:cs typeface="Calibri"/>
              </a:rPr>
              <a:t>3</a:t>
            </a:r>
            <a:r>
              <a:rPr lang="et-EE" sz="2400" dirty="0">
                <a:latin typeface="Futura PT Book"/>
                <a:ea typeface="Source Sans Pro Light"/>
                <a:cs typeface="Calibri"/>
              </a:rPr>
              <a:t>. peatükk, osa</a:t>
            </a:r>
            <a:r>
              <a:rPr lang="en-US" sz="2400" dirty="0">
                <a:latin typeface="Futura PT Book"/>
                <a:ea typeface="Source Sans Pro Light"/>
                <a:cs typeface="Calibri"/>
              </a:rPr>
              <a:t> A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6B256C20-ACCA-8CE9-5749-5FDEAAA2F0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8314" y="5196816"/>
            <a:ext cx="3025877" cy="109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1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>
            <a:extLst>
              <a:ext uri="{FF2B5EF4-FFF2-40B4-BE49-F238E27FC236}">
                <a16:creationId xmlns:a16="http://schemas.microsoft.com/office/drawing/2014/main" id="{723A0955-3431-47EB-8637-A3CF0BE3A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190" y="2062764"/>
            <a:ext cx="6671620" cy="273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582"/>
            <a:ext cx="10472057" cy="1325563"/>
          </a:xfrm>
        </p:spPr>
        <p:txBody>
          <a:bodyPr/>
          <a:lstStyle/>
          <a:p>
            <a:r>
              <a:rPr lang="en-US" dirty="0" err="1">
                <a:latin typeface="Futura PT Book"/>
              </a:rPr>
              <a:t>Kodutöö</a:t>
            </a:r>
            <a:r>
              <a:rPr lang="en-US" dirty="0">
                <a:latin typeface="Futura PT Book"/>
              </a:rPr>
              <a:t>. </a:t>
            </a:r>
            <a:r>
              <a:rPr lang="en-US" dirty="0" err="1">
                <a:latin typeface="Futura PT Book"/>
              </a:rPr>
              <a:t>Analüüsige</a:t>
            </a:r>
            <a:r>
              <a:rPr lang="en-US" dirty="0">
                <a:latin typeface="Futura PT Book"/>
              </a:rPr>
              <a:t> </a:t>
            </a:r>
            <a:r>
              <a:rPr lang="en-US" dirty="0" err="1">
                <a:latin typeface="Futura PT Book"/>
              </a:rPr>
              <a:t>oma</a:t>
            </a:r>
            <a:r>
              <a:rPr lang="en-US" dirty="0">
                <a:latin typeface="Futura PT Book"/>
              </a:rPr>
              <a:t> </a:t>
            </a:r>
            <a:r>
              <a:rPr lang="en-US" dirty="0" err="1">
                <a:latin typeface="Futura PT Book"/>
              </a:rPr>
              <a:t>voogu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0444F-E840-9FA9-B338-4D71798C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527" y="1085396"/>
            <a:ext cx="7934634" cy="46996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 sz="3200" dirty="0">
              <a:latin typeface="Futura PT Book"/>
              <a:ea typeface="Source Sans Pro Light"/>
            </a:endParaRPr>
          </a:p>
          <a:p>
            <a:pPr marL="0" indent="0">
              <a:buNone/>
            </a:pPr>
            <a:r>
              <a:rPr lang="en-US" sz="3200" dirty="0">
                <a:latin typeface="Futura PT Book"/>
                <a:ea typeface="Source Sans Pro Light"/>
              </a:rPr>
              <a:t>- Mis </a:t>
            </a:r>
            <a:r>
              <a:rPr lang="en-US" sz="3200" dirty="0" err="1">
                <a:latin typeface="Futura PT Book"/>
                <a:ea typeface="Source Sans Pro Light"/>
              </a:rPr>
              <a:t>teemasid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märkasite</a:t>
            </a:r>
            <a:r>
              <a:rPr lang="en-US" sz="3200" dirty="0">
                <a:latin typeface="Futura PT Book"/>
                <a:ea typeface="Source Sans Pro Light"/>
              </a:rPr>
              <a:t>? Kas </a:t>
            </a:r>
            <a:r>
              <a:rPr lang="en-US" sz="3200" dirty="0" err="1">
                <a:latin typeface="Futura PT Book"/>
                <a:ea typeface="Source Sans Pro Light"/>
              </a:rPr>
              <a:t>teemad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olid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väga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mitmekülgsed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või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oli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neid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vähe</a:t>
            </a:r>
            <a:r>
              <a:rPr lang="en-US" sz="3200" dirty="0">
                <a:latin typeface="Futura PT Book"/>
                <a:ea typeface="Source Sans Pro Light"/>
              </a:rPr>
              <a:t> ja </a:t>
            </a:r>
            <a:r>
              <a:rPr lang="en-US" sz="3200" dirty="0" err="1">
                <a:latin typeface="Futura PT Book"/>
                <a:ea typeface="Source Sans Pro Light"/>
              </a:rPr>
              <a:t>samad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teemad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kordusid</a:t>
            </a:r>
            <a:r>
              <a:rPr lang="en-US" sz="3200" dirty="0">
                <a:latin typeface="Futura PT Book"/>
                <a:ea typeface="Source Sans Pro Light"/>
              </a:rPr>
              <a:t>?</a:t>
            </a:r>
          </a:p>
          <a:p>
            <a:pPr marL="0" indent="0">
              <a:buNone/>
            </a:pPr>
            <a:r>
              <a:rPr lang="en-US" sz="3200" dirty="0">
                <a:latin typeface="Futura PT Book"/>
                <a:ea typeface="Source Sans Pro Light"/>
              </a:rPr>
              <a:t>- </a:t>
            </a:r>
            <a:r>
              <a:rPr lang="en-US" sz="3200" dirty="0" err="1">
                <a:latin typeface="Futura PT Book"/>
                <a:ea typeface="Source Sans Pro Light"/>
              </a:rPr>
              <a:t>Kui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palju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oli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kõigi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postituste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hulgas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reklaame</a:t>
            </a:r>
            <a:r>
              <a:rPr lang="en-US" sz="3200" dirty="0">
                <a:latin typeface="Futura PT Book"/>
                <a:ea typeface="Source Sans Pro Light"/>
              </a:rPr>
              <a:t>?</a:t>
            </a:r>
          </a:p>
          <a:p>
            <a:pPr marL="0" indent="0">
              <a:buNone/>
            </a:pPr>
            <a:r>
              <a:rPr lang="en-US" sz="3200" dirty="0">
                <a:latin typeface="Futura PT Book"/>
                <a:ea typeface="Source Sans Pro Light"/>
              </a:rPr>
              <a:t>- Mis </a:t>
            </a:r>
            <a:r>
              <a:rPr lang="en-US" sz="3200" dirty="0" err="1">
                <a:latin typeface="Futura PT Book"/>
                <a:ea typeface="Source Sans Pro Light"/>
              </a:rPr>
              <a:t>emotsioonidele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kõige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sagedamini</a:t>
            </a:r>
            <a:r>
              <a:rPr lang="en-US" sz="3200" dirty="0">
                <a:latin typeface="Futura PT Book"/>
                <a:ea typeface="Source Sans Pro Light"/>
              </a:rPr>
              <a:t> </a:t>
            </a:r>
            <a:r>
              <a:rPr lang="en-US" sz="3200" dirty="0" err="1">
                <a:latin typeface="Futura PT Book"/>
                <a:ea typeface="Source Sans Pro Light"/>
              </a:rPr>
              <a:t>mängiti</a:t>
            </a:r>
            <a:r>
              <a:rPr lang="en-US" sz="3200" dirty="0">
                <a:latin typeface="Futura PT Book"/>
                <a:ea typeface="Source Sans Pro Light"/>
              </a:rPr>
              <a:t>?</a:t>
            </a:r>
          </a:p>
          <a:p>
            <a:pPr marL="0" indent="0">
              <a:buNone/>
            </a:pPr>
            <a:endParaRPr lang="en-US" sz="3200" dirty="0">
              <a:latin typeface="Futura PT Book"/>
              <a:ea typeface="Source Sans Pro Light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423AF7F-D2D7-2383-9817-61B676341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12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Sotsiaalmeedia kui uudisteallikas">
            <a:hlinkClick r:id="" action="ppaction://media"/>
            <a:extLst>
              <a:ext uri="{FF2B5EF4-FFF2-40B4-BE49-F238E27FC236}">
                <a16:creationId xmlns:a16="http://schemas.microsoft.com/office/drawing/2014/main" id="{DC4C6BEB-3CF7-7302-2D80-002112A161B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5660" y="187700"/>
            <a:ext cx="11746301" cy="6448245"/>
          </a:xfrm>
        </p:spPr>
      </p:pic>
    </p:spTree>
    <p:extLst>
      <p:ext uri="{BB962C8B-B14F-4D97-AF65-F5344CB8AC3E}">
        <p14:creationId xmlns:p14="http://schemas.microsoft.com/office/powerpoint/2010/main" val="404737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48408-B5DA-8D6B-C38F-57C1D4667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Markup: </a:t>
            </a:r>
            <a:r>
              <a:rPr lang="et-EE" dirty="0"/>
              <a:t>jagatud ekraani </a:t>
            </a:r>
            <a:r>
              <a:rPr lang="en-US" dirty="0" err="1"/>
              <a:t>proje</a:t>
            </a:r>
            <a:r>
              <a:rPr lang="et-EE" dirty="0"/>
              <a:t>k</a:t>
            </a:r>
            <a:r>
              <a:rPr lang="en-US" dirty="0"/>
              <a:t>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5F041F3-6373-772E-EA80-A29FCEB9F3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4" name="Picture 4" descr="Qr code&#10;&#10;Description automatically generated">
            <a:extLst>
              <a:ext uri="{FF2B5EF4-FFF2-40B4-BE49-F238E27FC236}">
                <a16:creationId xmlns:a16="http://schemas.microsoft.com/office/drawing/2014/main" id="{6E0F29D1-99EF-B880-075F-4C7E987EAC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1724" y="1774723"/>
            <a:ext cx="3296264" cy="3296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C21AC4-836C-F59A-03E0-53F4C754C5BA}"/>
              </a:ext>
            </a:extLst>
          </p:cNvPr>
          <p:cNvSpPr txBox="1"/>
          <p:nvPr/>
        </p:nvSpPr>
        <p:spPr>
          <a:xfrm>
            <a:off x="1565787" y="2069689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800">
                <a:latin typeface="Futura FT Book"/>
                <a:hlinkClick r:id="rId5"/>
              </a:rPr>
              <a:t>LINK</a:t>
            </a:r>
            <a:endParaRPr lang="en-US" sz="4800">
              <a:latin typeface="Futura FT Book"/>
            </a:endParaRPr>
          </a:p>
        </p:txBody>
      </p:sp>
    </p:spTree>
    <p:extLst>
      <p:ext uri="{BB962C8B-B14F-4D97-AF65-F5344CB8AC3E}">
        <p14:creationId xmlns:p14="http://schemas.microsoft.com/office/powerpoint/2010/main" val="673300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Filtrimullid EE">
            <a:hlinkClick r:id="" action="ppaction://media"/>
            <a:extLst>
              <a:ext uri="{FF2B5EF4-FFF2-40B4-BE49-F238E27FC236}">
                <a16:creationId xmlns:a16="http://schemas.microsoft.com/office/drawing/2014/main" id="{54D968B0-1676-2880-EC27-29C97E05590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3774" y="130190"/>
            <a:ext cx="11875698" cy="6534509"/>
          </a:xfrm>
        </p:spPr>
      </p:pic>
    </p:spTree>
    <p:extLst>
      <p:ext uri="{BB962C8B-B14F-4D97-AF65-F5344CB8AC3E}">
        <p14:creationId xmlns:p14="http://schemas.microsoft.com/office/powerpoint/2010/main" val="224760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068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err="1">
                <a:latin typeface="Futura PT Bold"/>
              </a:rPr>
              <a:t>Arutelu</a:t>
            </a:r>
            <a:r>
              <a:rPr lang="en-US" dirty="0">
                <a:latin typeface="Futura PT Bold"/>
              </a:rPr>
              <a:t> 3–4-liikmelistes </a:t>
            </a:r>
            <a:r>
              <a:rPr lang="en-US" dirty="0" err="1">
                <a:latin typeface="Futura PT Bold"/>
              </a:rPr>
              <a:t>rühmades</a:t>
            </a:r>
            <a:endParaRPr lang="en-US" dirty="0">
              <a:latin typeface="Futura PT Bol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0444F-E840-9FA9-B338-4D71798C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30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Futura PT Book"/>
                <a:ea typeface="Source Sans Pro Light"/>
              </a:rPr>
              <a:t>Kas </a:t>
            </a:r>
            <a:r>
              <a:rPr lang="en-US" dirty="0" err="1">
                <a:latin typeface="Futura PT Book"/>
                <a:ea typeface="Source Sans Pro Light"/>
              </a:rPr>
              <a:t>sotsiaalmeedia</a:t>
            </a:r>
            <a:r>
              <a:rPr lang="en-US" dirty="0">
                <a:latin typeface="Futura PT Book"/>
                <a:ea typeface="Source Sans Pro Light"/>
              </a:rPr>
              <a:t> on </a:t>
            </a:r>
            <a:r>
              <a:rPr lang="en-US" dirty="0" err="1">
                <a:latin typeface="Futura PT Book"/>
                <a:ea typeface="Source Sans Pro Light"/>
              </a:rPr>
              <a:t>hea</a:t>
            </a:r>
            <a:r>
              <a:rPr lang="en-US" dirty="0">
                <a:latin typeface="Futura PT Book"/>
                <a:ea typeface="Source Sans Pro Light"/>
              </a:rPr>
              <a:t> </a:t>
            </a:r>
            <a:r>
              <a:rPr lang="en-US" dirty="0" err="1">
                <a:latin typeface="Futura PT Book"/>
                <a:ea typeface="Source Sans Pro Light"/>
              </a:rPr>
              <a:t>uudisteallikas</a:t>
            </a:r>
            <a:r>
              <a:rPr lang="en-US" dirty="0">
                <a:latin typeface="Futura PT Book"/>
                <a:ea typeface="Source Sans Pro Light"/>
              </a:rPr>
              <a:t>?</a:t>
            </a:r>
          </a:p>
          <a:p>
            <a:pPr marL="0" indent="0">
              <a:buNone/>
            </a:pPr>
            <a:r>
              <a:rPr lang="en-US" dirty="0" err="1">
                <a:latin typeface="Futura PT Book"/>
                <a:ea typeface="Source Sans Pro Light"/>
              </a:rPr>
              <a:t>Arvestades</a:t>
            </a:r>
            <a:r>
              <a:rPr lang="en-US" dirty="0">
                <a:latin typeface="Futura PT Book"/>
                <a:ea typeface="Source Sans Pro Light"/>
              </a:rPr>
              <a:t> </a:t>
            </a:r>
            <a:r>
              <a:rPr lang="en-US" dirty="0" err="1">
                <a:latin typeface="Futura PT Book"/>
                <a:ea typeface="Source Sans Pro Light"/>
              </a:rPr>
              <a:t>teie</a:t>
            </a:r>
            <a:r>
              <a:rPr lang="en-US" dirty="0">
                <a:latin typeface="Futura PT Book"/>
                <a:ea typeface="Source Sans Pro Light"/>
              </a:rPr>
              <a:t> </a:t>
            </a:r>
            <a:r>
              <a:rPr lang="en-US" dirty="0" err="1">
                <a:latin typeface="Futura PT Book"/>
                <a:ea typeface="Source Sans Pro Light"/>
              </a:rPr>
              <a:t>sotsiaalmeedia</a:t>
            </a:r>
            <a:r>
              <a:rPr lang="en-US" dirty="0">
                <a:latin typeface="Futura PT Book"/>
                <a:ea typeface="Source Sans Pro Light"/>
              </a:rPr>
              <a:t> </a:t>
            </a:r>
            <a:r>
              <a:rPr lang="en-US" dirty="0" err="1">
                <a:latin typeface="Futura PT Book"/>
                <a:ea typeface="Source Sans Pro Light"/>
              </a:rPr>
              <a:t>voo</a:t>
            </a:r>
            <a:r>
              <a:rPr lang="en-US" dirty="0">
                <a:latin typeface="Futura PT Book"/>
                <a:ea typeface="Source Sans Pro Light"/>
              </a:rPr>
              <a:t> </a:t>
            </a:r>
            <a:r>
              <a:rPr lang="en-US" dirty="0" err="1">
                <a:latin typeface="Futura PT Book"/>
                <a:ea typeface="Source Sans Pro Light"/>
              </a:rPr>
              <a:t>analüüsi</a:t>
            </a:r>
            <a:r>
              <a:rPr lang="en-US" dirty="0">
                <a:latin typeface="Futura PT Book"/>
                <a:ea typeface="Source Sans Pro Light"/>
              </a:rPr>
              <a:t> ja </a:t>
            </a:r>
            <a:r>
              <a:rPr lang="en-US" dirty="0" err="1">
                <a:latin typeface="Futura PT Book"/>
                <a:ea typeface="Source Sans Pro Light"/>
              </a:rPr>
              <a:t>selles</a:t>
            </a:r>
            <a:r>
              <a:rPr lang="en-US" dirty="0">
                <a:latin typeface="Futura PT Book"/>
                <a:ea typeface="Source Sans Pro Light"/>
              </a:rPr>
              <a:t> </a:t>
            </a:r>
            <a:r>
              <a:rPr lang="en-US" dirty="0" err="1">
                <a:latin typeface="Futura PT Book"/>
                <a:ea typeface="Source Sans Pro Light"/>
              </a:rPr>
              <a:t>tunnis</a:t>
            </a:r>
            <a:r>
              <a:rPr lang="en-US" dirty="0">
                <a:latin typeface="Futura PT Book"/>
                <a:ea typeface="Source Sans Pro Light"/>
              </a:rPr>
              <a:t> </a:t>
            </a:r>
            <a:r>
              <a:rPr lang="en-US" dirty="0" err="1">
                <a:latin typeface="Futura PT Book"/>
                <a:ea typeface="Source Sans Pro Light"/>
              </a:rPr>
              <a:t>õpitut</a:t>
            </a:r>
            <a:r>
              <a:rPr lang="en-US" dirty="0">
                <a:latin typeface="Futura PT Book"/>
                <a:ea typeface="Source Sans Pro Light"/>
              </a:rPr>
              <a:t>, </a:t>
            </a:r>
            <a:r>
              <a:rPr lang="en-US" dirty="0" err="1">
                <a:latin typeface="Futura PT Book"/>
                <a:ea typeface="Source Sans Pro Light"/>
              </a:rPr>
              <a:t>siis</a:t>
            </a:r>
            <a:r>
              <a:rPr lang="en-US" dirty="0">
                <a:latin typeface="Futura PT Book"/>
                <a:ea typeface="Source Sans Pro Light"/>
              </a:rPr>
              <a:t> mis </a:t>
            </a:r>
            <a:r>
              <a:rPr lang="en-US" dirty="0" err="1">
                <a:latin typeface="Futura PT Book"/>
                <a:ea typeface="Source Sans Pro Light"/>
              </a:rPr>
              <a:t>võiksid</a:t>
            </a:r>
            <a:r>
              <a:rPr lang="en-US" dirty="0">
                <a:latin typeface="Futura PT Book"/>
                <a:ea typeface="Source Sans Pro Light"/>
              </a:rPr>
              <a:t> olla </a:t>
            </a:r>
            <a:r>
              <a:rPr lang="en-US" dirty="0" err="1">
                <a:latin typeface="Futura PT Book"/>
                <a:ea typeface="Source Sans Pro Light"/>
              </a:rPr>
              <a:t>sotsiaalmeedias</a:t>
            </a:r>
            <a:r>
              <a:rPr lang="en-US" dirty="0">
                <a:latin typeface="Futura PT Book"/>
                <a:ea typeface="Source Sans Pro Light"/>
              </a:rPr>
              <a:t> </a:t>
            </a:r>
            <a:r>
              <a:rPr lang="en-US" dirty="0" err="1">
                <a:latin typeface="Futura PT Book"/>
                <a:ea typeface="Source Sans Pro Light"/>
              </a:rPr>
              <a:t>uudiste</a:t>
            </a:r>
            <a:r>
              <a:rPr lang="en-US" dirty="0">
                <a:latin typeface="Futura PT Book"/>
                <a:ea typeface="Source Sans Pro Light"/>
              </a:rPr>
              <a:t> </a:t>
            </a:r>
            <a:r>
              <a:rPr lang="en-US" dirty="0" err="1">
                <a:latin typeface="Futura PT Book"/>
                <a:ea typeface="Source Sans Pro Light"/>
              </a:rPr>
              <a:t>jälgimise</a:t>
            </a:r>
            <a:r>
              <a:rPr lang="en-US" dirty="0">
                <a:latin typeface="Futura PT Book"/>
                <a:ea typeface="Source Sans Pro Light"/>
              </a:rPr>
              <a:t> </a:t>
            </a:r>
            <a:r>
              <a:rPr lang="en-US" dirty="0" err="1">
                <a:latin typeface="Futura PT Book"/>
                <a:ea typeface="Source Sans Pro Light"/>
              </a:rPr>
              <a:t>tagajärjed</a:t>
            </a:r>
            <a:r>
              <a:rPr lang="en-US" dirty="0">
                <a:latin typeface="Futura PT Book"/>
                <a:ea typeface="Source Sans Pro Light"/>
              </a:rPr>
              <a:t>, </a:t>
            </a:r>
            <a:r>
              <a:rPr lang="en-US" dirty="0" err="1">
                <a:latin typeface="Futura PT Book"/>
                <a:ea typeface="Source Sans Pro Light"/>
              </a:rPr>
              <a:t>plussid</a:t>
            </a:r>
            <a:r>
              <a:rPr lang="en-US" dirty="0">
                <a:latin typeface="Futura PT Book"/>
                <a:ea typeface="Source Sans Pro Light"/>
              </a:rPr>
              <a:t> ja </a:t>
            </a:r>
            <a:r>
              <a:rPr lang="en-US" dirty="0" err="1">
                <a:latin typeface="Futura PT Book"/>
                <a:ea typeface="Source Sans Pro Light"/>
              </a:rPr>
              <a:t>miinused</a:t>
            </a:r>
            <a:r>
              <a:rPr lang="en-US" dirty="0">
                <a:latin typeface="Futura PT Book"/>
                <a:ea typeface="Source Sans Pro Light"/>
              </a:rPr>
              <a:t>?</a:t>
            </a:r>
          </a:p>
          <a:p>
            <a:pPr marL="0" indent="0">
              <a:buNone/>
            </a:pPr>
            <a:r>
              <a:rPr lang="en-US" b="1" dirty="0" err="1">
                <a:latin typeface="Futura PT Book"/>
                <a:ea typeface="Source Sans Pro Light"/>
              </a:rPr>
              <a:t>Kirjutage</a:t>
            </a:r>
            <a:r>
              <a:rPr lang="en-US" b="1" dirty="0">
                <a:latin typeface="Futura PT Book"/>
                <a:ea typeface="Source Sans Pro Light"/>
              </a:rPr>
              <a:t> </a:t>
            </a:r>
            <a:r>
              <a:rPr lang="en-US" b="1" dirty="0" err="1">
                <a:latin typeface="Futura PT Book"/>
                <a:ea typeface="Source Sans Pro Light"/>
              </a:rPr>
              <a:t>tähtsaimad</a:t>
            </a:r>
            <a:r>
              <a:rPr lang="en-US" b="1" dirty="0">
                <a:latin typeface="Futura PT Book"/>
                <a:ea typeface="Source Sans Pro Light"/>
              </a:rPr>
              <a:t> </a:t>
            </a:r>
            <a:r>
              <a:rPr lang="en-US" b="1" dirty="0" err="1">
                <a:latin typeface="Futura PT Book"/>
                <a:ea typeface="Source Sans Pro Light"/>
              </a:rPr>
              <a:t>plussid</a:t>
            </a:r>
            <a:r>
              <a:rPr lang="en-US" b="1" dirty="0">
                <a:latin typeface="Futura PT Book"/>
                <a:ea typeface="Source Sans Pro Light"/>
              </a:rPr>
              <a:t> ja </a:t>
            </a:r>
            <a:r>
              <a:rPr lang="en-US" b="1" dirty="0" err="1">
                <a:latin typeface="Futura PT Book"/>
                <a:ea typeface="Source Sans Pro Light"/>
              </a:rPr>
              <a:t>miinused</a:t>
            </a:r>
            <a:r>
              <a:rPr lang="en-US" b="1" dirty="0">
                <a:latin typeface="Futura PT Book"/>
                <a:ea typeface="Source Sans Pro Light"/>
              </a:rPr>
              <a:t> </a:t>
            </a:r>
            <a:r>
              <a:rPr lang="en-US" b="1" dirty="0" err="1">
                <a:latin typeface="Futura PT Book"/>
                <a:ea typeface="Source Sans Pro Light"/>
              </a:rPr>
              <a:t>üles</a:t>
            </a:r>
            <a:r>
              <a:rPr lang="et-EE" b="1" dirty="0">
                <a:latin typeface="Futura PT Book"/>
                <a:ea typeface="Source Sans Pro Light"/>
              </a:rPr>
              <a:t>!</a:t>
            </a:r>
            <a:endParaRPr lang="en-US" b="1" dirty="0">
              <a:latin typeface="Futura PT Book"/>
              <a:ea typeface="Source Sans Pro Light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26F83AC-D591-03B4-5528-1F5686528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8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utura PT Bold"/>
              </a:rPr>
              <a:t>Test: </a:t>
            </a:r>
            <a:r>
              <a:rPr lang="en-US" dirty="0" err="1"/>
              <a:t>Sotsiaalmeedia</a:t>
            </a:r>
            <a:r>
              <a:rPr lang="en-US" dirty="0"/>
              <a:t> </a:t>
            </a:r>
            <a:r>
              <a:rPr lang="en-US" dirty="0" err="1"/>
              <a:t>algoritmid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7AE960C-B692-02A2-2B13-C77828ABF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6" name="Picture 6" descr="Qr code&#10;&#10;Description automatically generated">
            <a:extLst>
              <a:ext uri="{FF2B5EF4-FFF2-40B4-BE49-F238E27FC236}">
                <a16:creationId xmlns:a16="http://schemas.microsoft.com/office/drawing/2014/main" id="{915CFFC0-1B1A-3D0C-3206-87DAE1B590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6174" y="2057400"/>
            <a:ext cx="3361426" cy="336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28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Sotsiaalmeedia</a:t>
            </a:r>
            <a:r>
              <a:rPr lang="en-US" dirty="0"/>
              <a:t> </a:t>
            </a:r>
            <a:r>
              <a:rPr lang="en-US" i="1" dirty="0"/>
              <a:t>vs. </a:t>
            </a:r>
            <a:r>
              <a:rPr lang="en-US" dirty="0" err="1"/>
              <a:t>reaalsus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0444F-E840-9FA9-B338-4D71798C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3487"/>
            <a:ext cx="10515600" cy="35367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latin typeface="Futura FT Book"/>
                <a:ea typeface="+mn-lt"/>
                <a:cs typeface="+mn-lt"/>
              </a:rPr>
              <a:t>Leidke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igaüks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endale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paariline</a:t>
            </a:r>
            <a:r>
              <a:rPr lang="en-US" dirty="0">
                <a:latin typeface="Futura FT Book"/>
                <a:ea typeface="+mn-lt"/>
                <a:cs typeface="+mn-lt"/>
              </a:rPr>
              <a:t>! </a:t>
            </a:r>
            <a:r>
              <a:rPr lang="en-US" dirty="0" err="1">
                <a:latin typeface="Futura FT Book"/>
                <a:ea typeface="+mn-lt"/>
                <a:cs typeface="+mn-lt"/>
              </a:rPr>
              <a:t>Eelistage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kedagi</a:t>
            </a:r>
            <a:r>
              <a:rPr lang="en-US" dirty="0">
                <a:latin typeface="Futura FT Book"/>
                <a:ea typeface="+mn-lt"/>
                <a:cs typeface="+mn-lt"/>
              </a:rPr>
              <a:t>, </a:t>
            </a:r>
            <a:r>
              <a:rPr lang="en-US" dirty="0" err="1">
                <a:latin typeface="Futura FT Book"/>
                <a:ea typeface="+mn-lt"/>
                <a:cs typeface="+mn-lt"/>
              </a:rPr>
              <a:t>keda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te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kuigi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hästi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ei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tunne</a:t>
            </a:r>
            <a:r>
              <a:rPr lang="en-US" dirty="0">
                <a:latin typeface="Futura FT Book"/>
                <a:ea typeface="+mn-lt"/>
                <a:cs typeface="+mn-lt"/>
              </a:rPr>
              <a:t>.</a:t>
            </a:r>
          </a:p>
          <a:p>
            <a:r>
              <a:rPr lang="en-US" dirty="0" err="1">
                <a:latin typeface="Futura FT Book"/>
                <a:ea typeface="+mn-lt"/>
                <a:cs typeface="+mn-lt"/>
              </a:rPr>
              <a:t>Vaadake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teineteise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sotsiaalmeedia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profiili</a:t>
            </a:r>
            <a:r>
              <a:rPr lang="en-US" dirty="0">
                <a:latin typeface="Futura FT Book"/>
                <a:ea typeface="+mn-lt"/>
                <a:cs typeface="+mn-lt"/>
              </a:rPr>
              <a:t> (</a:t>
            </a:r>
            <a:r>
              <a:rPr lang="en-US" dirty="0" err="1">
                <a:latin typeface="Futura FT Book"/>
                <a:ea typeface="+mn-lt"/>
                <a:cs typeface="+mn-lt"/>
              </a:rPr>
              <a:t>vabalt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valitud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platvormil</a:t>
            </a:r>
            <a:r>
              <a:rPr lang="en-US" dirty="0">
                <a:latin typeface="Futura FT Book"/>
                <a:ea typeface="+mn-lt"/>
                <a:cs typeface="+mn-lt"/>
              </a:rPr>
              <a:t>).</a:t>
            </a:r>
          </a:p>
          <a:p>
            <a:r>
              <a:rPr lang="en-US" dirty="0" err="1">
                <a:latin typeface="Futura FT Book"/>
                <a:ea typeface="+mn-lt"/>
                <a:cs typeface="+mn-lt"/>
              </a:rPr>
              <a:t>Tehke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nähtud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profiili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põhjal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teise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inimese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kohta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oletusi</a:t>
            </a:r>
            <a:r>
              <a:rPr lang="en-US" dirty="0">
                <a:latin typeface="Futura FT Book"/>
                <a:ea typeface="+mn-lt"/>
                <a:cs typeface="+mn-lt"/>
              </a:rPr>
              <a:t>.</a:t>
            </a:r>
          </a:p>
          <a:p>
            <a:r>
              <a:rPr lang="en-US" dirty="0" err="1">
                <a:latin typeface="Futura FT Book"/>
                <a:ea typeface="+mn-lt"/>
                <a:cs typeface="+mn-lt"/>
              </a:rPr>
              <a:t>Profiili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omanik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saab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öelda</a:t>
            </a:r>
            <a:r>
              <a:rPr lang="en-US" dirty="0">
                <a:latin typeface="Futura FT Book"/>
                <a:ea typeface="+mn-lt"/>
                <a:cs typeface="+mn-lt"/>
              </a:rPr>
              <a:t>, kas </a:t>
            </a:r>
            <a:r>
              <a:rPr lang="en-US" dirty="0" err="1">
                <a:latin typeface="Futura FT Book"/>
                <a:ea typeface="+mn-lt"/>
                <a:cs typeface="+mn-lt"/>
              </a:rPr>
              <a:t>pakutu</a:t>
            </a:r>
            <a:r>
              <a:rPr lang="en-US" dirty="0">
                <a:latin typeface="Futura FT Book"/>
                <a:ea typeface="+mn-lt"/>
                <a:cs typeface="+mn-lt"/>
              </a:rPr>
              <a:t> on </a:t>
            </a:r>
            <a:r>
              <a:rPr lang="en-US" dirty="0" err="1">
                <a:latin typeface="Futura FT Book"/>
                <a:ea typeface="+mn-lt"/>
                <a:cs typeface="+mn-lt"/>
              </a:rPr>
              <a:t>täpne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või</a:t>
            </a:r>
            <a:r>
              <a:rPr lang="en-US" dirty="0">
                <a:latin typeface="Futura FT Book"/>
                <a:ea typeface="+mn-lt"/>
                <a:cs typeface="+mn-lt"/>
              </a:rPr>
              <a:t> </a:t>
            </a:r>
            <a:r>
              <a:rPr lang="en-US" dirty="0" err="1">
                <a:latin typeface="Futura FT Book"/>
                <a:ea typeface="+mn-lt"/>
                <a:cs typeface="+mn-lt"/>
              </a:rPr>
              <a:t>mitte</a:t>
            </a:r>
            <a:r>
              <a:rPr lang="en-US" dirty="0">
                <a:latin typeface="Futura FT Book"/>
                <a:ea typeface="+mn-lt"/>
                <a:cs typeface="+mn-lt"/>
              </a:rPr>
              <a:t>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2DDD8BC-9650-F62F-B113-C944BC347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88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51F84-BEB9-9064-F2EB-7982F1295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>
                <a:latin typeface="Futura PT Bold"/>
              </a:rPr>
              <a:t>Kokkuvõte</a:t>
            </a:r>
            <a:endParaRPr lang="en-US" dirty="0">
              <a:latin typeface="Futura PT Bol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AD7B5-D674-5DE8-5493-EFDE2CC67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430514"/>
            <a:ext cx="10515600" cy="376013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 err="1">
                <a:latin typeface="Futura FT Book"/>
                <a:ea typeface="Source Sans Pro Light"/>
              </a:rPr>
              <a:t>Milliseid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dirty="0" err="1">
                <a:latin typeface="Futura FT Book"/>
                <a:ea typeface="Source Sans Pro Light"/>
              </a:rPr>
              <a:t>sotsiaalmeedia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dirty="0" err="1">
                <a:latin typeface="Futura FT Book"/>
                <a:ea typeface="Source Sans Pro Light"/>
              </a:rPr>
              <a:t>kasutamise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dirty="0" err="1">
                <a:latin typeface="Futura FT Book"/>
                <a:ea typeface="Source Sans Pro Light"/>
              </a:rPr>
              <a:t>harjumusi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dirty="0" err="1">
                <a:latin typeface="Futura FT Book"/>
                <a:ea typeface="Source Sans Pro Light"/>
              </a:rPr>
              <a:t>sooviksite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dirty="0" err="1">
                <a:latin typeface="Futura FT Book"/>
                <a:ea typeface="Source Sans Pro Light"/>
              </a:rPr>
              <a:t>muuta</a:t>
            </a:r>
            <a:r>
              <a:rPr lang="en-US" sz="2400" dirty="0">
                <a:latin typeface="Futura FT Book"/>
                <a:ea typeface="Source Sans Pro Light"/>
              </a:rPr>
              <a:t>?</a:t>
            </a:r>
          </a:p>
          <a:p>
            <a:r>
              <a:rPr lang="en-US" sz="2400" err="1">
                <a:latin typeface="Futura FT Book"/>
                <a:ea typeface="Source Sans Pro Light"/>
              </a:rPr>
              <a:t>Soovitan</a:t>
            </a:r>
            <a:r>
              <a:rPr lang="en-US" sz="2400" dirty="0">
                <a:latin typeface="Futura FT Book"/>
                <a:ea typeface="Source Sans Pro Light"/>
              </a:rPr>
              <a:t> teil </a:t>
            </a:r>
            <a:r>
              <a:rPr lang="en-US" sz="2400" err="1">
                <a:latin typeface="Futura FT Book"/>
                <a:ea typeface="Source Sans Pro Light"/>
              </a:rPr>
              <a:t>soojalt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err="1">
                <a:latin typeface="Futura FT Book"/>
                <a:ea typeface="Source Sans Pro Light"/>
              </a:rPr>
              <a:t>omal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err="1">
                <a:latin typeface="Futura FT Book"/>
                <a:ea typeface="Source Sans Pro Light"/>
              </a:rPr>
              <a:t>käel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err="1">
                <a:latin typeface="Futura FT Book"/>
                <a:ea typeface="Source Sans Pro Light"/>
              </a:rPr>
              <a:t>lugeda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err="1">
                <a:latin typeface="Futura FT Book"/>
                <a:ea typeface="Source Sans Pro Light"/>
              </a:rPr>
              <a:t>andmeturbe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err="1">
                <a:latin typeface="Futura FT Book"/>
                <a:ea typeface="Source Sans Pro Light"/>
              </a:rPr>
              <a:t>põhitõdede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err="1">
                <a:latin typeface="Futura FT Book"/>
                <a:ea typeface="Source Sans Pro Light"/>
              </a:rPr>
              <a:t>kohta</a:t>
            </a:r>
            <a:r>
              <a:rPr lang="en-US" sz="2400" dirty="0">
                <a:latin typeface="Futura FT Book"/>
                <a:ea typeface="Source Sans Pro Light"/>
              </a:rPr>
              <a:t>.</a:t>
            </a:r>
            <a:br>
              <a:rPr lang="et-EE" sz="2400" dirty="0">
                <a:latin typeface="Futura FT Book"/>
                <a:ea typeface="Source Sans Pro Light"/>
              </a:rPr>
            </a:br>
            <a:r>
              <a:rPr lang="en-US" sz="2400" dirty="0">
                <a:latin typeface="Futura FT Book"/>
                <a:ea typeface="Source Sans Pro Light"/>
              </a:rPr>
              <a:t>Link: </a:t>
            </a:r>
            <a:r>
              <a:rPr lang="en-US" sz="2400" dirty="0">
                <a:latin typeface="Futura FT Book"/>
                <a:ea typeface="+mn-lt"/>
                <a:cs typeface="+mn-lt"/>
                <a:hlinkClick r:id="rId2"/>
              </a:rPr>
              <a:t>https://veryverified.eu/et/peatukid/3-peatukk/osa-a-kuidas-sotsiaalmeedia-toimib/andmekaitse-ja-kuberturvalisus</a:t>
            </a:r>
            <a:endParaRPr lang="en-US" sz="2400">
              <a:latin typeface="Futura FT Book"/>
              <a:ea typeface="+mn-lt"/>
              <a:cs typeface="+mn-lt"/>
            </a:endParaRPr>
          </a:p>
          <a:p>
            <a:r>
              <a:rPr lang="en-US" sz="2400" err="1">
                <a:latin typeface="Futura FT Book"/>
                <a:ea typeface="Source Sans Pro Light"/>
              </a:rPr>
              <a:t>Samuti</a:t>
            </a:r>
            <a:r>
              <a:rPr lang="en-US" sz="2400" dirty="0">
                <a:latin typeface="Futura FT Book"/>
                <a:ea typeface="Source Sans Pro Light"/>
              </a:rPr>
              <a:t> on </a:t>
            </a:r>
            <a:r>
              <a:rPr lang="en-US" sz="2400" err="1">
                <a:latin typeface="Futura FT Book"/>
                <a:ea typeface="Source Sans Pro Light"/>
              </a:rPr>
              <a:t>soovitatav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err="1">
                <a:latin typeface="Futura FT Book"/>
                <a:ea typeface="Source Sans Pro Light"/>
              </a:rPr>
              <a:t>omal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err="1">
                <a:latin typeface="Futura FT Book"/>
                <a:ea typeface="Source Sans Pro Light"/>
              </a:rPr>
              <a:t>käel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err="1">
                <a:latin typeface="Futura FT Book"/>
                <a:ea typeface="Source Sans Pro Light"/>
              </a:rPr>
              <a:t>vaadata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err="1">
                <a:latin typeface="Futura FT Book"/>
                <a:ea typeface="Source Sans Pro Light"/>
              </a:rPr>
              <a:t>intervjuusid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err="1">
                <a:latin typeface="Futura FT Book"/>
                <a:ea typeface="Source Sans Pro Light"/>
              </a:rPr>
              <a:t>suunamudijatega</a:t>
            </a:r>
            <a:r>
              <a:rPr lang="en-US" sz="2400" dirty="0">
                <a:latin typeface="Futura FT Book"/>
                <a:ea typeface="Source Sans Pro Light"/>
              </a:rPr>
              <a:t>, </a:t>
            </a:r>
            <a:r>
              <a:rPr lang="en-US" sz="2400" err="1">
                <a:latin typeface="Futura FT Book"/>
                <a:ea typeface="Source Sans Pro Light"/>
              </a:rPr>
              <a:t>kes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err="1">
                <a:latin typeface="Futura FT Book"/>
                <a:ea typeface="Source Sans Pro Light"/>
              </a:rPr>
              <a:t>räägivad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err="1">
                <a:latin typeface="Futura FT Book"/>
                <a:ea typeface="Source Sans Pro Light"/>
              </a:rPr>
              <a:t>oma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err="1">
                <a:latin typeface="Futura FT Book"/>
                <a:ea typeface="Source Sans Pro Light"/>
              </a:rPr>
              <a:t>tööst</a:t>
            </a:r>
            <a:r>
              <a:rPr lang="en-US" sz="2400" dirty="0">
                <a:latin typeface="Futura FT Book"/>
                <a:ea typeface="Source Sans Pro Light"/>
              </a:rPr>
              <a:t>.</a:t>
            </a:r>
            <a:br>
              <a:rPr lang="et-EE" sz="2400" dirty="0">
                <a:latin typeface="Futura FT Book"/>
                <a:ea typeface="Source Sans Pro Light"/>
              </a:rPr>
            </a:br>
            <a:r>
              <a:rPr lang="en-US" sz="2400" dirty="0">
                <a:latin typeface="Futura FT Book"/>
                <a:ea typeface="Source Sans Pro Light"/>
              </a:rPr>
              <a:t>Link: </a:t>
            </a:r>
            <a:r>
              <a:rPr lang="en-US" sz="2400" dirty="0">
                <a:latin typeface="Futura FT Book"/>
                <a:ea typeface="+mn-lt"/>
                <a:cs typeface="+mn-lt"/>
                <a:hlinkClick r:id="rId3"/>
              </a:rPr>
              <a:t>https://veryverified.eu/et/peatukid/3-peatukk/osa-a-kuidas-sotsiaalmeedia-toimib/kes-loob-sotsiaalmeedias-populaarset-sisu</a:t>
            </a:r>
            <a:endParaRPr lang="en-US" sz="2400">
              <a:latin typeface="Futura FT Book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err="1">
                <a:latin typeface="Futura FT Book"/>
                <a:ea typeface="Source Sans Pro Light"/>
              </a:rPr>
              <a:t>Leiate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t-EE" sz="2400" dirty="0">
                <a:latin typeface="Futura FT Book"/>
                <a:ea typeface="Source Sans Pro Light"/>
              </a:rPr>
              <a:t>need </a:t>
            </a:r>
            <a:r>
              <a:rPr lang="en-US" sz="2400" err="1">
                <a:latin typeface="Futura FT Book"/>
                <a:ea typeface="Source Sans Pro Light"/>
              </a:rPr>
              <a:t>kursuse</a:t>
            </a:r>
            <a:r>
              <a:rPr lang="en-US" sz="2400" dirty="0">
                <a:latin typeface="Futura FT Book"/>
                <a:ea typeface="Source Sans Pro Light"/>
              </a:rPr>
              <a:t> „Very Verified“ 3. </a:t>
            </a:r>
            <a:r>
              <a:rPr lang="en-US" sz="2400" err="1">
                <a:latin typeface="Futura FT Book"/>
                <a:ea typeface="Source Sans Pro Light"/>
              </a:rPr>
              <a:t>peatüki</a:t>
            </a:r>
            <a:r>
              <a:rPr lang="en-US" sz="2400" dirty="0">
                <a:latin typeface="Futura FT Book"/>
                <a:ea typeface="Source Sans Pro Light"/>
              </a:rPr>
              <a:t> </a:t>
            </a:r>
            <a:r>
              <a:rPr lang="en-US" sz="2400" err="1">
                <a:latin typeface="Futura FT Book"/>
                <a:ea typeface="Source Sans Pro Light"/>
              </a:rPr>
              <a:t>osast</a:t>
            </a:r>
            <a:r>
              <a:rPr lang="en-US" sz="2400" dirty="0">
                <a:latin typeface="Futura FT Book"/>
                <a:ea typeface="Source Sans Pro Light"/>
              </a:rPr>
              <a:t> A.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8FCC03D-8078-B0B2-856F-252888A3E5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8189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IREX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8B8E"/>
      </a:accent1>
      <a:accent2>
        <a:srgbClr val="0A5254"/>
      </a:accent2>
      <a:accent3>
        <a:srgbClr val="D76427"/>
      </a:accent3>
      <a:accent4>
        <a:srgbClr val="25BDC1"/>
      </a:accent4>
      <a:accent5>
        <a:srgbClr val="098B8E"/>
      </a:accent5>
      <a:accent6>
        <a:srgbClr val="99B83C"/>
      </a:accent6>
      <a:hlink>
        <a:srgbClr val="0563C1"/>
      </a:hlink>
      <a:folHlink>
        <a:srgbClr val="954F72"/>
      </a:folHlink>
    </a:clrScheme>
    <a:fontScheme name="Custom 2">
      <a:majorFont>
        <a:latin typeface="Museo Sans Cyrl 900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AB63E5A833F4CBA145286B4E7934D" ma:contentTypeVersion="17" ma:contentTypeDescription="Create a new document." ma:contentTypeScope="" ma:versionID="3b27e4761ef888a5f18f160b0f5400d0">
  <xsd:schema xmlns:xsd="http://www.w3.org/2001/XMLSchema" xmlns:xs="http://www.w3.org/2001/XMLSchema" xmlns:p="http://schemas.microsoft.com/office/2006/metadata/properties" xmlns:ns2="e49c4de8-714a-4d9a-88a7-b286d1a87f85" xmlns:ns3="ce8b8449-7073-4f43-8a1a-984ca5569f20" targetNamespace="http://schemas.microsoft.com/office/2006/metadata/properties" ma:root="true" ma:fieldsID="8992a1ff4793e1d6ede9271de0f79757" ns2:_="" ns3:_="">
    <xsd:import namespace="e49c4de8-714a-4d9a-88a7-b286d1a87f85"/>
    <xsd:import namespace="ce8b8449-7073-4f43-8a1a-984ca5569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4de8-714a-4d9a-88a7-b286d1a87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b8449-7073-4f43-8a1a-984ca5569f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a77cbba-f6d6-4c84-9d71-813b9b40d7fe}" ma:internalName="TaxCatchAll" ma:showField="CatchAllData" ma:web="ce8b8449-7073-4f43-8a1a-984ca5569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9c4de8-714a-4d9a-88a7-b286d1a87f85">
      <Terms xmlns="http://schemas.microsoft.com/office/infopath/2007/PartnerControls"/>
    </lcf76f155ced4ddcb4097134ff3c332f>
    <TaxCatchAll xmlns="ce8b8449-7073-4f43-8a1a-984ca5569f20" xsi:nil="true"/>
  </documentManagement>
</p:properties>
</file>

<file path=customXml/itemProps1.xml><?xml version="1.0" encoding="utf-8"?>
<ds:datastoreItem xmlns:ds="http://schemas.openxmlformats.org/officeDocument/2006/customXml" ds:itemID="{33A78450-96DC-41AD-BF7E-E8315594D6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BD60B9-3E42-47DE-8A6F-AEC2CB5DE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9c4de8-714a-4d9a-88a7-b286d1a87f85"/>
    <ds:schemaRef ds:uri="ce8b8449-7073-4f43-8a1a-984ca5569f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EF2496-8566-4131-AE0D-DC2C4FA54EDD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e49c4de8-714a-4d9a-88a7-b286d1a87f85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ce8b8449-7073-4f43-8a1a-984ca5569f2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408</Words>
  <Application>Microsoft Office PowerPoint</Application>
  <PresentationFormat>Widescreen</PresentationFormat>
  <Paragraphs>43</Paragraphs>
  <Slides>10</Slides>
  <Notes>6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Futura FT Book</vt:lpstr>
      <vt:lpstr>Futura PT Bold</vt:lpstr>
      <vt:lpstr>Futura PT Book</vt:lpstr>
      <vt:lpstr>Museo Sans Cyrl 900</vt:lpstr>
      <vt:lpstr>Source Sans Pro Light</vt:lpstr>
      <vt:lpstr>4_Office Theme</vt:lpstr>
      <vt:lpstr>PowerPoint Presentation</vt:lpstr>
      <vt:lpstr>Kodutöö. Analüüsige oma voogu</vt:lpstr>
      <vt:lpstr>PowerPoint Presentation</vt:lpstr>
      <vt:lpstr>The Markup: jagatud ekraani projekt</vt:lpstr>
      <vt:lpstr>PowerPoint Presentation</vt:lpstr>
      <vt:lpstr>Arutelu 3–4-liikmelistes rühmades</vt:lpstr>
      <vt:lpstr>Test: Sotsiaalmeedia algoritmid</vt:lpstr>
      <vt:lpstr>Sotsiaalmeedia vs. reaalsus</vt:lpstr>
      <vt:lpstr>Kokkuvõte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Agnes Ojala</dc:creator>
  <cp:lastModifiedBy>Sabine Berzina</cp:lastModifiedBy>
  <cp:revision>103</cp:revision>
  <dcterms:created xsi:type="dcterms:W3CDTF">2022-06-10T13:26:10Z</dcterms:created>
  <dcterms:modified xsi:type="dcterms:W3CDTF">2023-02-04T19:07:08Z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0x01010065FAB63E5A833F4CBA145286B4E7934D</vt:lpwstr>
  </property>
  <property fmtid="{D5CDD505-2E9C-101B-9397-08002B2CF9AE}" pid="3" name="MediaServiceImageTags">
    <vt:lpwstr/>
  </property>
</Properties>
</file>