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4"/>
  </p:sldMasterIdLst>
  <p:notesMasterIdLst>
    <p:notesMasterId r:id="rId29"/>
  </p:notesMasterIdLst>
  <p:sldIdLst>
    <p:sldId id="266" r:id="rId5"/>
    <p:sldId id="265" r:id="rId6"/>
    <p:sldId id="263" r:id="rId7"/>
    <p:sldId id="269" r:id="rId8"/>
    <p:sldId id="268" r:id="rId9"/>
    <p:sldId id="267" r:id="rId10"/>
    <p:sldId id="280" r:id="rId11"/>
    <p:sldId id="281" r:id="rId12"/>
    <p:sldId id="282" r:id="rId13"/>
    <p:sldId id="273" r:id="rId14"/>
    <p:sldId id="283" r:id="rId15"/>
    <p:sldId id="274" r:id="rId16"/>
    <p:sldId id="275" r:id="rId17"/>
    <p:sldId id="277" r:id="rId18"/>
    <p:sldId id="276" r:id="rId19"/>
    <p:sldId id="278" r:id="rId20"/>
    <p:sldId id="279" r:id="rId21"/>
    <p:sldId id="264" r:id="rId22"/>
    <p:sldId id="284" r:id="rId23"/>
    <p:sldId id="287" r:id="rId24"/>
    <p:sldId id="285" r:id="rId25"/>
    <p:sldId id="262" r:id="rId26"/>
    <p:sldId id="272" r:id="rId27"/>
    <p:sldId id="25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9B2830D-D6E4-1E60-57D6-453489105170}" name="Stanley Currier" initials="SC" userId="S::scurrier@irex.org::62b8aaa8-5ce6-4197-b882-9703622d5d75" providerId="AD"/>
  <p188:author id="{44900C5D-7F2D-0F05-8F82-2572EE419B8B}" name="Sabine Berzina" initials="SB" userId="S::sberzina@irex.org::1466796a-f43a-429c-85bf-4ebf8b66094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FB0B6"/>
    <a:srgbClr val="99B8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6EA32E-E254-415D-8203-924CF08350D6}" v="2" dt="2023-02-06T11:06:31.2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74629" autoAdjust="0"/>
  </p:normalViewPr>
  <p:slideViewPr>
    <p:cSldViewPr snapToGrid="0">
      <p:cViewPr varScale="1">
        <p:scale>
          <a:sx n="50" d="100"/>
          <a:sy n="50" d="100"/>
        </p:scale>
        <p:origin x="1092"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bine Berzina" userId="1466796a-f43a-429c-85bf-4ebf8b660949" providerId="ADAL" clId="{F76EA32E-E254-415D-8203-924CF08350D6}"/>
    <pc:docChg chg="modSld">
      <pc:chgData name="Sabine Berzina" userId="1466796a-f43a-429c-85bf-4ebf8b660949" providerId="ADAL" clId="{F76EA32E-E254-415D-8203-924CF08350D6}" dt="2023-02-06T11:06:31.212" v="1"/>
      <pc:docMkLst>
        <pc:docMk/>
      </pc:docMkLst>
      <pc:sldChg chg="modAnim">
        <pc:chgData name="Sabine Berzina" userId="1466796a-f43a-429c-85bf-4ebf8b660949" providerId="ADAL" clId="{F76EA32E-E254-415D-8203-924CF08350D6}" dt="2023-02-06T11:06:31.212" v="1"/>
        <pc:sldMkLst>
          <pc:docMk/>
          <pc:sldMk cId="2048850270" sldId="264"/>
        </pc:sldMkLst>
      </pc:sldChg>
      <pc:sldChg chg="modAnim">
        <pc:chgData name="Sabine Berzina" userId="1466796a-f43a-429c-85bf-4ebf8b660949" providerId="ADAL" clId="{F76EA32E-E254-415D-8203-924CF08350D6}" dt="2023-02-06T11:06:14.645" v="0"/>
        <pc:sldMkLst>
          <pc:docMk/>
          <pc:sldMk cId="886408440" sldId="273"/>
        </pc:sldMkLst>
      </pc:sldChg>
    </pc:docChg>
  </pc:docChgLst>
  <pc:docChgLst>
    <pc:chgData name="Sabine Berzina" userId="1466796a-f43a-429c-85bf-4ebf8b660949" providerId="ADAL" clId="{FF6EBA62-0BEF-4241-8DA9-85E9EC7B150C}"/>
    <pc:docChg chg="undo custSel addSld delSld modSld">
      <pc:chgData name="Sabine Berzina" userId="1466796a-f43a-429c-85bf-4ebf8b660949" providerId="ADAL" clId="{FF6EBA62-0BEF-4241-8DA9-85E9EC7B150C}" dt="2023-02-02T14:19:04.064" v="32" actId="14100"/>
      <pc:docMkLst>
        <pc:docMk/>
      </pc:docMkLst>
      <pc:sldChg chg="addSp modSp mod setBg">
        <pc:chgData name="Sabine Berzina" userId="1466796a-f43a-429c-85bf-4ebf8b660949" providerId="ADAL" clId="{FF6EBA62-0BEF-4241-8DA9-85E9EC7B150C}" dt="2023-02-02T14:19:04.064" v="32" actId="14100"/>
        <pc:sldMkLst>
          <pc:docMk/>
          <pc:sldMk cId="1315470891" sldId="262"/>
        </pc:sldMkLst>
        <pc:spChg chg="mod">
          <ac:chgData name="Sabine Berzina" userId="1466796a-f43a-429c-85bf-4ebf8b660949" providerId="ADAL" clId="{FF6EBA62-0BEF-4241-8DA9-85E9EC7B150C}" dt="2023-02-02T14:18:32.294" v="23" actId="20577"/>
          <ac:spMkLst>
            <pc:docMk/>
            <pc:sldMk cId="1315470891" sldId="262"/>
            <ac:spMk id="6" creationId="{3CB3073E-6E1E-BB71-175C-71993094F0A5}"/>
          </ac:spMkLst>
        </pc:spChg>
        <pc:picChg chg="mod">
          <ac:chgData name="Sabine Berzina" userId="1466796a-f43a-429c-85bf-4ebf8b660949" providerId="ADAL" clId="{FF6EBA62-0BEF-4241-8DA9-85E9EC7B150C}" dt="2023-02-02T14:18:21.334" v="10" actId="1076"/>
          <ac:picMkLst>
            <pc:docMk/>
            <pc:sldMk cId="1315470891" sldId="262"/>
            <ac:picMk id="3" creationId="{80469F48-4D85-2F8A-9DB4-2326ABB1B8B5}"/>
          </ac:picMkLst>
        </pc:picChg>
        <pc:picChg chg="add mod">
          <ac:chgData name="Sabine Berzina" userId="1466796a-f43a-429c-85bf-4ebf8b660949" providerId="ADAL" clId="{FF6EBA62-0BEF-4241-8DA9-85E9EC7B150C}" dt="2023-02-02T14:19:04.064" v="32" actId="14100"/>
          <ac:picMkLst>
            <pc:docMk/>
            <pc:sldMk cId="1315470891" sldId="262"/>
            <ac:picMk id="4" creationId="{EF715819-6216-55E0-2D20-00C7E6E693E9}"/>
          </ac:picMkLst>
        </pc:picChg>
      </pc:sldChg>
      <pc:sldChg chg="setBg modNotesTx">
        <pc:chgData name="Sabine Berzina" userId="1466796a-f43a-429c-85bf-4ebf8b660949" providerId="ADAL" clId="{FF6EBA62-0BEF-4241-8DA9-85E9EC7B150C}" dt="2023-02-02T14:15:36.462" v="2"/>
        <pc:sldMkLst>
          <pc:docMk/>
          <pc:sldMk cId="330592270" sldId="263"/>
        </pc:sldMkLst>
      </pc:sldChg>
      <pc:sldChg chg="modSp mod">
        <pc:chgData name="Sabine Berzina" userId="1466796a-f43a-429c-85bf-4ebf8b660949" providerId="ADAL" clId="{FF6EBA62-0BEF-4241-8DA9-85E9EC7B150C}" dt="2023-02-02T14:16:59.771" v="5" actId="2711"/>
        <pc:sldMkLst>
          <pc:docMk/>
          <pc:sldMk cId="1275732892" sldId="267"/>
        </pc:sldMkLst>
        <pc:spChg chg="mod">
          <ac:chgData name="Sabine Berzina" userId="1466796a-f43a-429c-85bf-4ebf8b660949" providerId="ADAL" clId="{FF6EBA62-0BEF-4241-8DA9-85E9EC7B150C}" dt="2023-02-02T14:16:59.771" v="5" actId="2711"/>
          <ac:spMkLst>
            <pc:docMk/>
            <pc:sldMk cId="1275732892" sldId="267"/>
            <ac:spMk id="5" creationId="{8BD19F56-2BAC-6FA2-238A-83037EA3B343}"/>
          </ac:spMkLst>
        </pc:spChg>
      </pc:sldChg>
      <pc:sldChg chg="modNotesTx">
        <pc:chgData name="Sabine Berzina" userId="1466796a-f43a-429c-85bf-4ebf8b660949" providerId="ADAL" clId="{FF6EBA62-0BEF-4241-8DA9-85E9EC7B150C}" dt="2023-02-02T14:16:29.463" v="4"/>
        <pc:sldMkLst>
          <pc:docMk/>
          <pc:sldMk cId="3225244256" sldId="269"/>
        </pc:sldMkLst>
      </pc:sldChg>
      <pc:sldChg chg="add del">
        <pc:chgData name="Sabine Berzina" userId="1466796a-f43a-429c-85bf-4ebf8b660949" providerId="ADAL" clId="{FF6EBA62-0BEF-4241-8DA9-85E9EC7B150C}" dt="2023-02-02T14:17:55.793" v="7" actId="47"/>
        <pc:sldMkLst>
          <pc:docMk/>
          <pc:sldMk cId="2288301875" sldId="28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1343B2-4182-4A21-BD2A-86F45C6890FE}" type="datetimeFigureOut">
              <a:t>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4BB40B-A3DB-497D-A382-1339DA1BDF24}" type="slidenum">
              <a:t>‹#›</a:t>
            </a:fld>
            <a:endParaRPr lang="en-US"/>
          </a:p>
        </p:txBody>
      </p:sp>
    </p:spTree>
    <p:extLst>
      <p:ext uri="{BB962C8B-B14F-4D97-AF65-F5344CB8AC3E}">
        <p14:creationId xmlns:p14="http://schemas.microsoft.com/office/powerpoint/2010/main" val="978032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rsf.org/en/ranking"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infogram.com/reporter-without-borders-world-press-freedom-index-2022-1hzj4o3oq0xlo4p"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veryverified.eu/lv/nodalas/2-nodala/b-sadala-mediju-dienaskartiba/tests-zinu-aizkulise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lsm.lv/temas/sistemas-berni/"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dx.doi.org/10.1080/1461670X.2016.1150193"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youtu.be/3ANFh3I0D_8"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youtu.be/DDs7LRk8JkY"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4BB40B-A3DB-497D-A382-1339DA1BDF24}" type="slidenum">
              <a:rPr lang="en-US" smtClean="0"/>
              <a:t>1</a:t>
            </a:fld>
            <a:endParaRPr lang="en-US"/>
          </a:p>
        </p:txBody>
      </p:sp>
    </p:spTree>
    <p:extLst>
      <p:ext uri="{BB962C8B-B14F-4D97-AF65-F5344CB8AC3E}">
        <p14:creationId xmlns:p14="http://schemas.microsoft.com/office/powerpoint/2010/main" val="3831977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lv-LV" b="0" i="0" dirty="0">
                <a:solidFill>
                  <a:srgbClr val="212529"/>
                </a:solidFill>
                <a:effectLst/>
                <a:latin typeface="-apple-system"/>
              </a:rPr>
              <a:t>Vārdnīcā </a:t>
            </a:r>
            <a:r>
              <a:rPr lang="lv-LV" b="0" i="1" dirty="0">
                <a:solidFill>
                  <a:srgbClr val="212529"/>
                </a:solidFill>
                <a:effectLst/>
                <a:latin typeface="-apple-system"/>
              </a:rPr>
              <a:t>Merriam-Webster Dictionary</a:t>
            </a:r>
            <a:r>
              <a:rPr lang="lv-LV" b="0" i="0" dirty="0">
                <a:solidFill>
                  <a:srgbClr val="212529"/>
                </a:solidFill>
                <a:effectLst/>
                <a:latin typeface="-apple-system"/>
              </a:rPr>
              <a:t> teikts: “Preses brīvība ir laikrakstu, žurnālu un citu plašsaziņas līdzekļu tiesības publicēt ziņas bez valdības kontroles.” Kad mediji ir vāji, un tos kontrolē valdība, politiķi var rīkoties nesodīti un palikt pie varas. Neatkarīga prese ir demokrātijas pamats.</a:t>
            </a:r>
          </a:p>
          <a:p>
            <a:pPr algn="l"/>
            <a:r>
              <a:rPr lang="lv-LV" b="0" i="0" dirty="0">
                <a:solidFill>
                  <a:srgbClr val="212529"/>
                </a:solidFill>
                <a:effectLst/>
                <a:latin typeface="-apple-system"/>
              </a:rPr>
              <a:t>Organizācija </a:t>
            </a:r>
            <a:r>
              <a:rPr lang="lv-LV" b="0" i="1" dirty="0">
                <a:solidFill>
                  <a:srgbClr val="212529"/>
                </a:solidFill>
                <a:effectLst/>
                <a:latin typeface="-apple-system"/>
              </a:rPr>
              <a:t>Reporters Without Borders</a:t>
            </a:r>
            <a:r>
              <a:rPr lang="lv-LV" b="0" i="0" dirty="0">
                <a:solidFill>
                  <a:srgbClr val="212529"/>
                </a:solidFill>
                <a:effectLst/>
                <a:latin typeface="-apple-system"/>
              </a:rPr>
              <a:t> ik gadu sagatavo </a:t>
            </a:r>
            <a:r>
              <a:rPr lang="lv-LV" b="0" i="0" u="none" strike="noStrike" dirty="0">
                <a:solidFill>
                  <a:srgbClr val="007BFF"/>
                </a:solidFill>
                <a:effectLst/>
                <a:latin typeface="-apple-system"/>
                <a:hlinkClick r:id="rId3"/>
              </a:rPr>
              <a:t>ziņojumu</a:t>
            </a:r>
            <a:r>
              <a:rPr lang="lv-LV" b="0" i="0" dirty="0">
                <a:solidFill>
                  <a:srgbClr val="212529"/>
                </a:solidFill>
                <a:effectLst/>
                <a:latin typeface="-apple-system"/>
              </a:rPr>
              <a:t> par mediju brīvību 180 valstīs. Latvija 2021. gada reitingā ieņem 22. vietu. Mūsu kaimiņvalsts Igaunija – 15. vietu, bet Lietuva – 28. vietu. Lai gan Baltijas valstis ir salīdzinoši labvēlīga vieta žurnālista darbam, organizācija arī brīdina, ka visā pasaulē situācija ik gadu pasliktinās, un žurnālista darbs kļūst arvien bīstamāks.</a:t>
            </a: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A3E25C-14BA-461B-9D1A-EB5CE2559D8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2641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https://infogram.com/reporter-without-borders-world-press-freedom-index-2022-1hzj4o3oq0xlo4p</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6D4BB40B-A3DB-497D-A382-1339DA1BDF24}" type="slidenum">
              <a:rPr lang="en-US" smtClean="0"/>
              <a:t>20</a:t>
            </a:fld>
            <a:endParaRPr lang="en-US"/>
          </a:p>
        </p:txBody>
      </p:sp>
    </p:spTree>
    <p:extLst>
      <p:ext uri="{BB962C8B-B14F-4D97-AF65-F5344CB8AC3E}">
        <p14:creationId xmlns:p14="http://schemas.microsoft.com/office/powerpoint/2010/main" val="2541739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www.rsf.org</a:t>
            </a:r>
          </a:p>
        </p:txBody>
      </p:sp>
      <p:sp>
        <p:nvSpPr>
          <p:cNvPr id="4" name="Slide Number Placeholder 3"/>
          <p:cNvSpPr>
            <a:spLocks noGrp="1"/>
          </p:cNvSpPr>
          <p:nvPr>
            <p:ph type="sldNum" sz="quarter" idx="5"/>
          </p:nvPr>
        </p:nvSpPr>
        <p:spPr/>
        <p:txBody>
          <a:bodyPr/>
          <a:lstStyle/>
          <a:p>
            <a:fld id="{D2A3E25C-14BA-461B-9D1A-EB5CE2559D82}" type="slidenum">
              <a:rPr lang="en-US" smtClean="0"/>
              <a:t>22</a:t>
            </a:fld>
            <a:endParaRPr lang="en-US"/>
          </a:p>
        </p:txBody>
      </p:sp>
    </p:spTree>
    <p:extLst>
      <p:ext uri="{BB962C8B-B14F-4D97-AF65-F5344CB8AC3E}">
        <p14:creationId xmlns:p14="http://schemas.microsoft.com/office/powerpoint/2010/main" val="3186666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A3E25C-14BA-461B-9D1A-EB5CE2559D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0536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hlinkClick r:id="rId3"/>
              </a:rPr>
              <a:t>https://veryverified.eu/lv/nodalas/2-nodala/b-sadala-mediju-dienaskartiba/tests-zinu-aizkulises</a:t>
            </a:r>
            <a:endParaRPr lang="en-US"/>
          </a:p>
        </p:txBody>
      </p:sp>
      <p:sp>
        <p:nvSpPr>
          <p:cNvPr id="4" name="Slide Number Placeholder 3"/>
          <p:cNvSpPr>
            <a:spLocks noGrp="1"/>
          </p:cNvSpPr>
          <p:nvPr>
            <p:ph type="sldNum" sz="quarter" idx="5"/>
          </p:nvPr>
        </p:nvSpPr>
        <p:spPr/>
        <p:txBody>
          <a:bodyPr/>
          <a:lstStyle/>
          <a:p>
            <a:fld id="{D2A3E25C-14BA-461B-9D1A-EB5CE2559D82}" type="slidenum">
              <a:rPr lang="en-US"/>
              <a:t>2</a:t>
            </a:fld>
            <a:endParaRPr lang="en-US"/>
          </a:p>
        </p:txBody>
      </p:sp>
    </p:spTree>
    <p:extLst>
      <p:ext uri="{BB962C8B-B14F-4D97-AF65-F5344CB8AC3E}">
        <p14:creationId xmlns:p14="http://schemas.microsoft.com/office/powerpoint/2010/main" val="1670043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lv-LV" b="1" i="0" dirty="0">
                <a:solidFill>
                  <a:srgbClr val="212529"/>
                </a:solidFill>
                <a:effectLst/>
                <a:latin typeface="Jost"/>
              </a:rPr>
              <a:t>Kā tiek veidota redakcija?</a:t>
            </a:r>
            <a:endParaRPr lang="lv-LV" b="0" i="0" dirty="0">
              <a:solidFill>
                <a:srgbClr val="212529"/>
              </a:solidFill>
              <a:effectLst/>
              <a:latin typeface="Jost"/>
            </a:endParaRPr>
          </a:p>
          <a:p>
            <a:pPr algn="l"/>
            <a:r>
              <a:rPr lang="lv-LV" b="0" i="0" dirty="0">
                <a:solidFill>
                  <a:srgbClr val="212529"/>
                </a:solidFill>
                <a:effectLst/>
                <a:latin typeface="Jost"/>
              </a:rPr>
              <a:t>Mediju redakcijās parasti ir vairākas nodaļas, un daļa no tām strādā neatkarīgi no citām. Varētu teikt, ka tās savā starpā nodala neredzams ugunsmūris, kas nošķir vienu redakcijas daļu no otras, piemēram, ziņu nodaļu no mārketinga nodaļas. Šādi žurnālistiem un redaktoriem tiek nodrošināta iespēja brīvi strādāt, neatkarīgi no reklāmas nodaļas plāniem. No redakcijas darba būtu jānodala arī īpašnieki, lai redakcija būtu neatkarīga no to uzskatiem un personiskajām vēlmēm. Šajā ziņā mediji ir īpaša un neparasta biznesa nozare.</a:t>
            </a:r>
          </a:p>
          <a:p>
            <a:endParaRPr lang="en-US" dirty="0"/>
          </a:p>
        </p:txBody>
      </p:sp>
      <p:sp>
        <p:nvSpPr>
          <p:cNvPr id="4" name="Slide Number Placeholder 3"/>
          <p:cNvSpPr>
            <a:spLocks noGrp="1"/>
          </p:cNvSpPr>
          <p:nvPr>
            <p:ph type="sldNum" sz="quarter" idx="5"/>
          </p:nvPr>
        </p:nvSpPr>
        <p:spPr/>
        <p:txBody>
          <a:bodyPr/>
          <a:lstStyle/>
          <a:p>
            <a:fld id="{D2A3E25C-14BA-461B-9D1A-EB5CE2559D82}" type="slidenum">
              <a:rPr lang="en-US"/>
              <a:t>3</a:t>
            </a:fld>
            <a:endParaRPr lang="en-US"/>
          </a:p>
        </p:txBody>
      </p:sp>
    </p:spTree>
    <p:extLst>
      <p:ext uri="{BB962C8B-B14F-4D97-AF65-F5344CB8AC3E}">
        <p14:creationId xmlns:p14="http://schemas.microsoft.com/office/powerpoint/2010/main" val="470575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lv-LV" b="1" i="0" dirty="0">
                <a:solidFill>
                  <a:srgbClr val="212529"/>
                </a:solidFill>
                <a:effectLst/>
                <a:latin typeface="Jost"/>
              </a:rPr>
              <a:t>Tieši redaktori vai producenti ir atbildīgi par saturu kopumā, un viņiem pieder galavārds par to, kāda informācija parādīsies viņu vadītajā medijā.</a:t>
            </a:r>
            <a:endParaRPr lang="lv-LV" b="0" i="0" dirty="0">
              <a:solidFill>
                <a:srgbClr val="212529"/>
              </a:solidFill>
              <a:effectLst/>
              <a:latin typeface="Jost"/>
            </a:endParaRPr>
          </a:p>
          <a:p>
            <a:pPr algn="l"/>
            <a:r>
              <a:rPr lang="lv-LV" b="1" i="0" dirty="0">
                <a:solidFill>
                  <a:srgbClr val="212529"/>
                </a:solidFill>
                <a:effectLst/>
                <a:latin typeface="Jost"/>
              </a:rPr>
              <a:t>Bet kā viņi nolemj, par ko auditorijai būtu svarīgi zināt?</a:t>
            </a:r>
            <a:endParaRPr lang="lv-LV" b="0" i="0" dirty="0">
              <a:solidFill>
                <a:srgbClr val="212529"/>
              </a:solidFill>
              <a:effectLst/>
              <a:latin typeface="Jost"/>
            </a:endParaRPr>
          </a:p>
          <a:p>
            <a:pPr algn="l"/>
            <a:r>
              <a:rPr lang="lv-LV" b="0" i="0" dirty="0">
                <a:solidFill>
                  <a:srgbClr val="212529"/>
                </a:solidFill>
                <a:effectLst/>
                <a:latin typeface="Jost"/>
              </a:rPr>
              <a:t>Ir daudz sarežģītu un savstarpēji saistītu faktoru, kuru ietekmē žurnālisti, un redaktori nolemj, kas ir ziņa un kas nav. Izpratne par šiem procesiem palīdzēs labāk apzināties, kā un kāpēc ticis publicēts saturs, ko tu patērē.</a:t>
            </a:r>
          </a:p>
          <a:p>
            <a:pPr algn="l"/>
            <a:r>
              <a:rPr lang="lv-LV" b="0" i="0" dirty="0">
                <a:solidFill>
                  <a:srgbClr val="212529"/>
                </a:solidFill>
                <a:effectLst/>
                <a:latin typeface="Jost"/>
              </a:rPr>
              <a:t>Ikdienā redaktori savā darbā balansē starp lasītāju vēlmēm un gaidām, kā arī pilsonisko pienākumu. Redaktors arī kalpo kā informācijas filtrs un </a:t>
            </a:r>
            <a:r>
              <a:rPr lang="lv-LV" b="0" i="1" dirty="0">
                <a:solidFill>
                  <a:srgbClr val="212529"/>
                </a:solidFill>
                <a:effectLst/>
                <a:latin typeface="Jost"/>
              </a:rPr>
              <a:t>sargsuns</a:t>
            </a:r>
            <a:r>
              <a:rPr lang="lv-LV" b="0" i="0" dirty="0">
                <a:solidFill>
                  <a:srgbClr val="212529"/>
                </a:solidFill>
                <a:effectLst/>
                <a:latin typeface="Jost"/>
              </a:rPr>
              <a:t>. Ko tas nozīme? Piemēram, redaktora ziņā ir izšķirties, vai ir gana būtiski publicēt kāda politiķa teikto, vai arī tā ir tikai pašreklāma. Redaktors izlemj, ko iekļaut dienaskārtībā un ko atstāt bez uzmanības. Šeit ir tikai daži kritēriji, ko viņi ņem vērā:</a:t>
            </a: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A3E25C-14BA-461B-9D1A-EB5CE2559D8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2391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lv-LV" b="1" i="0" dirty="0">
                <a:solidFill>
                  <a:srgbClr val="212529"/>
                </a:solidFill>
                <a:effectLst/>
                <a:latin typeface="-apple-system"/>
              </a:rPr>
              <a:t>Lasītāju intereses un vēlme dalīties ar saturu</a:t>
            </a:r>
            <a:endParaRPr lang="lv-LV" b="0" i="0" dirty="0">
              <a:solidFill>
                <a:srgbClr val="212529"/>
              </a:solidFill>
              <a:effectLst/>
              <a:latin typeface="-apple-system"/>
            </a:endParaRPr>
          </a:p>
          <a:p>
            <a:pPr algn="l"/>
            <a:r>
              <a:rPr lang="lv-LV" b="0" i="0" dirty="0">
                <a:solidFill>
                  <a:srgbClr val="212529"/>
                </a:solidFill>
                <a:effectLst/>
                <a:latin typeface="-apple-system"/>
              </a:rPr>
              <a:t>Medijiem ir svarīgi, lai viņu saturu patērētu pēc iespējas vairāk cilvēku. TV ziņu programmu veidotāji vēlas, lai auditorija ik vakaru skatās viņu raidījumu, bet interneta mediju satura veidotāji – lai klikšķina uz rakstiem. Tāpat ziņu veidotāji vēlas piesaistīt sociālo mediju lietotāju interesi.</a:t>
            </a:r>
          </a:p>
          <a:p>
            <a:pPr algn="l"/>
            <a:r>
              <a:rPr lang="lv-LV" b="0" i="0" dirty="0">
                <a:solidFill>
                  <a:srgbClr val="212529"/>
                </a:solidFill>
                <a:effectLst/>
                <a:latin typeface="-apple-system"/>
              </a:rPr>
              <a:t>Dažādām publikācijām ir dažādas iecerētās mērķauditorijas. Piemēram, modes žurnāls var veltīt visu numuru Parīzes modes nedēļai, savukārt kāds makšķerēšanai vai jurisprudencei veltīts izdevums to visdrīzāk pilnībā ignorēs. Portāla ziņu sadaļā reti kad aktuāli būs tie paši jautājumi, kas izklaides sadaļā. Medijs izšķiras, kādu saturu publicēt, vadoties no priekšstatiem par to, ko vēlas tā auditorija.</a:t>
            </a:r>
          </a:p>
          <a:p>
            <a:pPr algn="l"/>
            <a:r>
              <a:rPr lang="lv-LV" b="1" i="0" dirty="0">
                <a:solidFill>
                  <a:srgbClr val="212529"/>
                </a:solidFill>
                <a:effectLst/>
                <a:latin typeface="-apple-system"/>
              </a:rPr>
              <a:t>Sabiedriskais nozīmīgums</a:t>
            </a:r>
            <a:endParaRPr lang="lv-LV" b="0" i="0" dirty="0">
              <a:solidFill>
                <a:srgbClr val="212529"/>
              </a:solidFill>
              <a:effectLst/>
              <a:latin typeface="-apple-system"/>
            </a:endParaRPr>
          </a:p>
          <a:p>
            <a:pPr algn="l"/>
            <a:r>
              <a:rPr lang="lv-LV" b="0" i="0" dirty="0">
                <a:solidFill>
                  <a:srgbClr val="212529"/>
                </a:solidFill>
                <a:effectLst/>
                <a:latin typeface="-apple-system"/>
              </a:rPr>
              <a:t>Žurnālisti atspoguļo svarīgus vietējos, nacionālos un globālos notikumus, jo bieži par savu pienākumu uzskata parūpēties, lai lasītāji ir labi informēti par būtiskiem notikumiem, tajā skaitā spēj laikus identificēt dažādas krīzes un problēmas. Tas ir viens no svarīgākajiem iemesliem, kāpēc daudzi mediji raksta par dabas katastrofām, politiskām krīzēm, pie varas esošu cilvēku pārkāpumiem, pandēmijām, kariem un citām svarīgām, bet smagām tēmām.</a:t>
            </a:r>
          </a:p>
          <a:p>
            <a:pPr algn="l"/>
            <a:r>
              <a:rPr lang="lv-LV" b="1" i="0" dirty="0">
                <a:solidFill>
                  <a:srgbClr val="212529"/>
                </a:solidFill>
                <a:effectLst/>
                <a:latin typeface="-apple-system"/>
              </a:rPr>
              <a:t>Tuvums</a:t>
            </a:r>
            <a:endParaRPr lang="lv-LV" b="0" i="0" dirty="0">
              <a:solidFill>
                <a:srgbClr val="212529"/>
              </a:solidFill>
              <a:effectLst/>
              <a:latin typeface="-apple-system"/>
            </a:endParaRPr>
          </a:p>
          <a:p>
            <a:pPr algn="l"/>
            <a:r>
              <a:rPr lang="lv-LV" b="0" i="0" dirty="0">
                <a:solidFill>
                  <a:srgbClr val="212529"/>
                </a:solidFill>
                <a:effectLst/>
                <a:latin typeface="-apple-system"/>
              </a:rPr>
              <a:t>Mediji visbiežāk ziņo par to, kas notiek mūsu valstī. Reģionālie mediji pārsvarā ziņo par savu pilsētu vai tuvāko apkārtni.</a:t>
            </a:r>
          </a:p>
          <a:p>
            <a:pPr algn="l"/>
            <a:r>
              <a:rPr lang="lv-LV" b="1" i="0" dirty="0">
                <a:solidFill>
                  <a:srgbClr val="212529"/>
                </a:solidFill>
                <a:effectLst/>
                <a:latin typeface="-apple-system"/>
              </a:rPr>
              <a:t>Kultūras ietekme un vēsturiskie aspekti</a:t>
            </a:r>
            <a:endParaRPr lang="lv-LV" b="0" i="0" dirty="0">
              <a:solidFill>
                <a:srgbClr val="212529"/>
              </a:solidFill>
              <a:effectLst/>
              <a:latin typeface="-apple-system"/>
            </a:endParaRPr>
          </a:p>
          <a:p>
            <a:pPr algn="l"/>
            <a:r>
              <a:rPr lang="lv-LV" b="0" i="0" dirty="0">
                <a:solidFill>
                  <a:srgbClr val="212529"/>
                </a:solidFill>
                <a:effectLst/>
                <a:latin typeface="-apple-system"/>
              </a:rPr>
              <a:t>Atspoguļojot ziņas no ārvalstīm, lielāku uzmanību saņem ietekmīgākas valstis vai valstis, ar kurām mūs vieno ciešākas vēsturiskās saites. Tāpēc Latvijas medijos notikumus ASV atspoguļo daudz plašāk nekā jaunumus Slovākijā, neskatoties uz to, ka Slovākija atrodas tuvāk.</a:t>
            </a:r>
          </a:p>
          <a:p>
            <a:pPr algn="l"/>
            <a:r>
              <a:rPr lang="lv-LV" b="1" i="0" dirty="0">
                <a:solidFill>
                  <a:srgbClr val="212529"/>
                </a:solidFill>
                <a:effectLst/>
                <a:latin typeface="-apple-system"/>
              </a:rPr>
              <a:t>Retums</a:t>
            </a:r>
            <a:endParaRPr lang="lv-LV" b="0" i="0" dirty="0">
              <a:solidFill>
                <a:srgbClr val="212529"/>
              </a:solidFill>
              <a:effectLst/>
              <a:latin typeface="-apple-system"/>
            </a:endParaRPr>
          </a:p>
          <a:p>
            <a:pPr algn="l"/>
            <a:r>
              <a:rPr lang="lv-LV" b="0" i="0" dirty="0">
                <a:solidFill>
                  <a:srgbClr val="212529"/>
                </a:solidFill>
                <a:effectLst/>
                <a:latin typeface="-apple-system"/>
              </a:rPr>
              <a:t>Neparasti notikumi ar pārsteiguma elementu tiek atspoguļoti biežāk. Mēdz teikt, ka žurnālisti neraksta, ja suns sakož cilvēku, bet raksta, ja cilvēks sakož suni. Tāpēc ziņās biežāk nonāk izteikti negatīvi vai izteikti pozitīvi stāsti.</a:t>
            </a:r>
          </a:p>
          <a:p>
            <a:pPr algn="l"/>
            <a:r>
              <a:rPr lang="lv-LV" b="1" i="0" dirty="0">
                <a:solidFill>
                  <a:srgbClr val="212529"/>
                </a:solidFill>
                <a:effectLst/>
                <a:latin typeface="-apple-system"/>
              </a:rPr>
              <a:t>Konflikts un drāma</a:t>
            </a:r>
            <a:endParaRPr lang="lv-LV" b="0" i="0" dirty="0">
              <a:solidFill>
                <a:srgbClr val="212529"/>
              </a:solidFill>
              <a:effectLst/>
              <a:latin typeface="-apple-system"/>
            </a:endParaRPr>
          </a:p>
          <a:p>
            <a:pPr algn="l"/>
            <a:r>
              <a:rPr lang="lv-LV" b="0" i="0" dirty="0">
                <a:solidFill>
                  <a:srgbClr val="212529"/>
                </a:solidFill>
                <a:effectLst/>
                <a:latin typeface="-apple-system"/>
              </a:rPr>
              <a:t>Ziņās bieži nonāk stāsti par konfliktiem, strīdiem, streikiem, cīņām, sacelšanos un karu, kā arī stāsti par dramatiskiem notikumiem, kā, piemēram, nelaimes gadījumi, kratīšanas, glābšanas darbi, kaujas vai tiesas prāvas.</a:t>
            </a:r>
          </a:p>
          <a:p>
            <a:pPr algn="l"/>
            <a:r>
              <a:rPr lang="lv-LV" b="1" i="0" dirty="0">
                <a:solidFill>
                  <a:srgbClr val="212529"/>
                </a:solidFill>
                <a:effectLst/>
                <a:latin typeface="-apple-system"/>
              </a:rPr>
              <a:t>Ietekme</a:t>
            </a:r>
            <a:endParaRPr lang="lv-LV" b="0" i="0" dirty="0">
              <a:solidFill>
                <a:srgbClr val="212529"/>
              </a:solidFill>
              <a:effectLst/>
              <a:latin typeface="-apple-system"/>
            </a:endParaRPr>
          </a:p>
          <a:p>
            <a:pPr algn="l"/>
            <a:r>
              <a:rPr lang="lv-LV" b="0" i="0" dirty="0">
                <a:solidFill>
                  <a:srgbClr val="212529"/>
                </a:solidFill>
                <a:effectLst/>
                <a:latin typeface="-apple-system"/>
              </a:rPr>
              <a:t>Zemestrīce, kas nogalina 10 tūkstošus cilvēku, iegūs lielāku mediju uzmanību nekā zemestrīce, kurā bojā gājuši 10 cilvēku.</a:t>
            </a:r>
          </a:p>
          <a:p>
            <a:pPr algn="l"/>
            <a:r>
              <a:rPr lang="lv-LV" b="1" i="0" dirty="0">
                <a:solidFill>
                  <a:srgbClr val="212529"/>
                </a:solidFill>
                <a:effectLst/>
                <a:latin typeface="-apple-system"/>
              </a:rPr>
              <a:t>Slavenības un varas pārstāvji</a:t>
            </a:r>
            <a:endParaRPr lang="lv-LV" b="0" i="0" dirty="0">
              <a:solidFill>
                <a:srgbClr val="212529"/>
              </a:solidFill>
              <a:effectLst/>
              <a:latin typeface="-apple-system"/>
            </a:endParaRPr>
          </a:p>
          <a:p>
            <a:pPr algn="l"/>
            <a:r>
              <a:rPr lang="lv-LV" b="0" i="0" dirty="0">
                <a:solidFill>
                  <a:srgbClr val="212529"/>
                </a:solidFill>
                <a:effectLst/>
                <a:latin typeface="-apple-system"/>
              </a:rPr>
              <a:t>Pat tad, ja tavs kaimiņš piedzīvo to pašu, ko kāda slavenība, daudz lielāka iespējamība, ka mediji rakstīs par slavenību, bet ne tavu kaimiņu.</a:t>
            </a:r>
          </a:p>
          <a:p>
            <a:pPr algn="l"/>
            <a:r>
              <a:rPr lang="lv-LV" b="1" i="0" dirty="0">
                <a:solidFill>
                  <a:srgbClr val="212529"/>
                </a:solidFill>
                <a:effectLst/>
                <a:latin typeface="-apple-system"/>
              </a:rPr>
              <a:t>Sacensība</a:t>
            </a:r>
            <a:endParaRPr lang="lv-LV" b="0" i="0" dirty="0">
              <a:solidFill>
                <a:srgbClr val="212529"/>
              </a:solidFill>
              <a:effectLst/>
              <a:latin typeface="-apple-system"/>
            </a:endParaRPr>
          </a:p>
          <a:p>
            <a:pPr algn="l"/>
            <a:r>
              <a:rPr lang="lv-LV" b="0" i="0" dirty="0">
                <a:solidFill>
                  <a:srgbClr val="212529"/>
                </a:solidFill>
                <a:effectLst/>
                <a:latin typeface="-apple-system"/>
              </a:rPr>
              <a:t>Mediji sacenšas savā starpā. Bieži vien, ja kāds medijs pamanījis kādu stāstu, arī citi var pievērsties tēmai, bet bieži mēģina to apskatīt no cita leņķa. Mediji vēlas piedalīties sarunās, kas izrādījušās sabiedrībai aktuālas.</a:t>
            </a:r>
          </a:p>
          <a:p>
            <a:pPr algn="l"/>
            <a:r>
              <a:rPr lang="lv-LV" b="1" i="0" dirty="0">
                <a:solidFill>
                  <a:srgbClr val="212529"/>
                </a:solidFill>
                <a:effectLst/>
                <a:latin typeface="-apple-system"/>
              </a:rPr>
              <a:t>Ekskluzivitāte</a:t>
            </a:r>
            <a:endParaRPr lang="lv-LV" b="0" i="0" dirty="0">
              <a:solidFill>
                <a:srgbClr val="212529"/>
              </a:solidFill>
              <a:effectLst/>
              <a:latin typeface="-apple-system"/>
            </a:endParaRPr>
          </a:p>
          <a:p>
            <a:pPr algn="l"/>
            <a:r>
              <a:rPr lang="lv-LV" b="0" i="0" dirty="0">
                <a:solidFill>
                  <a:srgbClr val="212529"/>
                </a:solidFill>
                <a:effectLst/>
                <a:latin typeface="-apple-system"/>
              </a:rPr>
              <a:t>Katrs medijs vēlas būt pirmais, kas ziņo par kādu svarīgu notikumu. Mediji vēlas uzsvērt, ka tajos publicēta ekskluzīva informācija, tādējādi pierādot saviem lasītājiem, ka tajos sniegtajai informācijai ir vērts sekot un par to maksāt.</a:t>
            </a:r>
          </a:p>
          <a:p>
            <a:pPr algn="l"/>
            <a:r>
              <a:rPr lang="lv-LV" b="1" i="0" dirty="0">
                <a:solidFill>
                  <a:srgbClr val="212529"/>
                </a:solidFill>
                <a:effectLst/>
                <a:latin typeface="-apple-system"/>
              </a:rPr>
              <a:t>Savlaicīgums</a:t>
            </a:r>
            <a:endParaRPr lang="lv-LV" b="0" i="0" dirty="0">
              <a:solidFill>
                <a:srgbClr val="212529"/>
              </a:solidFill>
              <a:effectLst/>
              <a:latin typeface="-apple-system"/>
            </a:endParaRPr>
          </a:p>
          <a:p>
            <a:pPr algn="l"/>
            <a:r>
              <a:rPr lang="lv-LV" b="0" i="0" dirty="0">
                <a:solidFill>
                  <a:srgbClr val="212529"/>
                </a:solidFill>
                <a:effectLst/>
                <a:latin typeface="-apple-system"/>
              </a:rPr>
              <a:t>Ziņu redaktori parasti pievēršas notikumiem, kas notikuši nesen, nevis tiem, kas bija pirms vairākām nedēļām vai mēnešiem. Ziņu aprite ir strauja un ietekmē to, kam žurnālisti pievēršas un cik ilgi notikumiem seko.</a:t>
            </a:r>
          </a:p>
          <a:p>
            <a:pPr algn="l"/>
            <a:r>
              <a:rPr lang="lv-LV" b="1" i="0" dirty="0">
                <a:solidFill>
                  <a:srgbClr val="212529"/>
                </a:solidFill>
                <a:effectLst/>
                <a:latin typeface="-apple-system"/>
              </a:rPr>
              <a:t>Audiovizuālie materiāli</a:t>
            </a:r>
            <a:endParaRPr lang="lv-LV" b="0" i="0" dirty="0">
              <a:solidFill>
                <a:srgbClr val="212529"/>
              </a:solidFill>
              <a:effectLst/>
              <a:latin typeface="-apple-system"/>
            </a:endParaRPr>
          </a:p>
          <a:p>
            <a:pPr algn="l"/>
            <a:r>
              <a:rPr lang="lv-LV" b="0" i="0" dirty="0">
                <a:solidFill>
                  <a:srgbClr val="212529"/>
                </a:solidFill>
                <a:effectLst/>
                <a:latin typeface="-apple-system"/>
              </a:rPr>
              <a:t>Medijiem ir īpaši svarīgi stāsti, par kuriem pieejamas krāšņas fotogrāfijas, video un audio. Audiovizuāli stāsti kļuvuši svarīgi ne vien TV un radio, bet arī interneta portāliem un publicēšanai sociālajos medijos.</a:t>
            </a:r>
          </a:p>
          <a:p>
            <a:pPr algn="l"/>
            <a:r>
              <a:rPr lang="lv-LV" b="1" i="0" dirty="0">
                <a:solidFill>
                  <a:srgbClr val="212529"/>
                </a:solidFill>
                <a:effectLst/>
                <a:latin typeface="-apple-system"/>
              </a:rPr>
              <a:t>Izklaide</a:t>
            </a:r>
            <a:endParaRPr lang="lv-LV" b="0" i="0" dirty="0">
              <a:solidFill>
                <a:srgbClr val="212529"/>
              </a:solidFill>
              <a:effectLst/>
              <a:latin typeface="-apple-system"/>
            </a:endParaRPr>
          </a:p>
          <a:p>
            <a:pPr algn="l"/>
            <a:r>
              <a:rPr lang="lv-LV" b="0" i="0" dirty="0">
                <a:solidFill>
                  <a:srgbClr val="212529"/>
                </a:solidFill>
                <a:effectLst/>
                <a:latin typeface="-apple-system"/>
              </a:rPr>
              <a:t>Daži mediji galvenokārt koncentrējas uz stāstiem par seksu, šovbiznesu, sportu, izklaidi, dzīvniekiem vai humoristiskiem rakstiem, piedāvājot skaļus virsrakstus. Taču arī nopietnāki mediji veido izklaidējošus un emocionālus stāstus, piemēram, stāstus par kāda populāra cilvēka dzīvesgājumu.</a:t>
            </a:r>
          </a:p>
          <a:p>
            <a:pPr algn="l"/>
            <a:r>
              <a:rPr lang="lv-LV" b="1" i="0" dirty="0">
                <a:solidFill>
                  <a:srgbClr val="212529"/>
                </a:solidFill>
                <a:effectLst/>
                <a:latin typeface="-apple-system"/>
              </a:rPr>
              <a:t>Medija dienaskārtība</a:t>
            </a:r>
            <a:endParaRPr lang="lv-LV" b="0" i="0" dirty="0">
              <a:solidFill>
                <a:srgbClr val="212529"/>
              </a:solidFill>
              <a:effectLst/>
              <a:latin typeface="-apple-system"/>
            </a:endParaRPr>
          </a:p>
          <a:p>
            <a:pPr algn="l"/>
            <a:r>
              <a:rPr lang="lv-LV" b="0" i="0" dirty="0">
                <a:solidFill>
                  <a:srgbClr val="212529"/>
                </a:solidFill>
                <a:effectLst/>
                <a:latin typeface="-apple-system"/>
              </a:rPr>
              <a:t>Stāsti vai tēmas, kam īpaši pievērsties, nolēmis pats medijs. Piemēram, </a:t>
            </a:r>
            <a:r>
              <a:rPr lang="lv-LV" b="0" i="0" u="none" strike="noStrike" dirty="0">
                <a:solidFill>
                  <a:srgbClr val="007BFF"/>
                </a:solidFill>
                <a:effectLst/>
                <a:latin typeface="-apple-system"/>
                <a:hlinkClick r:id="rId3"/>
              </a:rPr>
              <a:t>Latvijas sabiedriskie mediji</a:t>
            </a:r>
            <a:r>
              <a:rPr lang="lv-LV" b="0" i="0" dirty="0">
                <a:solidFill>
                  <a:srgbClr val="212529"/>
                </a:solidFill>
                <a:effectLst/>
                <a:latin typeface="-apple-system"/>
              </a:rPr>
              <a:t> nolēma ieguldīt ievērojamu laiku un resursus, lai atspoguļotu sižetus par bērnunamiem un atbalstu audžu ģimenēm.</a:t>
            </a:r>
          </a:p>
          <a:p>
            <a:pPr algn="l"/>
            <a:r>
              <a:rPr lang="lv-LV" b="0" i="0" dirty="0">
                <a:solidFill>
                  <a:srgbClr val="212529"/>
                </a:solidFill>
                <a:effectLst/>
                <a:latin typeface="-apple-system"/>
              </a:rPr>
              <a:t>Svarīgi atcerēties arī to, ka stāsti, kurus lasām, skatāmies un klausāmies, nav tikai redaktoru izvēles rezultāts vien. Katram no mums ir daļa atbildības par to, ko patērējam. Jo vairāk klikšķinām uz izklaides ziņām, jo lielāka iespēja, ka nākotnē tieši šī veida saturu redzēsim mūsu sociālo mediju ziņu lentē. Ja lasīsim un dalīsimies ar kvalitatīvu žurnālistiku, tad arī šo mediju stāsti sasniegs mūs biežāk. Tā darbojas algoritmi, par kuriem stāstīsim kursa turpinājumā.</a:t>
            </a:r>
          </a:p>
          <a:p>
            <a:pPr algn="l"/>
            <a:r>
              <a:rPr lang="lv-LV" b="0" i="0" dirty="0">
                <a:solidFill>
                  <a:srgbClr val="212529"/>
                </a:solidFill>
                <a:effectLst/>
                <a:latin typeface="-apple-system"/>
              </a:rPr>
              <a:t>Avoti:</a:t>
            </a:r>
          </a:p>
          <a:p>
            <a:pPr algn="l"/>
            <a:r>
              <a:rPr lang="lv-LV" b="0" i="0" dirty="0">
                <a:solidFill>
                  <a:srgbClr val="212529"/>
                </a:solidFill>
                <a:effectLst/>
                <a:latin typeface="-apple-system"/>
              </a:rPr>
              <a:t>Denis McQuail (2010): McQuail’s Mass Communication Theory, 6th ed. Sage Publications, pp. 308-318. </a:t>
            </a:r>
          </a:p>
          <a:p>
            <a:pPr algn="l"/>
            <a:r>
              <a:rPr lang="lv-LV" b="0" i="0" dirty="0">
                <a:solidFill>
                  <a:srgbClr val="212529"/>
                </a:solidFill>
                <a:effectLst/>
                <a:latin typeface="-apple-system"/>
              </a:rPr>
              <a:t>Tony Harcup &amp; Deirdre O’Neill (2016): What is news?, Journalism Studies, </a:t>
            </a:r>
            <a:r>
              <a:rPr lang="lv-LV" b="0" i="0" u="none" strike="noStrike" dirty="0">
                <a:solidFill>
                  <a:srgbClr val="007BFF"/>
                </a:solidFill>
                <a:effectLst/>
                <a:latin typeface="-apple-system"/>
                <a:hlinkClick r:id="rId4"/>
              </a:rPr>
              <a:t>http://dx.doi.org/10.1080/1461670X.2016.1150193</a:t>
            </a:r>
            <a:endParaRPr lang="lv-LV" b="0" i="0" dirty="0">
              <a:solidFill>
                <a:srgbClr val="212529"/>
              </a:solidFill>
              <a:effectLst/>
              <a:latin typeface="-apple-system"/>
            </a:endParaRPr>
          </a:p>
          <a:p>
            <a:endParaRPr lang="en-US" dirty="0">
              <a:cs typeface="Calibri"/>
            </a:endParaRPr>
          </a:p>
        </p:txBody>
      </p:sp>
      <p:sp>
        <p:nvSpPr>
          <p:cNvPr id="4" name="Slide Number Placeholder 3"/>
          <p:cNvSpPr>
            <a:spLocks noGrp="1"/>
          </p:cNvSpPr>
          <p:nvPr>
            <p:ph type="sldNum" sz="quarter" idx="5"/>
          </p:nvPr>
        </p:nvSpPr>
        <p:spPr/>
        <p:txBody>
          <a:bodyPr/>
          <a:lstStyle/>
          <a:p>
            <a:fld id="{D2A3E25C-14BA-461B-9D1A-EB5CE2559D82}" type="slidenum">
              <a:rPr lang="en-US"/>
              <a:t>5</a:t>
            </a:fld>
            <a:endParaRPr lang="en-US"/>
          </a:p>
        </p:txBody>
      </p:sp>
    </p:spTree>
    <p:extLst>
      <p:ext uri="{BB962C8B-B14F-4D97-AF65-F5344CB8AC3E}">
        <p14:creationId xmlns:p14="http://schemas.microsoft.com/office/powerpoint/2010/main" val="2641283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2A3E25C-14BA-461B-9D1A-EB5CE2559D82}" type="slidenum">
              <a:rPr lang="en-US"/>
              <a:t>6</a:t>
            </a:fld>
            <a:endParaRPr lang="en-US"/>
          </a:p>
        </p:txBody>
      </p:sp>
    </p:spTree>
    <p:extLst>
      <p:ext uri="{BB962C8B-B14F-4D97-AF65-F5344CB8AC3E}">
        <p14:creationId xmlns:p14="http://schemas.microsoft.com/office/powerpoint/2010/main" val="2882808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Redakcionālā</a:t>
            </a:r>
            <a:r>
              <a:rPr lang="en-US" dirty="0"/>
              <a:t> </a:t>
            </a:r>
            <a:r>
              <a:rPr lang="en-US" dirty="0" err="1"/>
              <a:t>politika</a:t>
            </a:r>
            <a:r>
              <a:rPr lang="en-US" dirty="0"/>
              <a:t>: </a:t>
            </a:r>
            <a:r>
              <a:rPr lang="en-US" dirty="0">
                <a:hlinkClick r:id="rId3"/>
              </a:rPr>
              <a:t>https://youtu.be/3ANFh3I0D_8</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A3E25C-14BA-461B-9D1A-EB5CE2559D8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8376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A3E25C-14BA-461B-9D1A-EB5CE2559D8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7147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Rita </a:t>
            </a:r>
            <a:r>
              <a:rPr lang="en-US" dirty="0" err="1">
                <a:cs typeface="Calibri"/>
              </a:rPr>
              <a:t>Ruduša</a:t>
            </a:r>
            <a:r>
              <a:rPr lang="en-US" dirty="0">
                <a:cs typeface="Calibri"/>
              </a:rPr>
              <a:t> par </a:t>
            </a:r>
            <a:r>
              <a:rPr lang="en-US" dirty="0" err="1">
                <a:cs typeface="Calibri"/>
              </a:rPr>
              <a:t>žurnālistikas</a:t>
            </a:r>
            <a:r>
              <a:rPr lang="en-US" dirty="0">
                <a:cs typeface="Calibri"/>
              </a:rPr>
              <a:t> </a:t>
            </a:r>
            <a:r>
              <a:rPr lang="en-US" dirty="0" err="1">
                <a:cs typeface="Calibri"/>
              </a:rPr>
              <a:t>pamatprincipiem</a:t>
            </a:r>
            <a:r>
              <a:rPr lang="en-US" dirty="0">
                <a:cs typeface="Calibri"/>
              </a:rPr>
              <a:t>: </a:t>
            </a:r>
            <a:r>
              <a:rPr lang="en-US" dirty="0">
                <a:cs typeface="Calibri"/>
                <a:hlinkClick r:id="rId3"/>
              </a:rPr>
              <a:t>https://youtu.be/DDs7LRk8JkY</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D2A3E25C-14BA-461B-9D1A-EB5CE2559D82}" type="slidenum">
              <a:rPr lang="en-US"/>
              <a:t>18</a:t>
            </a:fld>
            <a:endParaRPr lang="en-US"/>
          </a:p>
        </p:txBody>
      </p:sp>
    </p:spTree>
    <p:extLst>
      <p:ext uri="{BB962C8B-B14F-4D97-AF65-F5344CB8AC3E}">
        <p14:creationId xmlns:p14="http://schemas.microsoft.com/office/powerpoint/2010/main" val="2269918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611B1-8BF8-4925-8082-B9E8897117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4F5274-1ECF-469D-99AF-6319B3430E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22CEFE-DD27-4971-A80C-6F032904F098}"/>
              </a:ext>
            </a:extLst>
          </p:cNvPr>
          <p:cNvSpPr>
            <a:spLocks noGrp="1"/>
          </p:cNvSpPr>
          <p:nvPr>
            <p:ph type="dt" sz="half" idx="10"/>
          </p:nvPr>
        </p:nvSpPr>
        <p:spPr/>
        <p:txBody>
          <a:bodyPr/>
          <a:lstStyle/>
          <a:p>
            <a:fld id="{F58F1D6A-F961-441A-9298-73C1DCC4158D}" type="datetime1">
              <a:rPr lang="en-US" smtClean="0"/>
              <a:t>2/6/2023</a:t>
            </a:fld>
            <a:endParaRPr lang="en-US"/>
          </a:p>
        </p:txBody>
      </p:sp>
      <p:sp>
        <p:nvSpPr>
          <p:cNvPr id="5" name="Footer Placeholder 4">
            <a:extLst>
              <a:ext uri="{FF2B5EF4-FFF2-40B4-BE49-F238E27FC236}">
                <a16:creationId xmlns:a16="http://schemas.microsoft.com/office/drawing/2014/main" id="{D2BFD1AB-2E95-4FB6-AFDB-D7C42643A4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451AB8-A963-4590-AD6D-E57EE8C59206}"/>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4009652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3B3B8-C4EF-4E56-B82E-0379C38BBC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17E9BD-D828-4A3D-A34C-432630B5177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1E3ADB-9136-439B-BEE5-F22D4AC5C177}"/>
              </a:ext>
            </a:extLst>
          </p:cNvPr>
          <p:cNvSpPr>
            <a:spLocks noGrp="1"/>
          </p:cNvSpPr>
          <p:nvPr>
            <p:ph type="dt" sz="half" idx="10"/>
          </p:nvPr>
        </p:nvSpPr>
        <p:spPr/>
        <p:txBody>
          <a:bodyPr/>
          <a:lstStyle/>
          <a:p>
            <a:fld id="{337742D7-78BE-44B5-A4FB-00D84D1F393D}" type="datetime1">
              <a:rPr lang="en-US" smtClean="0"/>
              <a:t>2/6/2023</a:t>
            </a:fld>
            <a:endParaRPr lang="en-US"/>
          </a:p>
        </p:txBody>
      </p:sp>
      <p:sp>
        <p:nvSpPr>
          <p:cNvPr id="5" name="Footer Placeholder 4">
            <a:extLst>
              <a:ext uri="{FF2B5EF4-FFF2-40B4-BE49-F238E27FC236}">
                <a16:creationId xmlns:a16="http://schemas.microsoft.com/office/drawing/2014/main" id="{77FE4EAA-5C4D-4713-AB29-FA7D701DBB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E32BE5-AD8D-4686-B95E-0174BDFBBAFB}"/>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3468690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FAAFEA-6795-4282-8988-202D35E5DA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0EFE79-061A-47F3-AF5B-FC727891381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F79CDD-0EFF-473B-A92A-05B8C87B0F48}"/>
              </a:ext>
            </a:extLst>
          </p:cNvPr>
          <p:cNvSpPr>
            <a:spLocks noGrp="1"/>
          </p:cNvSpPr>
          <p:nvPr>
            <p:ph type="dt" sz="half" idx="10"/>
          </p:nvPr>
        </p:nvSpPr>
        <p:spPr/>
        <p:txBody>
          <a:bodyPr/>
          <a:lstStyle/>
          <a:p>
            <a:fld id="{D7794281-8058-467D-AC33-437716C632EA}" type="datetime1">
              <a:rPr lang="en-US" smtClean="0"/>
              <a:t>2/6/2023</a:t>
            </a:fld>
            <a:endParaRPr lang="en-US"/>
          </a:p>
        </p:txBody>
      </p:sp>
      <p:sp>
        <p:nvSpPr>
          <p:cNvPr id="5" name="Footer Placeholder 4">
            <a:extLst>
              <a:ext uri="{FF2B5EF4-FFF2-40B4-BE49-F238E27FC236}">
                <a16:creationId xmlns:a16="http://schemas.microsoft.com/office/drawing/2014/main" id="{99B14088-D1F7-4FAC-9473-3A4F7CD124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3225E8-926C-4ADA-9720-EC10A5E5F1F4}"/>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115692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55"/>
        <p:cNvGrpSpPr/>
        <p:nvPr/>
      </p:nvGrpSpPr>
      <p:grpSpPr>
        <a:xfrm>
          <a:off x="0" y="0"/>
          <a:ext cx="0" cy="0"/>
          <a:chOff x="0" y="0"/>
          <a:chExt cx="0" cy="0"/>
        </a:xfrm>
      </p:grpSpPr>
      <p:sp>
        <p:nvSpPr>
          <p:cNvPr id="6" name="Shape 713"/>
          <p:cNvSpPr/>
          <p:nvPr userDrawn="1"/>
        </p:nvSpPr>
        <p:spPr>
          <a:xfrm>
            <a:off x="0" y="6762751"/>
            <a:ext cx="12192000" cy="103656"/>
          </a:xfrm>
          <a:prstGeom prst="rect">
            <a:avLst/>
          </a:prstGeom>
          <a:solidFill>
            <a:srgbClr val="43B6C8"/>
          </a:solidFill>
          <a:ln>
            <a:noFill/>
          </a:ln>
        </p:spPr>
        <p:txBody>
          <a:bodyPr spcFirstLastPara="1" wrap="square" lIns="121900" tIns="60933" rIns="121900" bIns="60933" anchor="ctr" anchorCtr="0">
            <a:noAutofit/>
          </a:bodyPr>
          <a:lstStyle/>
          <a:p>
            <a:pPr algn="ctr">
              <a:buClr>
                <a:srgbClr val="000000"/>
              </a:buClr>
              <a:buSzPts val="900"/>
            </a:pPr>
            <a:endParaRPr sz="1200">
              <a:solidFill>
                <a:schemeClr val="lt1"/>
              </a:solidFill>
              <a:latin typeface="Arial"/>
              <a:ea typeface="Arial"/>
              <a:cs typeface="Arial"/>
              <a:sym typeface="Arial"/>
            </a:endParaRPr>
          </a:p>
        </p:txBody>
      </p:sp>
      <p:sp>
        <p:nvSpPr>
          <p:cNvPr id="3" name="Content Placeholder 2"/>
          <p:cNvSpPr>
            <a:spLocks noGrp="1"/>
          </p:cNvSpPr>
          <p:nvPr>
            <p:ph sz="quarter" idx="10"/>
          </p:nvPr>
        </p:nvSpPr>
        <p:spPr>
          <a:xfrm>
            <a:off x="703263" y="270934"/>
            <a:ext cx="10785475" cy="506413"/>
          </a:xfrm>
          <a:noFill/>
          <a:ln>
            <a:noFill/>
          </a:ln>
        </p:spPr>
        <p:txBody>
          <a:bodyPr spcFirstLastPara="1" wrap="square" lIns="0" tIns="60933" rIns="121900" bIns="60933" anchor="ctr" anchorCtr="0">
            <a:noAutofit/>
          </a:bodyPr>
          <a:lstStyle>
            <a:lvl1pPr marL="0" indent="0">
              <a:buNone/>
              <a:defRPr lang="en-US" sz="3200" b="1" dirty="0" smtClean="0">
                <a:solidFill>
                  <a:srgbClr val="009BA0"/>
                </a:solidFill>
                <a:latin typeface="Arial"/>
                <a:ea typeface="Arial"/>
                <a:cs typeface="Arial"/>
              </a:defRPr>
            </a:lvl1pPr>
            <a:lvl2pPr>
              <a:defRPr lang="en-US" sz="1800" dirty="0" smtClean="0"/>
            </a:lvl2pPr>
            <a:lvl3pPr>
              <a:defRPr lang="en-US" sz="1800" dirty="0" smtClean="0"/>
            </a:lvl3pPr>
            <a:lvl4pPr>
              <a:defRPr lang="en-US" dirty="0" smtClean="0"/>
            </a:lvl4pPr>
            <a:lvl5pPr>
              <a:defRPr lang="uk-UA" dirty="0"/>
            </a:lvl5pPr>
          </a:lstStyle>
          <a:p>
            <a:pPr marL="0" lvl="0">
              <a:buClr>
                <a:srgbClr val="009BA0"/>
              </a:buClr>
              <a:buSzPts val="3400"/>
            </a:pPr>
            <a:r>
              <a:rPr lang="en-US"/>
              <a:t>Edit Master text styles</a:t>
            </a:r>
          </a:p>
        </p:txBody>
      </p:sp>
      <p:cxnSp>
        <p:nvCxnSpPr>
          <p:cNvPr id="5" name="Shape 715">
            <a:extLst>
              <a:ext uri="{FF2B5EF4-FFF2-40B4-BE49-F238E27FC236}">
                <a16:creationId xmlns:a16="http://schemas.microsoft.com/office/drawing/2014/main" id="{D58F7EDD-4A8F-422A-95EA-CD89D8BB51EF}"/>
              </a:ext>
            </a:extLst>
          </p:cNvPr>
          <p:cNvCxnSpPr/>
          <p:nvPr userDrawn="1"/>
        </p:nvCxnSpPr>
        <p:spPr>
          <a:xfrm rot="10800000" flipH="1">
            <a:off x="702739" y="872067"/>
            <a:ext cx="10786400" cy="0"/>
          </a:xfrm>
          <a:prstGeom prst="straightConnector1">
            <a:avLst/>
          </a:prstGeom>
          <a:noFill/>
          <a:ln w="15875" cap="flat" cmpd="sng">
            <a:solidFill>
              <a:srgbClr val="009BA0"/>
            </a:solidFill>
            <a:prstDash val="solid"/>
            <a:round/>
            <a:headEnd type="none" w="sm" len="sm"/>
            <a:tailEnd type="none" w="sm" len="sm"/>
          </a:ln>
        </p:spPr>
      </p:cxnSp>
    </p:spTree>
    <p:extLst>
      <p:ext uri="{BB962C8B-B14F-4D97-AF65-F5344CB8AC3E}">
        <p14:creationId xmlns:p14="http://schemas.microsoft.com/office/powerpoint/2010/main" val="1330963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8C20D-3346-4BE0-960A-2B858900A6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AADF1F-69F4-4A88-A067-D669FB40B07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C62313-B89A-4C98-A500-041A658D2CF2}"/>
              </a:ext>
            </a:extLst>
          </p:cNvPr>
          <p:cNvSpPr>
            <a:spLocks noGrp="1"/>
          </p:cNvSpPr>
          <p:nvPr>
            <p:ph type="dt" sz="half" idx="10"/>
          </p:nvPr>
        </p:nvSpPr>
        <p:spPr/>
        <p:txBody>
          <a:bodyPr/>
          <a:lstStyle/>
          <a:p>
            <a:fld id="{27C06AD6-2A1B-42A4-AAD2-BAED84479F1A}" type="datetime1">
              <a:rPr lang="en-US" smtClean="0"/>
              <a:t>2/6/2023</a:t>
            </a:fld>
            <a:endParaRPr lang="en-US"/>
          </a:p>
        </p:txBody>
      </p:sp>
      <p:sp>
        <p:nvSpPr>
          <p:cNvPr id="5" name="Footer Placeholder 4">
            <a:extLst>
              <a:ext uri="{FF2B5EF4-FFF2-40B4-BE49-F238E27FC236}">
                <a16:creationId xmlns:a16="http://schemas.microsoft.com/office/drawing/2014/main" id="{7356758C-4903-454A-9D0E-FE731CE13A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E8FCF5-D282-44DD-BD8C-3380829CF7AB}"/>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138837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8EB9D-5737-452D-BF21-64E13046F0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8A59D1-CBFF-45E9-B7A7-822A1E3484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F2AD870-A144-4E54-94DF-757C11A1E94A}"/>
              </a:ext>
            </a:extLst>
          </p:cNvPr>
          <p:cNvSpPr>
            <a:spLocks noGrp="1"/>
          </p:cNvSpPr>
          <p:nvPr>
            <p:ph type="dt" sz="half" idx="10"/>
          </p:nvPr>
        </p:nvSpPr>
        <p:spPr/>
        <p:txBody>
          <a:bodyPr/>
          <a:lstStyle/>
          <a:p>
            <a:fld id="{58829BBA-AAD9-4625-B910-ECB7B96082DB}" type="datetime1">
              <a:rPr lang="en-US" smtClean="0"/>
              <a:t>2/6/2023</a:t>
            </a:fld>
            <a:endParaRPr lang="en-US"/>
          </a:p>
        </p:txBody>
      </p:sp>
      <p:sp>
        <p:nvSpPr>
          <p:cNvPr id="5" name="Footer Placeholder 4">
            <a:extLst>
              <a:ext uri="{FF2B5EF4-FFF2-40B4-BE49-F238E27FC236}">
                <a16:creationId xmlns:a16="http://schemas.microsoft.com/office/drawing/2014/main" id="{1725885B-CFAB-468D-939D-295234D24E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AD06ED-C7D3-4F9B-8F68-40719400E0B9}"/>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2285156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DE918-1792-4844-85C7-63518C1804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43FA2B-5631-433E-B04F-5F0A429116C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57AD47-8399-4BD0-A892-855A8A16A4B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8DE2BD-7434-4693-BFEB-54FF5E455C24}"/>
              </a:ext>
            </a:extLst>
          </p:cNvPr>
          <p:cNvSpPr>
            <a:spLocks noGrp="1"/>
          </p:cNvSpPr>
          <p:nvPr>
            <p:ph type="dt" sz="half" idx="10"/>
          </p:nvPr>
        </p:nvSpPr>
        <p:spPr/>
        <p:txBody>
          <a:bodyPr/>
          <a:lstStyle/>
          <a:p>
            <a:fld id="{9EF27477-B691-465D-AE31-645297B1AAC1}" type="datetime1">
              <a:rPr lang="en-US" smtClean="0"/>
              <a:t>2/6/2023</a:t>
            </a:fld>
            <a:endParaRPr lang="en-US"/>
          </a:p>
        </p:txBody>
      </p:sp>
      <p:sp>
        <p:nvSpPr>
          <p:cNvPr id="6" name="Footer Placeholder 5">
            <a:extLst>
              <a:ext uri="{FF2B5EF4-FFF2-40B4-BE49-F238E27FC236}">
                <a16:creationId xmlns:a16="http://schemas.microsoft.com/office/drawing/2014/main" id="{BCD780FA-67CC-4056-8386-C3FE186F95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10FFA0-DB6A-4C2C-8B22-E5955889C969}"/>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720790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BF5F5-112B-4079-BFC4-754E7DCE4E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3CA595-416E-46C8-A054-8FB7C6BA73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E5914BD-0FB8-4FF3-A662-B580EDF85F9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2A5E7C-17F5-488B-B2F3-DA046E1A2C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EDDDE23-73CC-4D71-9BFF-ABF4B4BFE22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780C66-BB2E-48E3-9066-375C4FDC6DBB}"/>
              </a:ext>
            </a:extLst>
          </p:cNvPr>
          <p:cNvSpPr>
            <a:spLocks noGrp="1"/>
          </p:cNvSpPr>
          <p:nvPr>
            <p:ph type="dt" sz="half" idx="10"/>
          </p:nvPr>
        </p:nvSpPr>
        <p:spPr/>
        <p:txBody>
          <a:bodyPr/>
          <a:lstStyle/>
          <a:p>
            <a:fld id="{9152E7DE-3D6A-40CB-A265-6801E7318149}" type="datetime1">
              <a:rPr lang="en-US" smtClean="0"/>
              <a:t>2/6/2023</a:t>
            </a:fld>
            <a:endParaRPr lang="en-US"/>
          </a:p>
        </p:txBody>
      </p:sp>
      <p:sp>
        <p:nvSpPr>
          <p:cNvPr id="8" name="Footer Placeholder 7">
            <a:extLst>
              <a:ext uri="{FF2B5EF4-FFF2-40B4-BE49-F238E27FC236}">
                <a16:creationId xmlns:a16="http://schemas.microsoft.com/office/drawing/2014/main" id="{7DD7F3A1-840B-4E52-AEC2-A5B3144B4F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B1F7EA-9815-484F-86E4-CC3E23A473B1}"/>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2064795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D3B9A-05E8-45AF-B94B-1038129E5E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A0BF4E-C4FE-445E-97A9-665374D9516B}"/>
              </a:ext>
            </a:extLst>
          </p:cNvPr>
          <p:cNvSpPr>
            <a:spLocks noGrp="1"/>
          </p:cNvSpPr>
          <p:nvPr>
            <p:ph type="dt" sz="half" idx="10"/>
          </p:nvPr>
        </p:nvSpPr>
        <p:spPr/>
        <p:txBody>
          <a:bodyPr/>
          <a:lstStyle/>
          <a:p>
            <a:fld id="{5467EB4A-7BEF-47DE-BF15-3A6740AA2BCB}" type="datetime1">
              <a:rPr lang="en-US" smtClean="0"/>
              <a:t>2/6/2023</a:t>
            </a:fld>
            <a:endParaRPr lang="en-US"/>
          </a:p>
        </p:txBody>
      </p:sp>
      <p:sp>
        <p:nvSpPr>
          <p:cNvPr id="4" name="Footer Placeholder 3">
            <a:extLst>
              <a:ext uri="{FF2B5EF4-FFF2-40B4-BE49-F238E27FC236}">
                <a16:creationId xmlns:a16="http://schemas.microsoft.com/office/drawing/2014/main" id="{A029FCC0-3A47-4B94-89F9-EC8340464B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2600C-C0DA-4D1D-9C07-6D1A3E39B18A}"/>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658295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DB68FD-33F4-4CE3-8C9E-EF83C4F9061F}"/>
              </a:ext>
            </a:extLst>
          </p:cNvPr>
          <p:cNvSpPr>
            <a:spLocks noGrp="1"/>
          </p:cNvSpPr>
          <p:nvPr>
            <p:ph type="dt" sz="half" idx="10"/>
          </p:nvPr>
        </p:nvSpPr>
        <p:spPr/>
        <p:txBody>
          <a:bodyPr/>
          <a:lstStyle/>
          <a:p>
            <a:fld id="{C37AD671-D566-4C83-BE99-5D6BCD137A64}" type="datetime1">
              <a:rPr lang="en-US" smtClean="0"/>
              <a:t>2/6/2023</a:t>
            </a:fld>
            <a:endParaRPr lang="en-US"/>
          </a:p>
        </p:txBody>
      </p:sp>
      <p:sp>
        <p:nvSpPr>
          <p:cNvPr id="3" name="Footer Placeholder 2">
            <a:extLst>
              <a:ext uri="{FF2B5EF4-FFF2-40B4-BE49-F238E27FC236}">
                <a16:creationId xmlns:a16="http://schemas.microsoft.com/office/drawing/2014/main" id="{9A65721F-C0B8-4251-B370-EB0AD9B59B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305A292-F788-4AD0-89C3-F8FEA479E12F}"/>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96723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FF617-DF3D-4061-A583-7D5208E8A6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953D1B-D1BA-4234-8E2D-C1328B7FB4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7B62655-648D-4D81-B2F1-EE1B3F0D97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AAD48BB-FB10-4AA7-A898-5620379F304A}"/>
              </a:ext>
            </a:extLst>
          </p:cNvPr>
          <p:cNvSpPr>
            <a:spLocks noGrp="1"/>
          </p:cNvSpPr>
          <p:nvPr>
            <p:ph type="dt" sz="half" idx="10"/>
          </p:nvPr>
        </p:nvSpPr>
        <p:spPr/>
        <p:txBody>
          <a:bodyPr/>
          <a:lstStyle/>
          <a:p>
            <a:fld id="{F90A7758-8FD1-4EAF-A3DD-3464968E8084}" type="datetime1">
              <a:rPr lang="en-US" smtClean="0"/>
              <a:t>2/6/2023</a:t>
            </a:fld>
            <a:endParaRPr lang="en-US"/>
          </a:p>
        </p:txBody>
      </p:sp>
      <p:sp>
        <p:nvSpPr>
          <p:cNvPr id="6" name="Footer Placeholder 5">
            <a:extLst>
              <a:ext uri="{FF2B5EF4-FFF2-40B4-BE49-F238E27FC236}">
                <a16:creationId xmlns:a16="http://schemas.microsoft.com/office/drawing/2014/main" id="{68D6D2C7-37E9-4248-A69B-28425B98AA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29C6D0-3E90-46F3-8203-CB4BD13963C8}"/>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3008197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F3B00-D58E-4643-B370-991C70EB42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EA4B21-973D-4C91-896F-A9CD4EDE93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0AD51E-A4FA-4246-BD82-4A57EF9ECA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29B0A01-5F67-4671-A837-FB928886C091}"/>
              </a:ext>
            </a:extLst>
          </p:cNvPr>
          <p:cNvSpPr>
            <a:spLocks noGrp="1"/>
          </p:cNvSpPr>
          <p:nvPr>
            <p:ph type="dt" sz="half" idx="10"/>
          </p:nvPr>
        </p:nvSpPr>
        <p:spPr/>
        <p:txBody>
          <a:bodyPr/>
          <a:lstStyle/>
          <a:p>
            <a:fld id="{7DBF85CA-4B92-44B9-86E7-161C21505D5C}" type="datetime1">
              <a:rPr lang="en-US" smtClean="0"/>
              <a:t>2/6/2023</a:t>
            </a:fld>
            <a:endParaRPr lang="en-US"/>
          </a:p>
        </p:txBody>
      </p:sp>
      <p:sp>
        <p:nvSpPr>
          <p:cNvPr id="6" name="Footer Placeholder 5">
            <a:extLst>
              <a:ext uri="{FF2B5EF4-FFF2-40B4-BE49-F238E27FC236}">
                <a16:creationId xmlns:a16="http://schemas.microsoft.com/office/drawing/2014/main" id="{97F9EB5F-3EAE-4DE0-9090-8001012DD4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D6D8D4-C5CC-4D90-A9ED-BBFB655133E7}"/>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1691875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7E8537-46D4-4BD4-85C6-9AC4B3BDA3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88066C-445A-40F8-8E05-72E7237A79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20F26C-E672-44BD-873C-7BF170AFF7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3EEE81-D5F4-4454-A4C4-71209A65586C}" type="datetime1">
              <a:rPr lang="en-US" smtClean="0"/>
              <a:t>2/6/2023</a:t>
            </a:fld>
            <a:endParaRPr lang="en-US"/>
          </a:p>
        </p:txBody>
      </p:sp>
      <p:sp>
        <p:nvSpPr>
          <p:cNvPr id="5" name="Footer Placeholder 4">
            <a:extLst>
              <a:ext uri="{FF2B5EF4-FFF2-40B4-BE49-F238E27FC236}">
                <a16:creationId xmlns:a16="http://schemas.microsoft.com/office/drawing/2014/main" id="{FABCF46E-7D72-483B-9A0F-E8E8EE6C2F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999B17F-9E76-4404-B169-9C6AF8A728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6CD3DD-A75F-4B53-A9CC-CB53EF79276C}" type="slidenum">
              <a:rPr lang="en-US" smtClean="0"/>
              <a:t>‹#›</a:t>
            </a:fld>
            <a:endParaRPr lang="en-US"/>
          </a:p>
        </p:txBody>
      </p:sp>
    </p:spTree>
    <p:extLst>
      <p:ext uri="{BB962C8B-B14F-4D97-AF65-F5344CB8AC3E}">
        <p14:creationId xmlns:p14="http://schemas.microsoft.com/office/powerpoint/2010/main" val="102925054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www.youtube.com/embed/3ANFh3I0D_8?feature=oembed" TargetMode="Externa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DDs7LRk8JkY?feature=oembed" TargetMode="Externa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www.rsf.or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Box 2">
            <a:extLst>
              <a:ext uri="{FF2B5EF4-FFF2-40B4-BE49-F238E27FC236}">
                <a16:creationId xmlns:a16="http://schemas.microsoft.com/office/drawing/2014/main" id="{D963EF0B-282C-98F5-3C4A-584E81CD978F}"/>
              </a:ext>
            </a:extLst>
          </p:cNvPr>
          <p:cNvSpPr txBox="1"/>
          <p:nvPr/>
        </p:nvSpPr>
        <p:spPr>
          <a:xfrm>
            <a:off x="1469571" y="947058"/>
            <a:ext cx="3962400"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latin typeface="Futura PT Book"/>
                <a:ea typeface="Source Sans Pro Light"/>
                <a:cs typeface="Calibri"/>
              </a:rPr>
              <a:t>Lesson 2: Media Ownership</a:t>
            </a:r>
          </a:p>
          <a:p>
            <a:r>
              <a:rPr lang="en-US" sz="2400" b="1" dirty="0">
                <a:latin typeface="Futura PT Book"/>
                <a:ea typeface="Source Sans Pro Light"/>
                <a:cs typeface="Calibri"/>
              </a:rPr>
              <a:t>Unit 2 Part A</a:t>
            </a:r>
          </a:p>
        </p:txBody>
      </p:sp>
      <p:pic>
        <p:nvPicPr>
          <p:cNvPr id="4" name="Picture 4" descr="Logo&#10;&#10;Description automatically generated">
            <a:extLst>
              <a:ext uri="{FF2B5EF4-FFF2-40B4-BE49-F238E27FC236}">
                <a16:creationId xmlns:a16="http://schemas.microsoft.com/office/drawing/2014/main" id="{6B256C20-ACCA-8CE9-5749-5FDEAAA2F00B}"/>
              </a:ext>
            </a:extLst>
          </p:cNvPr>
          <p:cNvPicPr>
            <a:picLocks noChangeAspect="1"/>
          </p:cNvPicPr>
          <p:nvPr/>
        </p:nvPicPr>
        <p:blipFill>
          <a:blip r:embed="rId3"/>
          <a:stretch>
            <a:fillRect/>
          </a:stretch>
        </p:blipFill>
        <p:spPr>
          <a:xfrm>
            <a:off x="8828314" y="5295138"/>
            <a:ext cx="2743200" cy="992124"/>
          </a:xfrm>
          <a:prstGeom prst="rect">
            <a:avLst/>
          </a:prstGeom>
        </p:spPr>
      </p:pic>
      <p:pic>
        <p:nvPicPr>
          <p:cNvPr id="5" name="Picture 5">
            <a:extLst>
              <a:ext uri="{FF2B5EF4-FFF2-40B4-BE49-F238E27FC236}">
                <a16:creationId xmlns:a16="http://schemas.microsoft.com/office/drawing/2014/main" id="{B0C9AD0E-A8B9-6F6B-3325-7701A64173D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6200" y="-42862"/>
            <a:ext cx="12263283" cy="6898096"/>
          </a:xfrm>
          <a:prstGeom prst="rect">
            <a:avLst/>
          </a:prstGeom>
        </p:spPr>
      </p:pic>
      <p:sp>
        <p:nvSpPr>
          <p:cNvPr id="8" name="TextBox 7">
            <a:extLst>
              <a:ext uri="{FF2B5EF4-FFF2-40B4-BE49-F238E27FC236}">
                <a16:creationId xmlns:a16="http://schemas.microsoft.com/office/drawing/2014/main" id="{3F2298B4-2E14-D507-4B9A-E60C6C511C33}"/>
              </a:ext>
            </a:extLst>
          </p:cNvPr>
          <p:cNvSpPr txBox="1"/>
          <p:nvPr/>
        </p:nvSpPr>
        <p:spPr>
          <a:xfrm>
            <a:off x="515842" y="263716"/>
            <a:ext cx="396240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latin typeface="Futura PT Book"/>
                <a:ea typeface="Source Sans Pro Light"/>
                <a:cs typeface="Calibri"/>
              </a:rPr>
              <a:t>3.nodarbība: </a:t>
            </a:r>
            <a:br>
              <a:rPr lang="en-US" sz="3200" b="1" dirty="0">
                <a:latin typeface="Futura PT Book"/>
                <a:ea typeface="Source Sans Pro Light"/>
                <a:cs typeface="Calibri"/>
              </a:rPr>
            </a:br>
            <a:r>
              <a:rPr lang="en-US" sz="3200" b="1" dirty="0" err="1">
                <a:latin typeface="Futura PT Bold" panose="020B0902020204020203" pitchFamily="34" charset="0"/>
                <a:ea typeface="Source Sans Pro Light"/>
                <a:cs typeface="Calibri"/>
              </a:rPr>
              <a:t>Mediju</a:t>
            </a:r>
            <a:r>
              <a:rPr lang="en-US" sz="3200" b="1" dirty="0">
                <a:latin typeface="Futura PT Bold" panose="020B0902020204020203" pitchFamily="34" charset="0"/>
                <a:ea typeface="Source Sans Pro Light"/>
                <a:cs typeface="Calibri"/>
              </a:rPr>
              <a:t> </a:t>
            </a:r>
            <a:r>
              <a:rPr lang="en-US" sz="3200" b="1" dirty="0" err="1">
                <a:latin typeface="Futura PT Bold" panose="020B0902020204020203" pitchFamily="34" charset="0"/>
                <a:ea typeface="Source Sans Pro Light"/>
                <a:cs typeface="Calibri"/>
              </a:rPr>
              <a:t>dienaskārtība</a:t>
            </a:r>
            <a:br>
              <a:rPr lang="en-US" sz="3200" b="1" dirty="0">
                <a:latin typeface="Futura PT Bold" panose="020B0902020204020203" pitchFamily="34" charset="0"/>
                <a:ea typeface="Source Sans Pro Light"/>
                <a:cs typeface="Calibri"/>
              </a:rPr>
            </a:br>
            <a:r>
              <a:rPr lang="en-US" sz="2400" b="1" dirty="0">
                <a:latin typeface="Futura PT Book"/>
                <a:ea typeface="Source Sans Pro Light"/>
                <a:cs typeface="Calibri"/>
              </a:rPr>
              <a:t>2. </a:t>
            </a:r>
            <a:r>
              <a:rPr lang="en-US" sz="2400" b="1" dirty="0" err="1">
                <a:latin typeface="Futura PT Book"/>
                <a:ea typeface="Source Sans Pro Light"/>
                <a:cs typeface="Calibri"/>
              </a:rPr>
              <a:t>nodaļa</a:t>
            </a:r>
            <a:r>
              <a:rPr lang="en-US" sz="2400" b="1" dirty="0">
                <a:latin typeface="Futura PT Book"/>
                <a:ea typeface="Source Sans Pro Light"/>
                <a:cs typeface="Calibri"/>
              </a:rPr>
              <a:t> </a:t>
            </a:r>
            <a:br>
              <a:rPr lang="en-US" sz="2400" b="1" dirty="0">
                <a:latin typeface="Futura PT Book"/>
                <a:ea typeface="Source Sans Pro Light"/>
                <a:cs typeface="Calibri"/>
              </a:rPr>
            </a:br>
            <a:r>
              <a:rPr lang="en-US" sz="2400" b="1" dirty="0">
                <a:latin typeface="Futura PT Book"/>
                <a:ea typeface="Source Sans Pro Light"/>
                <a:cs typeface="Calibri"/>
              </a:rPr>
              <a:t>B </a:t>
            </a:r>
            <a:r>
              <a:rPr lang="en-US" sz="2400" b="1" dirty="0" err="1">
                <a:latin typeface="Futura PT Book"/>
                <a:ea typeface="Source Sans Pro Light"/>
                <a:cs typeface="Calibri"/>
              </a:rPr>
              <a:t>sadaļa</a:t>
            </a:r>
            <a:endParaRPr lang="en-US" sz="2400" b="1" dirty="0">
              <a:latin typeface="Futura PT Book"/>
              <a:ea typeface="Source Sans Pro Light"/>
              <a:cs typeface="Calibri"/>
            </a:endParaRPr>
          </a:p>
        </p:txBody>
      </p:sp>
      <p:pic>
        <p:nvPicPr>
          <p:cNvPr id="10" name="Picture 4" descr="Logo&#10;&#10;Description automatically generated">
            <a:extLst>
              <a:ext uri="{FF2B5EF4-FFF2-40B4-BE49-F238E27FC236}">
                <a16:creationId xmlns:a16="http://schemas.microsoft.com/office/drawing/2014/main" id="{A5238DA2-1A33-F2B1-43FF-36E016A49B5E}"/>
              </a:ext>
            </a:extLst>
          </p:cNvPr>
          <p:cNvPicPr>
            <a:picLocks noChangeAspect="1"/>
          </p:cNvPicPr>
          <p:nvPr/>
        </p:nvPicPr>
        <p:blipFill>
          <a:blip r:embed="rId3"/>
          <a:stretch>
            <a:fillRect/>
          </a:stretch>
        </p:blipFill>
        <p:spPr>
          <a:xfrm>
            <a:off x="303746" y="5484409"/>
            <a:ext cx="2743200" cy="992124"/>
          </a:xfrm>
          <a:prstGeom prst="rect">
            <a:avLst/>
          </a:prstGeom>
        </p:spPr>
      </p:pic>
    </p:spTree>
    <p:extLst>
      <p:ext uri="{BB962C8B-B14F-4D97-AF65-F5344CB8AC3E}">
        <p14:creationId xmlns:p14="http://schemas.microsoft.com/office/powerpoint/2010/main" val="2183657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3" name="Online Media 2" title="Redakcionālā politika LV">
            <a:hlinkClick r:id="" action="ppaction://media"/>
            <a:extLst>
              <a:ext uri="{FF2B5EF4-FFF2-40B4-BE49-F238E27FC236}">
                <a16:creationId xmlns:a16="http://schemas.microsoft.com/office/drawing/2014/main" id="{5B5DF668-45C0-6162-9381-FDAD0C4C4092}"/>
              </a:ext>
            </a:extLst>
          </p:cNvPr>
          <p:cNvPicPr>
            <a:picLocks noRot="1" noChangeAspect="1"/>
          </p:cNvPicPr>
          <p:nvPr>
            <a:videoFile r:link="rId1"/>
          </p:nvPr>
        </p:nvPicPr>
        <p:blipFill>
          <a:blip r:embed="rId4"/>
          <a:stretch>
            <a:fillRect/>
          </a:stretch>
        </p:blipFill>
        <p:spPr>
          <a:xfrm>
            <a:off x="26973" y="0"/>
            <a:ext cx="12138054" cy="6858000"/>
          </a:xfrm>
          <a:prstGeom prst="rect">
            <a:avLst/>
          </a:prstGeom>
        </p:spPr>
      </p:pic>
    </p:spTree>
    <p:extLst>
      <p:ext uri="{BB962C8B-B14F-4D97-AF65-F5344CB8AC3E}">
        <p14:creationId xmlns:p14="http://schemas.microsoft.com/office/powerpoint/2010/main" val="88640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BA5D2E-3A03-49ED-9F0F-46A78F6F7870}"/>
              </a:ext>
            </a:extLst>
          </p:cNvPr>
          <p:cNvSpPr>
            <a:spLocks noGrp="1"/>
          </p:cNvSpPr>
          <p:nvPr>
            <p:ph idx="1"/>
          </p:nvPr>
        </p:nvSpPr>
        <p:spPr>
          <a:xfrm>
            <a:off x="363747" y="1955021"/>
            <a:ext cx="4419600" cy="4351338"/>
          </a:xfrm>
        </p:spPr>
        <p:txBody>
          <a:bodyPr vert="horz" lIns="91440" tIns="45720" rIns="91440" bIns="45720" rtlCol="0" anchor="t">
            <a:normAutofit/>
          </a:bodyPr>
          <a:lstStyle/>
          <a:p>
            <a:pPr marL="0" indent="0">
              <a:buNone/>
            </a:pPr>
            <a:endParaRPr lang="en-US" dirty="0">
              <a:latin typeface="Futura PT Book"/>
              <a:ea typeface="Source Sans Pro Light"/>
            </a:endParaRPr>
          </a:p>
          <a:p>
            <a:pPr marL="0" indent="0">
              <a:buNone/>
            </a:pPr>
            <a:endParaRPr lang="en-US" dirty="0">
              <a:latin typeface="Futura PT Book"/>
              <a:ea typeface="Source Sans Pro Light"/>
            </a:endParaRPr>
          </a:p>
          <a:p>
            <a:pPr marL="0" indent="0">
              <a:buNone/>
            </a:pPr>
            <a:endParaRPr lang="en-US" dirty="0">
              <a:latin typeface="Futura PT Book"/>
              <a:ea typeface="Source Sans Pro Light"/>
            </a:endParaRPr>
          </a:p>
        </p:txBody>
      </p:sp>
      <p:sp>
        <p:nvSpPr>
          <p:cNvPr id="9" name="Title 7">
            <a:extLst>
              <a:ext uri="{FF2B5EF4-FFF2-40B4-BE49-F238E27FC236}">
                <a16:creationId xmlns:a16="http://schemas.microsoft.com/office/drawing/2014/main" id="{A895C3EF-1C29-8603-303A-02263232EC2B}"/>
              </a:ext>
            </a:extLst>
          </p:cNvPr>
          <p:cNvSpPr>
            <a:spLocks noGrp="1"/>
          </p:cNvSpPr>
          <p:nvPr>
            <p:ph type="title"/>
          </p:nvPr>
        </p:nvSpPr>
        <p:spPr>
          <a:xfrm>
            <a:off x="363747" y="2455832"/>
            <a:ext cx="10515600" cy="1325563"/>
          </a:xfrm>
        </p:spPr>
        <p:txBody>
          <a:bodyPr/>
          <a:lstStyle/>
          <a:p>
            <a:r>
              <a:rPr lang="en-US" dirty="0" err="1">
                <a:solidFill>
                  <a:schemeClr val="bg1"/>
                </a:solidFill>
                <a:latin typeface="Futura PT Bold" panose="020B0902020204020203" pitchFamily="34" charset="0"/>
              </a:rPr>
              <a:t>Žurnālistikas</a:t>
            </a:r>
            <a:r>
              <a:rPr lang="en-US" dirty="0">
                <a:solidFill>
                  <a:schemeClr val="bg1"/>
                </a:solidFill>
                <a:latin typeface="Futura PT Bold" panose="020B0902020204020203" pitchFamily="34" charset="0"/>
              </a:rPr>
              <a:t> </a:t>
            </a:r>
            <a:r>
              <a:rPr lang="en-US" dirty="0" err="1">
                <a:solidFill>
                  <a:schemeClr val="bg1"/>
                </a:solidFill>
                <a:latin typeface="Futura PT Bold" panose="020B0902020204020203" pitchFamily="34" charset="0"/>
              </a:rPr>
              <a:t>standarti</a:t>
            </a:r>
            <a:endParaRPr lang="en-US" dirty="0">
              <a:solidFill>
                <a:schemeClr val="bg1"/>
              </a:solidFill>
              <a:latin typeface="Futura PT Bold" panose="020B0902020204020203" pitchFamily="34" charset="0"/>
            </a:endParaRPr>
          </a:p>
        </p:txBody>
      </p:sp>
      <p:pic>
        <p:nvPicPr>
          <p:cNvPr id="6" name="Picture 5" descr="Logo&#10;&#10;Description automatically generated">
            <a:extLst>
              <a:ext uri="{FF2B5EF4-FFF2-40B4-BE49-F238E27FC236}">
                <a16:creationId xmlns:a16="http://schemas.microsoft.com/office/drawing/2014/main" id="{15543CAD-7AEF-01F2-AB98-E646507F37FE}"/>
              </a:ext>
            </a:extLst>
          </p:cNvPr>
          <p:cNvPicPr>
            <a:picLocks noChangeAspect="1"/>
          </p:cNvPicPr>
          <p:nvPr/>
        </p:nvPicPr>
        <p:blipFill>
          <a:blip r:embed="rId3"/>
          <a:stretch>
            <a:fillRect/>
          </a:stretch>
        </p:blipFill>
        <p:spPr>
          <a:xfrm>
            <a:off x="8262959" y="5184525"/>
            <a:ext cx="3345425" cy="1213349"/>
          </a:xfrm>
          <a:prstGeom prst="rect">
            <a:avLst/>
          </a:prstGeom>
        </p:spPr>
      </p:pic>
    </p:spTree>
    <p:extLst>
      <p:ext uri="{BB962C8B-B14F-4D97-AF65-F5344CB8AC3E}">
        <p14:creationId xmlns:p14="http://schemas.microsoft.com/office/powerpoint/2010/main" val="2214946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1. slide">
            <a:extLst>
              <a:ext uri="{FF2B5EF4-FFF2-40B4-BE49-F238E27FC236}">
                <a16:creationId xmlns:a16="http://schemas.microsoft.com/office/drawing/2014/main" id="{B5F1446E-661E-2C4F-BBD6-AF84F7531F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028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2. slide">
            <a:extLst>
              <a:ext uri="{FF2B5EF4-FFF2-40B4-BE49-F238E27FC236}">
                <a16:creationId xmlns:a16="http://schemas.microsoft.com/office/drawing/2014/main" id="{31536620-386A-3E58-D7EF-AF110B507F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941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3. slide">
            <a:extLst>
              <a:ext uri="{FF2B5EF4-FFF2-40B4-BE49-F238E27FC236}">
                <a16:creationId xmlns:a16="http://schemas.microsoft.com/office/drawing/2014/main" id="{2B627C12-B077-5B09-AA4A-4EA8AA40D5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125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4. slide">
            <a:extLst>
              <a:ext uri="{FF2B5EF4-FFF2-40B4-BE49-F238E27FC236}">
                <a16:creationId xmlns:a16="http://schemas.microsoft.com/office/drawing/2014/main" id="{79FD220D-DF37-5DF5-DC2C-D4F19F25AC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398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5. slide">
            <a:extLst>
              <a:ext uri="{FF2B5EF4-FFF2-40B4-BE49-F238E27FC236}">
                <a16:creationId xmlns:a16="http://schemas.microsoft.com/office/drawing/2014/main" id="{1F09E754-BF94-D943-5084-18FCD4D7A2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3201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6. slide">
            <a:extLst>
              <a:ext uri="{FF2B5EF4-FFF2-40B4-BE49-F238E27FC236}">
                <a16:creationId xmlns:a16="http://schemas.microsoft.com/office/drawing/2014/main" id="{D25C0E3B-C2CF-2472-D614-17532A10F5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1588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2" name="Online Media 1" title="Pilna doma: Rita Ruduša par žurnālistikas pamatprincipiem.">
            <a:hlinkClick r:id="" action="ppaction://media"/>
            <a:extLst>
              <a:ext uri="{FF2B5EF4-FFF2-40B4-BE49-F238E27FC236}">
                <a16:creationId xmlns:a16="http://schemas.microsoft.com/office/drawing/2014/main" id="{1DFA085F-5515-DFE2-8642-B8B525641960}"/>
              </a:ext>
            </a:extLst>
          </p:cNvPr>
          <p:cNvPicPr>
            <a:picLocks noRot="1" noChangeAspect="1"/>
          </p:cNvPicPr>
          <p:nvPr>
            <a:videoFile r:link="rId1"/>
          </p:nvPr>
        </p:nvPicPr>
        <p:blipFill>
          <a:blip r:embed="rId4"/>
          <a:stretch>
            <a:fillRect/>
          </a:stretch>
        </p:blipFill>
        <p:spPr>
          <a:xfrm>
            <a:off x="0" y="0"/>
            <a:ext cx="12192000" cy="6888479"/>
          </a:xfrm>
          <a:prstGeom prst="rect">
            <a:avLst/>
          </a:prstGeom>
        </p:spPr>
      </p:pic>
    </p:spTree>
    <p:extLst>
      <p:ext uri="{BB962C8B-B14F-4D97-AF65-F5344CB8AC3E}">
        <p14:creationId xmlns:p14="http://schemas.microsoft.com/office/powerpoint/2010/main" val="204885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F5330389-16E9-5A65-814E-6B3481F6C606}"/>
              </a:ext>
            </a:extLst>
          </p:cNvPr>
          <p:cNvPicPr>
            <a:picLocks noChangeAspect="1"/>
          </p:cNvPicPr>
          <p:nvPr/>
        </p:nvPicPr>
        <p:blipFill>
          <a:blip r:embed="rId3"/>
          <a:stretch>
            <a:fillRect/>
          </a:stretch>
        </p:blipFill>
        <p:spPr>
          <a:xfrm>
            <a:off x="8262959" y="5184525"/>
            <a:ext cx="3345425" cy="1213349"/>
          </a:xfrm>
          <a:prstGeom prst="rect">
            <a:avLst/>
          </a:prstGeom>
        </p:spPr>
      </p:pic>
      <p:sp>
        <p:nvSpPr>
          <p:cNvPr id="6" name="Title 7">
            <a:extLst>
              <a:ext uri="{FF2B5EF4-FFF2-40B4-BE49-F238E27FC236}">
                <a16:creationId xmlns:a16="http://schemas.microsoft.com/office/drawing/2014/main" id="{02BB1C66-04F5-8C62-D99A-3E9F4FFEFFF6}"/>
              </a:ext>
            </a:extLst>
          </p:cNvPr>
          <p:cNvSpPr>
            <a:spLocks noGrp="1"/>
          </p:cNvSpPr>
          <p:nvPr>
            <p:ph type="title"/>
          </p:nvPr>
        </p:nvSpPr>
        <p:spPr>
          <a:xfrm>
            <a:off x="933734" y="2889961"/>
            <a:ext cx="10515600" cy="1325563"/>
          </a:xfrm>
        </p:spPr>
        <p:txBody>
          <a:bodyPr/>
          <a:lstStyle/>
          <a:p>
            <a:r>
              <a:rPr lang="en-US" dirty="0" err="1">
                <a:solidFill>
                  <a:schemeClr val="bg1"/>
                </a:solidFill>
                <a:latin typeface="Futura PT Bold" panose="020B0902020204020203" pitchFamily="34" charset="0"/>
              </a:rPr>
              <a:t>Preses</a:t>
            </a:r>
            <a:r>
              <a:rPr lang="en-US" dirty="0">
                <a:solidFill>
                  <a:schemeClr val="bg1"/>
                </a:solidFill>
                <a:latin typeface="Futura PT Bold" panose="020B0902020204020203" pitchFamily="34" charset="0"/>
              </a:rPr>
              <a:t> </a:t>
            </a:r>
            <a:r>
              <a:rPr lang="en-US" dirty="0" err="1">
                <a:solidFill>
                  <a:schemeClr val="bg1"/>
                </a:solidFill>
                <a:latin typeface="Futura PT Bold" panose="020B0902020204020203" pitchFamily="34" charset="0"/>
              </a:rPr>
              <a:t>brīvība</a:t>
            </a:r>
            <a:r>
              <a:rPr lang="en-US" dirty="0">
                <a:solidFill>
                  <a:schemeClr val="bg1"/>
                </a:solidFill>
                <a:latin typeface="Futura PT Bold" panose="020B0902020204020203" pitchFamily="34" charset="0"/>
              </a:rPr>
              <a:t> Baltijas </a:t>
            </a:r>
            <a:r>
              <a:rPr lang="en-US" dirty="0" err="1">
                <a:solidFill>
                  <a:schemeClr val="bg1"/>
                </a:solidFill>
                <a:latin typeface="Futura PT Bold" panose="020B0902020204020203" pitchFamily="34" charset="0"/>
              </a:rPr>
              <a:t>valstīs</a:t>
            </a:r>
            <a:r>
              <a:rPr lang="en-US" dirty="0">
                <a:solidFill>
                  <a:schemeClr val="bg1"/>
                </a:solidFill>
                <a:latin typeface="Futura PT Bold" panose="020B0902020204020203" pitchFamily="34" charset="0"/>
              </a:rPr>
              <a:t> </a:t>
            </a:r>
          </a:p>
        </p:txBody>
      </p:sp>
    </p:spTree>
    <p:extLst>
      <p:ext uri="{BB962C8B-B14F-4D97-AF65-F5344CB8AC3E}">
        <p14:creationId xmlns:p14="http://schemas.microsoft.com/office/powerpoint/2010/main" val="349068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79B13-FD3B-9A4A-54DC-7A2D24795D54}"/>
              </a:ext>
            </a:extLst>
          </p:cNvPr>
          <p:cNvSpPr>
            <a:spLocks noGrp="1"/>
          </p:cNvSpPr>
          <p:nvPr>
            <p:ph type="title"/>
          </p:nvPr>
        </p:nvSpPr>
        <p:spPr>
          <a:xfrm>
            <a:off x="838200" y="321582"/>
            <a:ext cx="10472057" cy="1325563"/>
          </a:xfrm>
        </p:spPr>
        <p:txBody>
          <a:bodyPr/>
          <a:lstStyle/>
          <a:p>
            <a:r>
              <a:rPr lang="en-US" dirty="0" err="1">
                <a:latin typeface="Futura PT Bold" panose="020B0902020204020203" pitchFamily="34" charset="0"/>
              </a:rPr>
              <a:t>Mājasdarbs</a:t>
            </a:r>
            <a:endParaRPr lang="en-US" dirty="0">
              <a:latin typeface="Futura PT Bold" panose="020B0902020204020203" pitchFamily="34" charset="0"/>
            </a:endParaRPr>
          </a:p>
        </p:txBody>
      </p:sp>
      <p:sp>
        <p:nvSpPr>
          <p:cNvPr id="3" name="Content Placeholder 2">
            <a:extLst>
              <a:ext uri="{FF2B5EF4-FFF2-40B4-BE49-F238E27FC236}">
                <a16:creationId xmlns:a16="http://schemas.microsoft.com/office/drawing/2014/main" id="{62E0444F-E840-9FA9-B338-4D71798C5883}"/>
              </a:ext>
            </a:extLst>
          </p:cNvPr>
          <p:cNvSpPr>
            <a:spLocks noGrp="1"/>
          </p:cNvSpPr>
          <p:nvPr>
            <p:ph idx="1"/>
          </p:nvPr>
        </p:nvSpPr>
        <p:spPr>
          <a:xfrm>
            <a:off x="843817" y="1404945"/>
            <a:ext cx="7123473" cy="4736550"/>
          </a:xfrm>
        </p:spPr>
        <p:txBody>
          <a:bodyPr vert="horz" lIns="91440" tIns="45720" rIns="91440" bIns="45720" rtlCol="0" anchor="t">
            <a:normAutofit/>
          </a:bodyPr>
          <a:lstStyle/>
          <a:p>
            <a:pPr marL="0" indent="0">
              <a:buNone/>
            </a:pPr>
            <a:endParaRPr lang="en-US" sz="3200" dirty="0">
              <a:latin typeface="Futura PT Book"/>
              <a:ea typeface="Source Sans Pro Light"/>
            </a:endParaRPr>
          </a:p>
          <a:p>
            <a:pPr marL="0" indent="0">
              <a:buNone/>
            </a:pPr>
            <a:r>
              <a:rPr lang="en-US" sz="3200" dirty="0">
                <a:latin typeface="Futura PT Book"/>
                <a:ea typeface="Source Sans Pro Light"/>
              </a:rPr>
              <a:t>Vai </a:t>
            </a:r>
            <a:r>
              <a:rPr lang="en-US" sz="3200" dirty="0" err="1">
                <a:latin typeface="Futura PT Book"/>
                <a:ea typeface="Source Sans Pro Light"/>
              </a:rPr>
              <a:t>esat</a:t>
            </a:r>
            <a:r>
              <a:rPr lang="en-US" sz="3200" dirty="0">
                <a:latin typeface="Futura PT Book"/>
                <a:ea typeface="Source Sans Pro Light"/>
              </a:rPr>
              <a:t> </a:t>
            </a:r>
            <a:r>
              <a:rPr lang="en-US" sz="3200" dirty="0" err="1">
                <a:latin typeface="Futura PT Book"/>
                <a:ea typeface="Source Sans Pro Light"/>
              </a:rPr>
              <a:t>izpildījuši</a:t>
            </a:r>
            <a:r>
              <a:rPr lang="en-US" sz="3200" dirty="0">
                <a:latin typeface="Futura PT Book"/>
                <a:ea typeface="Source Sans Pro Light"/>
              </a:rPr>
              <a:t> </a:t>
            </a:r>
            <a:r>
              <a:rPr lang="en-US" sz="3200" dirty="0" err="1">
                <a:latin typeface="Futura PT Book"/>
                <a:ea typeface="Source Sans Pro Light"/>
              </a:rPr>
              <a:t>testu</a:t>
            </a:r>
            <a:r>
              <a:rPr lang="en-US" sz="3200" dirty="0">
                <a:latin typeface="Futura PT Book"/>
                <a:ea typeface="Source Sans Pro Light"/>
              </a:rPr>
              <a:t> “</a:t>
            </a:r>
            <a:r>
              <a:rPr lang="en-US" sz="3200" dirty="0" err="1">
                <a:latin typeface="Futura PT Book"/>
                <a:ea typeface="Source Sans Pro Light"/>
              </a:rPr>
              <a:t>Ziņu</a:t>
            </a:r>
            <a:r>
              <a:rPr lang="en-US" sz="3200" dirty="0">
                <a:latin typeface="Futura PT Book"/>
                <a:ea typeface="Source Sans Pro Light"/>
              </a:rPr>
              <a:t> </a:t>
            </a:r>
            <a:r>
              <a:rPr lang="en-US" sz="3200" dirty="0" err="1">
                <a:latin typeface="Futura PT Book"/>
                <a:ea typeface="Source Sans Pro Light"/>
              </a:rPr>
              <a:t>aizkulises</a:t>
            </a:r>
            <a:r>
              <a:rPr lang="en-US" sz="3200" dirty="0">
                <a:latin typeface="Futura PT Book"/>
                <a:ea typeface="Source Sans Pro Light"/>
              </a:rPr>
              <a:t>”? </a:t>
            </a:r>
            <a:r>
              <a:rPr lang="en-US" sz="3200" dirty="0" err="1">
                <a:latin typeface="Futura PT Book"/>
                <a:ea typeface="Source Sans Pro Light"/>
              </a:rPr>
              <a:t>Kvadrātkods</a:t>
            </a:r>
            <a:r>
              <a:rPr lang="en-US" sz="3200" dirty="0">
                <a:latin typeface="Futura PT Book"/>
                <a:ea typeface="Source Sans Pro Light"/>
              </a:rPr>
              <a:t>: </a:t>
            </a:r>
          </a:p>
          <a:p>
            <a:pPr marL="0" indent="0">
              <a:buNone/>
            </a:pPr>
            <a:endParaRPr lang="en-US" sz="3200" dirty="0">
              <a:latin typeface="Futura PT Book"/>
              <a:ea typeface="Source Sans Pro Light"/>
            </a:endParaRPr>
          </a:p>
          <a:p>
            <a:pPr marL="0" indent="0">
              <a:buNone/>
            </a:pPr>
            <a:r>
              <a:rPr lang="en-US" sz="3200" dirty="0" err="1">
                <a:latin typeface="Futura PT Book"/>
                <a:ea typeface="Source Sans Pro Light"/>
              </a:rPr>
              <a:t>Diskusija</a:t>
            </a:r>
            <a:r>
              <a:rPr lang="en-US" sz="3200" dirty="0">
                <a:latin typeface="Futura PT Book"/>
                <a:ea typeface="Source Sans Pro Light"/>
              </a:rPr>
              <a:t>:</a:t>
            </a:r>
          </a:p>
          <a:p>
            <a:pPr marL="0" indent="0">
              <a:buNone/>
            </a:pPr>
            <a:r>
              <a:rPr lang="en-US" sz="3200" dirty="0" err="1">
                <a:latin typeface="Futura PT Book"/>
                <a:ea typeface="Source Sans Pro Light"/>
              </a:rPr>
              <a:t>Kurš</a:t>
            </a:r>
            <a:r>
              <a:rPr lang="en-US" sz="3200" dirty="0">
                <a:latin typeface="Futura PT Book"/>
                <a:ea typeface="Source Sans Pro Light"/>
              </a:rPr>
              <a:t> </a:t>
            </a:r>
            <a:r>
              <a:rPr lang="en-US" sz="3200" dirty="0" err="1">
                <a:latin typeface="Futura PT Book"/>
                <a:ea typeface="Source Sans Pro Light"/>
              </a:rPr>
              <a:t>pieņem</a:t>
            </a:r>
            <a:r>
              <a:rPr lang="en-US" sz="3200" dirty="0">
                <a:latin typeface="Futura PT Book"/>
                <a:ea typeface="Source Sans Pro Light"/>
              </a:rPr>
              <a:t> </a:t>
            </a:r>
            <a:r>
              <a:rPr lang="en-US" sz="3200" dirty="0" err="1">
                <a:latin typeface="Futura PT Book"/>
                <a:ea typeface="Source Sans Pro Light"/>
              </a:rPr>
              <a:t>lēmumi</a:t>
            </a:r>
            <a:r>
              <a:rPr lang="en-US" sz="3200" dirty="0">
                <a:latin typeface="Futura PT Book"/>
                <a:ea typeface="Source Sans Pro Light"/>
              </a:rPr>
              <a:t>, kas </a:t>
            </a:r>
            <a:r>
              <a:rPr lang="en-US" sz="3200" dirty="0" err="1">
                <a:latin typeface="Futura PT Book"/>
                <a:ea typeface="Source Sans Pro Light"/>
              </a:rPr>
              <a:t>tiks</a:t>
            </a:r>
            <a:r>
              <a:rPr lang="en-US" sz="3200" dirty="0">
                <a:latin typeface="Futura PT Book"/>
                <a:ea typeface="Source Sans Pro Light"/>
              </a:rPr>
              <a:t> </a:t>
            </a:r>
            <a:r>
              <a:rPr lang="en-US" sz="3200" dirty="0" err="1">
                <a:latin typeface="Futura PT Book"/>
                <a:ea typeface="Source Sans Pro Light"/>
              </a:rPr>
              <a:t>publicēts</a:t>
            </a:r>
            <a:r>
              <a:rPr lang="en-US" sz="3200" dirty="0">
                <a:latin typeface="Futura PT Book"/>
                <a:ea typeface="Source Sans Pro Light"/>
              </a:rPr>
              <a:t>/</a:t>
            </a:r>
            <a:r>
              <a:rPr lang="en-US" sz="3200" dirty="0" err="1">
                <a:latin typeface="Futura PT Book"/>
                <a:ea typeface="Source Sans Pro Light"/>
              </a:rPr>
              <a:t>pārraidīts</a:t>
            </a:r>
            <a:r>
              <a:rPr lang="en-US" sz="3200" dirty="0">
                <a:latin typeface="Futura PT Book"/>
                <a:ea typeface="Source Sans Pro Light"/>
              </a:rPr>
              <a:t> </a:t>
            </a:r>
            <a:r>
              <a:rPr lang="en-US" sz="3200" dirty="0" err="1">
                <a:latin typeface="Futura PT Book"/>
                <a:ea typeface="Source Sans Pro Light"/>
              </a:rPr>
              <a:t>ziņās</a:t>
            </a:r>
            <a:r>
              <a:rPr lang="en-US" sz="3200" dirty="0">
                <a:latin typeface="Futura PT Book"/>
                <a:ea typeface="Source Sans Pro Light"/>
              </a:rPr>
              <a:t>? Vai </a:t>
            </a:r>
            <a:r>
              <a:rPr lang="en-US" sz="3200" dirty="0" err="1">
                <a:latin typeface="Futura PT Book"/>
                <a:ea typeface="Source Sans Pro Light"/>
              </a:rPr>
              <a:t>zini</a:t>
            </a:r>
            <a:r>
              <a:rPr lang="en-US" sz="3200" dirty="0">
                <a:latin typeface="Futura PT Book"/>
                <a:ea typeface="Source Sans Pro Light"/>
              </a:rPr>
              <a:t>, </a:t>
            </a:r>
            <a:r>
              <a:rPr lang="en-US" sz="3200" dirty="0" err="1">
                <a:latin typeface="Futura PT Book"/>
                <a:ea typeface="Source Sans Pro Light"/>
              </a:rPr>
              <a:t>kā</a:t>
            </a:r>
            <a:r>
              <a:rPr lang="en-US" sz="3200" dirty="0">
                <a:latin typeface="Futura PT Book"/>
                <a:ea typeface="Source Sans Pro Light"/>
              </a:rPr>
              <a:t> </a:t>
            </a:r>
            <a:r>
              <a:rPr lang="en-US" sz="3200" dirty="0" err="1">
                <a:latin typeface="Futura PT Book"/>
                <a:ea typeface="Source Sans Pro Light"/>
              </a:rPr>
              <a:t>ziņas</a:t>
            </a:r>
            <a:r>
              <a:rPr lang="en-US" sz="3200" dirty="0">
                <a:latin typeface="Futura PT Book"/>
                <a:ea typeface="Source Sans Pro Light"/>
              </a:rPr>
              <a:t> </a:t>
            </a:r>
            <a:r>
              <a:rPr lang="en-US" sz="3200" dirty="0" err="1">
                <a:latin typeface="Futura PT Book"/>
                <a:ea typeface="Source Sans Pro Light"/>
              </a:rPr>
              <a:t>tiek</a:t>
            </a:r>
            <a:r>
              <a:rPr lang="en-US" sz="3200" dirty="0">
                <a:latin typeface="Futura PT Book"/>
                <a:ea typeface="Source Sans Pro Light"/>
              </a:rPr>
              <a:t> </a:t>
            </a:r>
            <a:r>
              <a:rPr lang="en-US" sz="3200" dirty="0" err="1">
                <a:latin typeface="Futura PT Book"/>
                <a:ea typeface="Source Sans Pro Light"/>
              </a:rPr>
              <a:t>atlasītas</a:t>
            </a:r>
            <a:r>
              <a:rPr lang="en-US" sz="3200" dirty="0">
                <a:latin typeface="Futura PT Book"/>
                <a:ea typeface="Source Sans Pro Light"/>
              </a:rPr>
              <a:t> un </a:t>
            </a:r>
            <a:r>
              <a:rPr lang="en-US" sz="3200" dirty="0" err="1">
                <a:latin typeface="Futura PT Book"/>
                <a:ea typeface="Source Sans Pro Light"/>
              </a:rPr>
              <a:t>pēc</a:t>
            </a:r>
            <a:r>
              <a:rPr lang="en-US" sz="3200" dirty="0">
                <a:latin typeface="Futura PT Book"/>
                <a:ea typeface="Source Sans Pro Light"/>
              </a:rPr>
              <a:t> </a:t>
            </a:r>
            <a:r>
              <a:rPr lang="en-US" sz="3200" dirty="0" err="1">
                <a:latin typeface="Futura PT Book"/>
                <a:ea typeface="Source Sans Pro Light"/>
              </a:rPr>
              <a:t>kādiem</a:t>
            </a:r>
            <a:r>
              <a:rPr lang="en-US" sz="3200" dirty="0">
                <a:latin typeface="Futura PT Book"/>
                <a:ea typeface="Source Sans Pro Light"/>
              </a:rPr>
              <a:t> </a:t>
            </a:r>
            <a:r>
              <a:rPr lang="en-US" sz="3200" dirty="0" err="1">
                <a:latin typeface="Futura PT Book"/>
                <a:ea typeface="Source Sans Pro Light"/>
              </a:rPr>
              <a:t>kritērijiem</a:t>
            </a:r>
            <a:r>
              <a:rPr lang="en-US" sz="3200" dirty="0">
                <a:latin typeface="Futura PT Book"/>
                <a:ea typeface="Source Sans Pro Light"/>
              </a:rPr>
              <a:t>? </a:t>
            </a:r>
          </a:p>
        </p:txBody>
      </p:sp>
      <p:pic>
        <p:nvPicPr>
          <p:cNvPr id="5" name="Picture 4" descr="Logo&#10;&#10;Description automatically generated">
            <a:extLst>
              <a:ext uri="{FF2B5EF4-FFF2-40B4-BE49-F238E27FC236}">
                <a16:creationId xmlns:a16="http://schemas.microsoft.com/office/drawing/2014/main" id="{9423AF7F-D2D7-2383-9817-61B676341F06}"/>
              </a:ext>
            </a:extLst>
          </p:cNvPr>
          <p:cNvPicPr>
            <a:picLocks noChangeAspect="1"/>
          </p:cNvPicPr>
          <p:nvPr/>
        </p:nvPicPr>
        <p:blipFill>
          <a:blip r:embed="rId3"/>
          <a:stretch>
            <a:fillRect/>
          </a:stretch>
        </p:blipFill>
        <p:spPr>
          <a:xfrm>
            <a:off x="8262959" y="5184525"/>
            <a:ext cx="3345425" cy="1213349"/>
          </a:xfrm>
          <a:prstGeom prst="rect">
            <a:avLst/>
          </a:prstGeom>
        </p:spPr>
      </p:pic>
      <p:pic>
        <p:nvPicPr>
          <p:cNvPr id="8" name="Picture 7">
            <a:extLst>
              <a:ext uri="{FF2B5EF4-FFF2-40B4-BE49-F238E27FC236}">
                <a16:creationId xmlns:a16="http://schemas.microsoft.com/office/drawing/2014/main" id="{F7F87F95-3B05-BE65-F377-59AED6EB2F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0966" y="2063930"/>
            <a:ext cx="2905613" cy="2905613"/>
          </a:xfrm>
          <a:prstGeom prst="rect">
            <a:avLst/>
          </a:prstGeom>
        </p:spPr>
      </p:pic>
    </p:spTree>
    <p:extLst>
      <p:ext uri="{BB962C8B-B14F-4D97-AF65-F5344CB8AC3E}">
        <p14:creationId xmlns:p14="http://schemas.microsoft.com/office/powerpoint/2010/main" val="2436998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Picture 7" descr="Map&#10;&#10;Description automatically generated">
            <a:extLst>
              <a:ext uri="{FF2B5EF4-FFF2-40B4-BE49-F238E27FC236}">
                <a16:creationId xmlns:a16="http://schemas.microsoft.com/office/drawing/2014/main" id="{B7DEFA43-2D62-DD7C-57FD-454BE6EC667E}"/>
              </a:ext>
            </a:extLst>
          </p:cNvPr>
          <p:cNvPicPr>
            <a:picLocks noChangeAspect="1"/>
          </p:cNvPicPr>
          <p:nvPr/>
        </p:nvPicPr>
        <p:blipFill rotWithShape="1">
          <a:blip r:embed="rId3">
            <a:extLst>
              <a:ext uri="{28A0092B-C50C-407E-A947-70E740481C1C}">
                <a14:useLocalDpi xmlns:a14="http://schemas.microsoft.com/office/drawing/2010/main" val="0"/>
              </a:ext>
            </a:extLst>
          </a:blip>
          <a:srcRect b="2192"/>
          <a:stretch/>
        </p:blipFill>
        <p:spPr>
          <a:xfrm>
            <a:off x="20" y="1282"/>
            <a:ext cx="12191980" cy="6856718"/>
          </a:xfrm>
          <a:prstGeom prst="rect">
            <a:avLst/>
          </a:prstGeom>
        </p:spPr>
      </p:pic>
    </p:spTree>
    <p:extLst>
      <p:ext uri="{BB962C8B-B14F-4D97-AF65-F5344CB8AC3E}">
        <p14:creationId xmlns:p14="http://schemas.microsoft.com/office/powerpoint/2010/main" val="2288301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BA3C519E-A949-641B-88A8-96BD77C70C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0" y="376238"/>
            <a:ext cx="10858500" cy="6105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9080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FB0B6"/>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469F48-4D85-2F8A-9DB4-2326ABB1B8B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2805" y="1874595"/>
            <a:ext cx="8717697" cy="4903123"/>
          </a:xfrm>
          <a:prstGeom prst="rect">
            <a:avLst/>
          </a:prstGeom>
        </p:spPr>
      </p:pic>
      <p:sp>
        <p:nvSpPr>
          <p:cNvPr id="6" name="Title 1">
            <a:extLst>
              <a:ext uri="{FF2B5EF4-FFF2-40B4-BE49-F238E27FC236}">
                <a16:creationId xmlns:a16="http://schemas.microsoft.com/office/drawing/2014/main" id="{3CB3073E-6E1E-BB71-175C-71993094F0A5}"/>
              </a:ext>
            </a:extLst>
          </p:cNvPr>
          <p:cNvSpPr>
            <a:spLocks noGrp="1"/>
          </p:cNvSpPr>
          <p:nvPr>
            <p:ph type="title"/>
          </p:nvPr>
        </p:nvSpPr>
        <p:spPr>
          <a:xfrm>
            <a:off x="254000" y="-42409"/>
            <a:ext cx="10515600" cy="1325563"/>
          </a:xfrm>
        </p:spPr>
        <p:txBody>
          <a:bodyPr/>
          <a:lstStyle/>
          <a:p>
            <a:r>
              <a:rPr lang="en-US" dirty="0" err="1">
                <a:latin typeface="Futura PT Bold"/>
              </a:rPr>
              <a:t>Preses</a:t>
            </a:r>
            <a:r>
              <a:rPr lang="en-US" dirty="0">
                <a:latin typeface="Futura PT Bold"/>
              </a:rPr>
              <a:t> </a:t>
            </a:r>
            <a:r>
              <a:rPr lang="en-US" dirty="0" err="1">
                <a:latin typeface="Futura PT Bold"/>
              </a:rPr>
              <a:t>brīvība</a:t>
            </a:r>
            <a:r>
              <a:rPr lang="lv-LV" dirty="0">
                <a:latin typeface="Futura PT Bold"/>
              </a:rPr>
              <a:t>: mājas darbs</a:t>
            </a:r>
            <a:endParaRPr lang="en-US" dirty="0">
              <a:latin typeface="Futura PT Bold"/>
            </a:endParaRPr>
          </a:p>
        </p:txBody>
      </p:sp>
      <p:sp>
        <p:nvSpPr>
          <p:cNvPr id="8" name="Content Placeholder 2">
            <a:extLst>
              <a:ext uri="{FF2B5EF4-FFF2-40B4-BE49-F238E27FC236}">
                <a16:creationId xmlns:a16="http://schemas.microsoft.com/office/drawing/2014/main" id="{AEFF592F-EB7A-DE80-6B94-D9CD24C7970F}"/>
              </a:ext>
            </a:extLst>
          </p:cNvPr>
          <p:cNvSpPr>
            <a:spLocks noGrp="1" noRot="1" noMove="1" noResize="1" noEditPoints="1" noAdjustHandles="1" noChangeArrowheads="1" noChangeShapeType="1"/>
          </p:cNvSpPr>
          <p:nvPr>
            <p:ph idx="1"/>
          </p:nvPr>
        </p:nvSpPr>
        <p:spPr>
          <a:xfrm>
            <a:off x="330677" y="1248890"/>
            <a:ext cx="9025720" cy="4351338"/>
          </a:xfrm>
        </p:spPr>
        <p:txBody>
          <a:bodyPr vert="horz" lIns="91440" tIns="45720" rIns="91440" bIns="45720" rtlCol="0" anchor="t">
            <a:normAutofit/>
          </a:bodyPr>
          <a:lstStyle/>
          <a:p>
            <a:pPr marL="0" indent="0">
              <a:buNone/>
            </a:pPr>
            <a:r>
              <a:rPr lang="en-US" dirty="0" err="1">
                <a:solidFill>
                  <a:srgbClr val="000000"/>
                </a:solidFill>
                <a:latin typeface="Futura PT Book"/>
              </a:rPr>
              <a:t>Salīdziniet</a:t>
            </a:r>
            <a:r>
              <a:rPr lang="en-US" dirty="0">
                <a:solidFill>
                  <a:srgbClr val="000000"/>
                </a:solidFill>
                <a:latin typeface="Futura PT Book"/>
              </a:rPr>
              <a:t> </a:t>
            </a:r>
            <a:r>
              <a:rPr lang="en-US" dirty="0" err="1">
                <a:solidFill>
                  <a:srgbClr val="000000"/>
                </a:solidFill>
                <a:latin typeface="Futura PT Book"/>
              </a:rPr>
              <a:t>preses</a:t>
            </a:r>
            <a:r>
              <a:rPr lang="en-US" dirty="0">
                <a:solidFill>
                  <a:srgbClr val="000000"/>
                </a:solidFill>
                <a:latin typeface="Futura PT Book"/>
              </a:rPr>
              <a:t> </a:t>
            </a:r>
            <a:r>
              <a:rPr lang="en-US" dirty="0" err="1">
                <a:solidFill>
                  <a:srgbClr val="000000"/>
                </a:solidFill>
                <a:latin typeface="Futura PT Book"/>
              </a:rPr>
              <a:t>brīvību</a:t>
            </a:r>
            <a:r>
              <a:rPr lang="en-US" dirty="0">
                <a:solidFill>
                  <a:srgbClr val="000000"/>
                </a:solidFill>
                <a:latin typeface="Futura PT Book"/>
              </a:rPr>
              <a:t> </a:t>
            </a:r>
            <a:r>
              <a:rPr lang="en-US" dirty="0" err="1">
                <a:solidFill>
                  <a:srgbClr val="000000"/>
                </a:solidFill>
                <a:latin typeface="Futura PT Book"/>
              </a:rPr>
              <a:t>Latvijā</a:t>
            </a:r>
            <a:r>
              <a:rPr lang="en-US" dirty="0">
                <a:solidFill>
                  <a:srgbClr val="000000"/>
                </a:solidFill>
                <a:latin typeface="Futura PT Book"/>
              </a:rPr>
              <a:t> </a:t>
            </a:r>
            <a:r>
              <a:rPr lang="en-US" dirty="0" err="1">
                <a:solidFill>
                  <a:srgbClr val="000000"/>
                </a:solidFill>
                <a:latin typeface="Futura PT Book"/>
              </a:rPr>
              <a:t>ar</a:t>
            </a:r>
            <a:r>
              <a:rPr lang="en-US" dirty="0">
                <a:solidFill>
                  <a:srgbClr val="000000"/>
                </a:solidFill>
                <a:latin typeface="Futura PT Book"/>
              </a:rPr>
              <a:t> </a:t>
            </a:r>
            <a:r>
              <a:rPr lang="en-US" dirty="0" err="1">
                <a:solidFill>
                  <a:srgbClr val="000000"/>
                </a:solidFill>
                <a:latin typeface="Futura PT Book"/>
              </a:rPr>
              <a:t>preses</a:t>
            </a:r>
            <a:r>
              <a:rPr lang="en-US" dirty="0">
                <a:solidFill>
                  <a:srgbClr val="000000"/>
                </a:solidFill>
                <a:latin typeface="Futura PT Book"/>
              </a:rPr>
              <a:t> </a:t>
            </a:r>
            <a:r>
              <a:rPr lang="en-US" dirty="0" err="1">
                <a:solidFill>
                  <a:srgbClr val="000000"/>
                </a:solidFill>
                <a:latin typeface="Futura PT Book"/>
              </a:rPr>
              <a:t>brīvību</a:t>
            </a:r>
            <a:r>
              <a:rPr lang="en-US" dirty="0">
                <a:solidFill>
                  <a:srgbClr val="000000"/>
                </a:solidFill>
                <a:latin typeface="Futura PT Book"/>
              </a:rPr>
              <a:t> </a:t>
            </a:r>
            <a:r>
              <a:rPr lang="en-US" dirty="0" err="1">
                <a:solidFill>
                  <a:srgbClr val="000000"/>
                </a:solidFill>
                <a:latin typeface="Futura PT Book"/>
              </a:rPr>
              <a:t>kādā</a:t>
            </a:r>
            <a:r>
              <a:rPr lang="en-US" dirty="0">
                <a:solidFill>
                  <a:srgbClr val="000000"/>
                </a:solidFill>
                <a:latin typeface="Futura PT Book"/>
              </a:rPr>
              <a:t> </a:t>
            </a:r>
            <a:r>
              <a:rPr lang="en-US" dirty="0" err="1">
                <a:solidFill>
                  <a:srgbClr val="000000"/>
                </a:solidFill>
                <a:latin typeface="Futura PT Book"/>
              </a:rPr>
              <a:t>citā</a:t>
            </a:r>
            <a:r>
              <a:rPr lang="en-US" dirty="0">
                <a:solidFill>
                  <a:srgbClr val="000000"/>
                </a:solidFill>
                <a:latin typeface="Futura PT Book"/>
              </a:rPr>
              <a:t> </a:t>
            </a:r>
            <a:r>
              <a:rPr lang="en-US" dirty="0" err="1">
                <a:solidFill>
                  <a:srgbClr val="000000"/>
                </a:solidFill>
                <a:latin typeface="Futura PT Book"/>
              </a:rPr>
              <a:t>valstī</a:t>
            </a:r>
            <a:r>
              <a:rPr lang="en-US" dirty="0">
                <a:solidFill>
                  <a:srgbClr val="000000"/>
                </a:solidFill>
                <a:latin typeface="Futura PT Book"/>
              </a:rPr>
              <a:t> </a:t>
            </a:r>
            <a:r>
              <a:rPr lang="en-US" dirty="0" err="1">
                <a:solidFill>
                  <a:srgbClr val="000000"/>
                </a:solidFill>
                <a:latin typeface="Futura PT Book"/>
              </a:rPr>
              <a:t>pēc</a:t>
            </a:r>
            <a:r>
              <a:rPr lang="en-US" dirty="0">
                <a:solidFill>
                  <a:srgbClr val="000000"/>
                </a:solidFill>
                <a:latin typeface="Futura PT Book"/>
              </a:rPr>
              <a:t> </a:t>
            </a:r>
            <a:r>
              <a:rPr lang="en-US" dirty="0" err="1">
                <a:solidFill>
                  <a:srgbClr val="000000"/>
                </a:solidFill>
                <a:latin typeface="Futura PT Book"/>
              </a:rPr>
              <a:t>izvēles</a:t>
            </a:r>
            <a:r>
              <a:rPr lang="en-US" dirty="0">
                <a:solidFill>
                  <a:srgbClr val="000000"/>
                </a:solidFill>
                <a:latin typeface="Futura PT Book"/>
              </a:rPr>
              <a:t>, </a:t>
            </a:r>
            <a:r>
              <a:rPr lang="en-US" dirty="0" err="1">
                <a:solidFill>
                  <a:srgbClr val="000000"/>
                </a:solidFill>
                <a:latin typeface="Futura PT Book"/>
              </a:rPr>
              <a:t>izmantojot</a:t>
            </a:r>
            <a:r>
              <a:rPr lang="en-US" dirty="0">
                <a:solidFill>
                  <a:srgbClr val="000000"/>
                </a:solidFill>
                <a:latin typeface="Futura PT Book"/>
              </a:rPr>
              <a:t> </a:t>
            </a:r>
            <a:r>
              <a:rPr lang="en-US" dirty="0">
                <a:solidFill>
                  <a:srgbClr val="000000"/>
                </a:solidFill>
                <a:latin typeface="Futura PT Book"/>
                <a:hlinkClick r:id="rId4"/>
              </a:rPr>
              <a:t>www.rsf.org</a:t>
            </a:r>
            <a:r>
              <a:rPr lang="en-US" dirty="0">
                <a:solidFill>
                  <a:srgbClr val="000000"/>
                </a:solidFill>
                <a:latin typeface="Futura PT Book"/>
              </a:rPr>
              <a:t>! </a:t>
            </a:r>
            <a:endParaRPr lang="en-US" b="0" i="0" u="none" strike="noStrike" dirty="0">
              <a:solidFill>
                <a:srgbClr val="000000"/>
              </a:solidFill>
              <a:effectLst/>
              <a:latin typeface="Futura PT Book"/>
            </a:endParaRPr>
          </a:p>
        </p:txBody>
      </p:sp>
      <p:sp>
        <p:nvSpPr>
          <p:cNvPr id="7" name="Content Placeholder 2">
            <a:extLst>
              <a:ext uri="{FF2B5EF4-FFF2-40B4-BE49-F238E27FC236}">
                <a16:creationId xmlns:a16="http://schemas.microsoft.com/office/drawing/2014/main" id="{20E81D88-0AB2-5773-B3E0-EA2F568D8B10}"/>
              </a:ext>
            </a:extLst>
          </p:cNvPr>
          <p:cNvSpPr txBox="1">
            <a:spLocks/>
          </p:cNvSpPr>
          <p:nvPr/>
        </p:nvSpPr>
        <p:spPr>
          <a:xfrm>
            <a:off x="9544269" y="4895107"/>
            <a:ext cx="2463800" cy="158341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err="1">
                <a:solidFill>
                  <a:srgbClr val="000000"/>
                </a:solidFill>
                <a:latin typeface="Futura PT Book" panose="020B0502020204020303" pitchFamily="34" charset="0"/>
              </a:rPr>
              <a:t>Dalieties</a:t>
            </a:r>
            <a:r>
              <a:rPr lang="en-US" dirty="0">
                <a:solidFill>
                  <a:srgbClr val="000000"/>
                </a:solidFill>
                <a:latin typeface="Futura PT Book" panose="020B0502020204020303" pitchFamily="34" charset="0"/>
              </a:rPr>
              <a:t> </a:t>
            </a:r>
            <a:r>
              <a:rPr lang="en-US" dirty="0" err="1">
                <a:solidFill>
                  <a:srgbClr val="000000"/>
                </a:solidFill>
                <a:latin typeface="Futura PT Book" panose="020B0502020204020303" pitchFamily="34" charset="0"/>
              </a:rPr>
              <a:t>ar</a:t>
            </a:r>
            <a:r>
              <a:rPr lang="en-US" dirty="0">
                <a:solidFill>
                  <a:srgbClr val="000000"/>
                </a:solidFill>
                <a:latin typeface="Futura PT Book" panose="020B0502020204020303" pitchFamily="34" charset="0"/>
              </a:rPr>
              <a:t> </a:t>
            </a:r>
            <a:r>
              <a:rPr lang="en-US" dirty="0" err="1">
                <a:solidFill>
                  <a:srgbClr val="000000"/>
                </a:solidFill>
                <a:latin typeface="Futura PT Book" panose="020B0502020204020303" pitchFamily="34" charset="0"/>
              </a:rPr>
              <a:t>saviem</a:t>
            </a:r>
            <a:r>
              <a:rPr lang="en-US" dirty="0">
                <a:solidFill>
                  <a:srgbClr val="000000"/>
                </a:solidFill>
                <a:latin typeface="Futura PT Book" panose="020B0502020204020303" pitchFamily="34" charset="0"/>
              </a:rPr>
              <a:t> </a:t>
            </a:r>
            <a:r>
              <a:rPr lang="en-US" dirty="0" err="1">
                <a:solidFill>
                  <a:srgbClr val="000000"/>
                </a:solidFill>
                <a:latin typeface="Futura PT Book" panose="020B0502020204020303" pitchFamily="34" charset="0"/>
              </a:rPr>
              <a:t>secinājumiem</a:t>
            </a:r>
            <a:r>
              <a:rPr lang="en-US" dirty="0">
                <a:solidFill>
                  <a:srgbClr val="000000"/>
                </a:solidFill>
                <a:latin typeface="Futura PT Book" panose="020B0502020204020303" pitchFamily="34" charset="0"/>
              </a:rPr>
              <a:t>! </a:t>
            </a:r>
          </a:p>
          <a:p>
            <a:pPr marL="0" indent="0">
              <a:buFont typeface="Arial" panose="020B0604020202020204" pitchFamily="34" charset="0"/>
              <a:buNone/>
            </a:pPr>
            <a:endParaRPr lang="en-US" dirty="0">
              <a:solidFill>
                <a:srgbClr val="000000"/>
              </a:solidFill>
              <a:latin typeface="Futura PT Book"/>
              <a:ea typeface="Source Sans Pro Light"/>
            </a:endParaRPr>
          </a:p>
          <a:p>
            <a:pPr marL="0" indent="0">
              <a:buFont typeface="Arial" panose="020B0604020202020204" pitchFamily="34" charset="0"/>
              <a:buNone/>
            </a:pPr>
            <a:endParaRPr lang="en-US" dirty="0">
              <a:latin typeface="Futura PT Book"/>
              <a:ea typeface="Source Sans Pro Light"/>
            </a:endParaRPr>
          </a:p>
        </p:txBody>
      </p:sp>
      <p:pic>
        <p:nvPicPr>
          <p:cNvPr id="4" name="Picture 3" descr="Qr code&#10;&#10;Description automatically generated">
            <a:extLst>
              <a:ext uri="{FF2B5EF4-FFF2-40B4-BE49-F238E27FC236}">
                <a16:creationId xmlns:a16="http://schemas.microsoft.com/office/drawing/2014/main" id="{EF715819-6216-55E0-2D20-00C7E6E693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60501" y="1507209"/>
            <a:ext cx="3147567" cy="3147567"/>
          </a:xfrm>
          <a:prstGeom prst="rect">
            <a:avLst/>
          </a:prstGeom>
        </p:spPr>
      </p:pic>
    </p:spTree>
    <p:extLst>
      <p:ext uri="{BB962C8B-B14F-4D97-AF65-F5344CB8AC3E}">
        <p14:creationId xmlns:p14="http://schemas.microsoft.com/office/powerpoint/2010/main" val="1315470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1386C6-7511-E567-AACB-760B87D84B1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0" name="Picture 9" descr="Logo&#10;&#10;Description automatically generated">
            <a:extLst>
              <a:ext uri="{FF2B5EF4-FFF2-40B4-BE49-F238E27FC236}">
                <a16:creationId xmlns:a16="http://schemas.microsoft.com/office/drawing/2014/main" id="{2E476EE9-6C2F-8E6C-D6EF-235C620E8983}"/>
              </a:ext>
            </a:extLst>
          </p:cNvPr>
          <p:cNvPicPr>
            <a:picLocks noChangeAspect="1"/>
          </p:cNvPicPr>
          <p:nvPr/>
        </p:nvPicPr>
        <p:blipFill>
          <a:blip r:embed="rId4"/>
          <a:stretch>
            <a:fillRect/>
          </a:stretch>
        </p:blipFill>
        <p:spPr>
          <a:xfrm>
            <a:off x="8512580" y="126422"/>
            <a:ext cx="3345425" cy="1213349"/>
          </a:xfrm>
          <a:prstGeom prst="rect">
            <a:avLst/>
          </a:prstGeom>
        </p:spPr>
      </p:pic>
      <p:sp>
        <p:nvSpPr>
          <p:cNvPr id="9" name="Title 7">
            <a:extLst>
              <a:ext uri="{FF2B5EF4-FFF2-40B4-BE49-F238E27FC236}">
                <a16:creationId xmlns:a16="http://schemas.microsoft.com/office/drawing/2014/main" id="{AFD575D8-DBCF-52BA-5C1D-12AA6B855BCE}"/>
              </a:ext>
            </a:extLst>
          </p:cNvPr>
          <p:cNvSpPr>
            <a:spLocks noGrp="1"/>
          </p:cNvSpPr>
          <p:nvPr>
            <p:ph type="title"/>
          </p:nvPr>
        </p:nvSpPr>
        <p:spPr>
          <a:xfrm rot="16200000">
            <a:off x="-4419600" y="581025"/>
            <a:ext cx="10515600" cy="1325563"/>
          </a:xfrm>
        </p:spPr>
        <p:txBody>
          <a:bodyPr/>
          <a:lstStyle/>
          <a:p>
            <a:r>
              <a:rPr lang="en-US" dirty="0" err="1">
                <a:latin typeface="Futura PT Bold" panose="020B0902020204020203" pitchFamily="34" charset="0"/>
              </a:rPr>
              <a:t>Noslēgums</a:t>
            </a:r>
            <a:endParaRPr lang="en-US" dirty="0">
              <a:latin typeface="Futura PT Bold" panose="020B0902020204020203" pitchFamily="34" charset="0"/>
            </a:endParaRPr>
          </a:p>
        </p:txBody>
      </p:sp>
      <p:sp>
        <p:nvSpPr>
          <p:cNvPr id="11" name="Content Placeholder 3">
            <a:extLst>
              <a:ext uri="{FF2B5EF4-FFF2-40B4-BE49-F238E27FC236}">
                <a16:creationId xmlns:a16="http://schemas.microsoft.com/office/drawing/2014/main" id="{E6BB6E1C-04B1-59A2-B3DB-3AEC6664537E}"/>
              </a:ext>
            </a:extLst>
          </p:cNvPr>
          <p:cNvSpPr>
            <a:spLocks noGrp="1"/>
          </p:cNvSpPr>
          <p:nvPr>
            <p:ph idx="1"/>
          </p:nvPr>
        </p:nvSpPr>
        <p:spPr>
          <a:xfrm>
            <a:off x="9054152" y="2865667"/>
            <a:ext cx="2803853" cy="1438275"/>
          </a:xfrm>
        </p:spPr>
        <p:txBody>
          <a:bodyPr>
            <a:normAutofit/>
          </a:bodyPr>
          <a:lstStyle/>
          <a:p>
            <a:pPr marL="0" indent="0">
              <a:buNone/>
            </a:pPr>
            <a:r>
              <a:rPr lang="en-US" sz="3600" dirty="0">
                <a:solidFill>
                  <a:srgbClr val="212529"/>
                </a:solidFill>
                <a:latin typeface="Futura PT Book" panose="020B0502020204020303" pitchFamily="34" charset="0"/>
              </a:rPr>
              <a:t>Ko </a:t>
            </a:r>
            <a:r>
              <a:rPr lang="en-US" sz="3600" dirty="0" err="1">
                <a:solidFill>
                  <a:srgbClr val="212529"/>
                </a:solidFill>
                <a:latin typeface="Futura PT Book" panose="020B0502020204020303" pitchFamily="34" charset="0"/>
              </a:rPr>
              <a:t>jaunu</a:t>
            </a:r>
            <a:r>
              <a:rPr lang="en-US" sz="3600" dirty="0">
                <a:solidFill>
                  <a:srgbClr val="212529"/>
                </a:solidFill>
                <a:latin typeface="Futura PT Book" panose="020B0502020204020303" pitchFamily="34" charset="0"/>
              </a:rPr>
              <a:t> </a:t>
            </a:r>
            <a:r>
              <a:rPr lang="en-US" sz="3600" dirty="0" err="1">
                <a:solidFill>
                  <a:srgbClr val="212529"/>
                </a:solidFill>
                <a:latin typeface="Futura PT Book" panose="020B0502020204020303" pitchFamily="34" charset="0"/>
              </a:rPr>
              <a:t>apguvām</a:t>
            </a:r>
            <a:r>
              <a:rPr lang="en-US" sz="3600" b="0" i="0" dirty="0">
                <a:solidFill>
                  <a:srgbClr val="212529"/>
                </a:solidFill>
                <a:effectLst/>
                <a:latin typeface="Futura PT Book" panose="020B0502020204020303" pitchFamily="34" charset="0"/>
              </a:rPr>
              <a:t>? </a:t>
            </a:r>
            <a:endParaRPr lang="en-US" sz="3600" dirty="0">
              <a:latin typeface="Futura PT Book" panose="020B0502020204020303" pitchFamily="34" charset="0"/>
            </a:endParaRPr>
          </a:p>
        </p:txBody>
      </p:sp>
    </p:spTree>
    <p:extLst>
      <p:ext uri="{BB962C8B-B14F-4D97-AF65-F5344CB8AC3E}">
        <p14:creationId xmlns:p14="http://schemas.microsoft.com/office/powerpoint/2010/main" val="16699001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5">
            <a:extLst>
              <a:ext uri="{FF2B5EF4-FFF2-40B4-BE49-F238E27FC236}">
                <a16:creationId xmlns:a16="http://schemas.microsoft.com/office/drawing/2014/main" id="{723A0955-3431-47EB-8637-A3CF0BE3A266}"/>
              </a:ext>
            </a:extLst>
          </p:cNvPr>
          <p:cNvPicPr>
            <a:picLocks noChangeAspect="1"/>
          </p:cNvPicPr>
          <p:nvPr/>
        </p:nvPicPr>
        <p:blipFill>
          <a:blip r:embed="rId2"/>
          <a:stretch>
            <a:fillRect/>
          </a:stretch>
        </p:blipFill>
        <p:spPr>
          <a:xfrm>
            <a:off x="2760190" y="2062764"/>
            <a:ext cx="6671620" cy="2732471"/>
          </a:xfrm>
          <a:prstGeom prst="rect">
            <a:avLst/>
          </a:prstGeom>
        </p:spPr>
      </p:pic>
    </p:spTree>
    <p:extLst>
      <p:ext uri="{BB962C8B-B14F-4D97-AF65-F5344CB8AC3E}">
        <p14:creationId xmlns:p14="http://schemas.microsoft.com/office/powerpoint/2010/main" val="1119761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FB0B6"/>
        </a:solidFill>
        <a:effectLst/>
      </p:bgPr>
    </p:bg>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A5F041F3-6373-772E-EA80-A29FCEB9F366}"/>
              </a:ext>
            </a:extLst>
          </p:cNvPr>
          <p:cNvPicPr>
            <a:picLocks noChangeAspect="1"/>
          </p:cNvPicPr>
          <p:nvPr/>
        </p:nvPicPr>
        <p:blipFill>
          <a:blip r:embed="rId3"/>
          <a:stretch>
            <a:fillRect/>
          </a:stretch>
        </p:blipFill>
        <p:spPr>
          <a:xfrm>
            <a:off x="8410443" y="5282848"/>
            <a:ext cx="3345425" cy="1213349"/>
          </a:xfrm>
          <a:prstGeom prst="rect">
            <a:avLst/>
          </a:prstGeom>
        </p:spPr>
      </p:pic>
      <p:sp>
        <p:nvSpPr>
          <p:cNvPr id="8" name="Title 7">
            <a:extLst>
              <a:ext uri="{FF2B5EF4-FFF2-40B4-BE49-F238E27FC236}">
                <a16:creationId xmlns:a16="http://schemas.microsoft.com/office/drawing/2014/main" id="{8E285D07-563B-25BF-2A74-6948E19B3929}"/>
              </a:ext>
            </a:extLst>
          </p:cNvPr>
          <p:cNvSpPr>
            <a:spLocks noGrp="1"/>
          </p:cNvSpPr>
          <p:nvPr>
            <p:ph type="title"/>
          </p:nvPr>
        </p:nvSpPr>
        <p:spPr/>
        <p:txBody>
          <a:bodyPr/>
          <a:lstStyle/>
          <a:p>
            <a:r>
              <a:rPr lang="en-US" dirty="0">
                <a:latin typeface="Futura PT Bold"/>
              </a:rPr>
              <a:t>Kā pie mums </a:t>
            </a:r>
            <a:r>
              <a:rPr lang="en-US" dirty="0" err="1">
                <a:latin typeface="Futura PT Bold"/>
              </a:rPr>
              <a:t>nonāk</a:t>
            </a:r>
            <a:r>
              <a:rPr lang="en-US" dirty="0">
                <a:latin typeface="Futura PT Bold"/>
              </a:rPr>
              <a:t> </a:t>
            </a:r>
            <a:r>
              <a:rPr lang="en-US" dirty="0" err="1">
                <a:latin typeface="Futura PT Bold"/>
              </a:rPr>
              <a:t>ziņas</a:t>
            </a:r>
            <a:r>
              <a:rPr lang="en-US" dirty="0">
                <a:latin typeface="Futura PT Bold"/>
              </a:rPr>
              <a:t>? </a:t>
            </a:r>
            <a:endParaRPr lang="en-US" dirty="0">
              <a:latin typeface="Futura PT Bold" panose="020B0902020204020203" pitchFamily="34" charset="0"/>
            </a:endParaRPr>
          </a:p>
        </p:txBody>
      </p:sp>
      <p:pic>
        <p:nvPicPr>
          <p:cNvPr id="3" name="Content Placeholder 2" descr="Graphical user interface&#10;&#10;Description automatically generated with medium confidence">
            <a:extLst>
              <a:ext uri="{FF2B5EF4-FFF2-40B4-BE49-F238E27FC236}">
                <a16:creationId xmlns:a16="http://schemas.microsoft.com/office/drawing/2014/main" id="{4BF0AA5D-0C1E-1FB7-84D0-2D244744E8C1}"/>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069658" y="1879105"/>
            <a:ext cx="6934221" cy="4078189"/>
          </a:xfrm>
        </p:spPr>
      </p:pic>
    </p:spTree>
    <p:extLst>
      <p:ext uri="{BB962C8B-B14F-4D97-AF65-F5344CB8AC3E}">
        <p14:creationId xmlns:p14="http://schemas.microsoft.com/office/powerpoint/2010/main" val="330592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F5330389-16E9-5A65-814E-6B3481F6C606}"/>
              </a:ext>
            </a:extLst>
          </p:cNvPr>
          <p:cNvPicPr>
            <a:picLocks noChangeAspect="1"/>
          </p:cNvPicPr>
          <p:nvPr/>
        </p:nvPicPr>
        <p:blipFill>
          <a:blip r:embed="rId3"/>
          <a:stretch>
            <a:fillRect/>
          </a:stretch>
        </p:blipFill>
        <p:spPr>
          <a:xfrm>
            <a:off x="8262959" y="5184525"/>
            <a:ext cx="3345425" cy="1213349"/>
          </a:xfrm>
          <a:prstGeom prst="rect">
            <a:avLst/>
          </a:prstGeom>
        </p:spPr>
      </p:pic>
      <p:sp>
        <p:nvSpPr>
          <p:cNvPr id="6" name="Title 7">
            <a:extLst>
              <a:ext uri="{FF2B5EF4-FFF2-40B4-BE49-F238E27FC236}">
                <a16:creationId xmlns:a16="http://schemas.microsoft.com/office/drawing/2014/main" id="{02BB1C66-04F5-8C62-D99A-3E9F4FFEFFF6}"/>
              </a:ext>
            </a:extLst>
          </p:cNvPr>
          <p:cNvSpPr>
            <a:spLocks noGrp="1"/>
          </p:cNvSpPr>
          <p:nvPr>
            <p:ph type="title"/>
          </p:nvPr>
        </p:nvSpPr>
        <p:spPr>
          <a:xfrm>
            <a:off x="838200" y="365125"/>
            <a:ext cx="10515600" cy="1325563"/>
          </a:xfrm>
        </p:spPr>
        <p:txBody>
          <a:bodyPr/>
          <a:lstStyle/>
          <a:p>
            <a:r>
              <a:rPr lang="en-US" dirty="0" err="1">
                <a:latin typeface="Futura PT Bold" panose="020B0902020204020203" pitchFamily="34" charset="0"/>
              </a:rPr>
              <a:t>Mediju</a:t>
            </a:r>
            <a:r>
              <a:rPr lang="en-US" dirty="0">
                <a:latin typeface="Futura PT Bold" panose="020B0902020204020203" pitchFamily="34" charset="0"/>
              </a:rPr>
              <a:t> </a:t>
            </a:r>
            <a:r>
              <a:rPr lang="en-US" dirty="0" err="1">
                <a:latin typeface="Futura PT Bold" panose="020B0902020204020203" pitchFamily="34" charset="0"/>
              </a:rPr>
              <a:t>redakciju</a:t>
            </a:r>
            <a:r>
              <a:rPr lang="en-US" dirty="0">
                <a:latin typeface="Futura PT Bold" panose="020B0902020204020203" pitchFamily="34" charset="0"/>
              </a:rPr>
              <a:t> </a:t>
            </a:r>
            <a:r>
              <a:rPr lang="en-US" dirty="0" err="1">
                <a:latin typeface="Futura PT Bold" panose="020B0902020204020203" pitchFamily="34" charset="0"/>
              </a:rPr>
              <a:t>veido</a:t>
            </a:r>
            <a:r>
              <a:rPr lang="en-US" dirty="0">
                <a:latin typeface="Futura PT Bold" panose="020B0902020204020203" pitchFamily="34" charset="0"/>
              </a:rPr>
              <a:t>: </a:t>
            </a:r>
          </a:p>
        </p:txBody>
      </p:sp>
      <p:sp>
        <p:nvSpPr>
          <p:cNvPr id="7" name="Content Placeholder 3">
            <a:extLst>
              <a:ext uri="{FF2B5EF4-FFF2-40B4-BE49-F238E27FC236}">
                <a16:creationId xmlns:a16="http://schemas.microsoft.com/office/drawing/2014/main" id="{A90DEAAC-47EE-DE65-1FFC-FFB6112657A2}"/>
              </a:ext>
            </a:extLst>
          </p:cNvPr>
          <p:cNvSpPr>
            <a:spLocks noGrp="1"/>
          </p:cNvSpPr>
          <p:nvPr>
            <p:ph idx="1"/>
          </p:nvPr>
        </p:nvSpPr>
        <p:spPr>
          <a:xfrm>
            <a:off x="787400" y="1825625"/>
            <a:ext cx="10566400" cy="4351338"/>
          </a:xfrm>
        </p:spPr>
        <p:txBody>
          <a:bodyPr>
            <a:normAutofit/>
          </a:bodyPr>
          <a:lstStyle/>
          <a:p>
            <a:pPr algn="l"/>
            <a:r>
              <a:rPr lang="lv-LV" b="0" i="0" dirty="0">
                <a:solidFill>
                  <a:srgbClr val="212529"/>
                </a:solidFill>
                <a:effectLst/>
                <a:latin typeface="Futura PT Book" panose="020B0502020204020303" pitchFamily="34" charset="0"/>
              </a:rPr>
              <a:t>žurnālisti, kas atspoguļo ziņas par dažādām tēmām, piemēram, iekšpolitiku, ārpolitiku, sportu vai kultūru;</a:t>
            </a:r>
          </a:p>
          <a:p>
            <a:pPr algn="l"/>
            <a:r>
              <a:rPr lang="lv-LV" b="0" i="0" dirty="0">
                <a:solidFill>
                  <a:srgbClr val="212529"/>
                </a:solidFill>
                <a:effectLst/>
                <a:latin typeface="Futura PT Book" panose="020B0502020204020303" pitchFamily="34" charset="0"/>
              </a:rPr>
              <a:t>redaktori un producenti, kas vada medija redakcionālo politiku, publikāciju formātus un saturu;</a:t>
            </a:r>
          </a:p>
          <a:p>
            <a:pPr algn="l"/>
            <a:r>
              <a:rPr lang="lv-LV" b="0" i="0" dirty="0">
                <a:solidFill>
                  <a:srgbClr val="212529"/>
                </a:solidFill>
                <a:effectLst/>
                <a:latin typeface="Futura PT Book" panose="020B0502020204020303" pitchFamily="34" charset="0"/>
              </a:rPr>
              <a:t>dizaina komanda;</a:t>
            </a:r>
          </a:p>
          <a:p>
            <a:pPr algn="l"/>
            <a:r>
              <a:rPr lang="lv-LV" b="0" i="0" dirty="0">
                <a:solidFill>
                  <a:srgbClr val="212529"/>
                </a:solidFill>
                <a:effectLst/>
                <a:latin typeface="Futura PT Book" panose="020B0502020204020303" pitchFamily="34" charset="0"/>
              </a:rPr>
              <a:t>digitālā satura redaktori, kas veido sociālo mediju saturu un pašreklāmu;</a:t>
            </a:r>
          </a:p>
          <a:p>
            <a:pPr algn="l"/>
            <a:r>
              <a:rPr lang="lv-LV" b="0" i="0" dirty="0">
                <a:solidFill>
                  <a:srgbClr val="212529"/>
                </a:solidFill>
                <a:effectLst/>
                <a:latin typeface="Futura PT Book" panose="020B0502020204020303" pitchFamily="34" charset="0"/>
              </a:rPr>
              <a:t>reklāmas nodaļa, kas plāno reklāmas izvietošanu medijā;</a:t>
            </a:r>
          </a:p>
          <a:p>
            <a:pPr algn="l"/>
            <a:r>
              <a:rPr lang="lv-LV" b="0" i="0" dirty="0">
                <a:solidFill>
                  <a:srgbClr val="212529"/>
                </a:solidFill>
                <a:effectLst/>
                <a:latin typeface="Futura PT Book" panose="020B0502020204020303" pitchFamily="34" charset="0"/>
              </a:rPr>
              <a:t>vadība un administrācija.</a:t>
            </a:r>
          </a:p>
        </p:txBody>
      </p:sp>
    </p:spTree>
    <p:extLst>
      <p:ext uri="{BB962C8B-B14F-4D97-AF65-F5344CB8AC3E}">
        <p14:creationId xmlns:p14="http://schemas.microsoft.com/office/powerpoint/2010/main" val="3225244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BA5D2E-3A03-49ED-9F0F-46A78F6F7870}"/>
              </a:ext>
            </a:extLst>
          </p:cNvPr>
          <p:cNvSpPr>
            <a:spLocks noGrp="1"/>
          </p:cNvSpPr>
          <p:nvPr>
            <p:ph idx="1"/>
          </p:nvPr>
        </p:nvSpPr>
        <p:spPr>
          <a:xfrm>
            <a:off x="363747" y="1955021"/>
            <a:ext cx="4419600" cy="4351338"/>
          </a:xfrm>
        </p:spPr>
        <p:txBody>
          <a:bodyPr vert="horz" lIns="91440" tIns="45720" rIns="91440" bIns="45720" rtlCol="0" anchor="t">
            <a:normAutofit/>
          </a:bodyPr>
          <a:lstStyle/>
          <a:p>
            <a:pPr marL="0" indent="0">
              <a:buNone/>
            </a:pPr>
            <a:endParaRPr lang="en-US" dirty="0">
              <a:latin typeface="Futura PT Book"/>
              <a:ea typeface="Source Sans Pro Light"/>
            </a:endParaRPr>
          </a:p>
          <a:p>
            <a:pPr marL="0" indent="0">
              <a:buNone/>
            </a:pPr>
            <a:endParaRPr lang="en-US" dirty="0">
              <a:latin typeface="Futura PT Book"/>
              <a:ea typeface="Source Sans Pro Light"/>
            </a:endParaRPr>
          </a:p>
          <a:p>
            <a:pPr marL="0" indent="0">
              <a:buNone/>
            </a:pPr>
            <a:endParaRPr lang="en-US" dirty="0">
              <a:latin typeface="Futura PT Book"/>
              <a:ea typeface="Source Sans Pro Light"/>
            </a:endParaRPr>
          </a:p>
        </p:txBody>
      </p:sp>
      <p:sp>
        <p:nvSpPr>
          <p:cNvPr id="7" name="Content Placeholder 3">
            <a:extLst>
              <a:ext uri="{FF2B5EF4-FFF2-40B4-BE49-F238E27FC236}">
                <a16:creationId xmlns:a16="http://schemas.microsoft.com/office/drawing/2014/main" id="{9DDF0811-FF71-302D-C80D-EDAA1B6BD119}"/>
              </a:ext>
            </a:extLst>
          </p:cNvPr>
          <p:cNvSpPr txBox="1">
            <a:spLocks/>
          </p:cNvSpPr>
          <p:nvPr/>
        </p:nvSpPr>
        <p:spPr>
          <a:xfrm>
            <a:off x="363747" y="1437436"/>
            <a:ext cx="5016500" cy="43513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i="0" dirty="0" err="1">
                <a:solidFill>
                  <a:srgbClr val="212529"/>
                </a:solidFill>
                <a:effectLst/>
                <a:latin typeface="Futura PT Book" panose="020B0502020204020303" pitchFamily="34" charset="0"/>
              </a:rPr>
              <a:t>Lasītāju</a:t>
            </a:r>
            <a:r>
              <a:rPr lang="en-US" b="1" i="0" dirty="0">
                <a:solidFill>
                  <a:srgbClr val="212529"/>
                </a:solidFill>
                <a:effectLst/>
                <a:latin typeface="Futura PT Book" panose="020B0502020204020303" pitchFamily="34" charset="0"/>
              </a:rPr>
              <a:t> </a:t>
            </a:r>
            <a:r>
              <a:rPr lang="en-US" b="1" i="0" dirty="0" err="1">
                <a:solidFill>
                  <a:srgbClr val="212529"/>
                </a:solidFill>
                <a:effectLst/>
                <a:latin typeface="Futura PT Book" panose="020B0502020204020303" pitchFamily="34" charset="0"/>
              </a:rPr>
              <a:t>interese</a:t>
            </a:r>
            <a:r>
              <a:rPr lang="en-US" b="1" i="0" dirty="0">
                <a:solidFill>
                  <a:srgbClr val="212529"/>
                </a:solidFill>
                <a:effectLst/>
                <a:latin typeface="Futura PT Book" panose="020B0502020204020303" pitchFamily="34" charset="0"/>
              </a:rPr>
              <a:t> un </a:t>
            </a:r>
            <a:r>
              <a:rPr lang="en-US" b="1" i="0" dirty="0" err="1">
                <a:solidFill>
                  <a:srgbClr val="212529"/>
                </a:solidFill>
                <a:effectLst/>
                <a:latin typeface="Futura PT Book" panose="020B0502020204020303" pitchFamily="34" charset="0"/>
              </a:rPr>
              <a:t>vēlme</a:t>
            </a:r>
            <a:r>
              <a:rPr lang="en-US" b="1" i="0" dirty="0">
                <a:solidFill>
                  <a:srgbClr val="212529"/>
                </a:solidFill>
                <a:effectLst/>
                <a:latin typeface="Futura PT Book" panose="020B0502020204020303" pitchFamily="34" charset="0"/>
              </a:rPr>
              <a:t> </a:t>
            </a:r>
            <a:r>
              <a:rPr lang="en-US" b="1" i="0" dirty="0" err="1">
                <a:solidFill>
                  <a:srgbClr val="212529"/>
                </a:solidFill>
                <a:effectLst/>
                <a:latin typeface="Futura PT Book" panose="020B0502020204020303" pitchFamily="34" charset="0"/>
              </a:rPr>
              <a:t>dalīties</a:t>
            </a:r>
            <a:r>
              <a:rPr lang="en-US" b="1" i="0" dirty="0">
                <a:solidFill>
                  <a:srgbClr val="212529"/>
                </a:solidFill>
                <a:effectLst/>
                <a:latin typeface="Futura PT Book" panose="020B0502020204020303" pitchFamily="34" charset="0"/>
              </a:rPr>
              <a:t> </a:t>
            </a:r>
            <a:r>
              <a:rPr lang="en-US" b="1" i="0" dirty="0" err="1">
                <a:solidFill>
                  <a:srgbClr val="212529"/>
                </a:solidFill>
                <a:effectLst/>
                <a:latin typeface="Futura PT Book" panose="020B0502020204020303" pitchFamily="34" charset="0"/>
              </a:rPr>
              <a:t>ar</a:t>
            </a:r>
            <a:r>
              <a:rPr lang="en-US" b="1" i="0" dirty="0">
                <a:solidFill>
                  <a:srgbClr val="212529"/>
                </a:solidFill>
                <a:effectLst/>
                <a:latin typeface="Futura PT Book" panose="020B0502020204020303" pitchFamily="34" charset="0"/>
              </a:rPr>
              <a:t> </a:t>
            </a:r>
            <a:r>
              <a:rPr lang="en-US" b="1" i="0" dirty="0" err="1">
                <a:solidFill>
                  <a:srgbClr val="212529"/>
                </a:solidFill>
                <a:effectLst/>
                <a:latin typeface="Futura PT Book" panose="020B0502020204020303" pitchFamily="34" charset="0"/>
              </a:rPr>
              <a:t>saturu</a:t>
            </a:r>
            <a:r>
              <a:rPr lang="en-US" b="1" i="0" dirty="0">
                <a:solidFill>
                  <a:srgbClr val="212529"/>
                </a:solidFill>
                <a:effectLst/>
                <a:latin typeface="Futura PT Book" panose="020B0502020204020303" pitchFamily="34" charset="0"/>
              </a:rPr>
              <a:t> </a:t>
            </a:r>
            <a:endParaRPr lang="en-US" b="0" i="0" dirty="0">
              <a:solidFill>
                <a:srgbClr val="212529"/>
              </a:solidFill>
              <a:effectLst/>
              <a:latin typeface="Futura PT Book" panose="020B0502020204020303" pitchFamily="34" charset="0"/>
            </a:endParaRPr>
          </a:p>
          <a:p>
            <a:pPr marL="0" indent="0">
              <a:buFont typeface="Arial" panose="020B0604020202020204" pitchFamily="34" charset="0"/>
              <a:buNone/>
            </a:pPr>
            <a:r>
              <a:rPr lang="en-US" b="1" i="0" dirty="0" err="1">
                <a:solidFill>
                  <a:srgbClr val="212529"/>
                </a:solidFill>
                <a:effectLst/>
                <a:latin typeface="Futura PT Book" panose="020B0502020204020303" pitchFamily="34" charset="0"/>
              </a:rPr>
              <a:t>Sabiedriskais</a:t>
            </a:r>
            <a:r>
              <a:rPr lang="en-US" b="1" i="0" dirty="0">
                <a:solidFill>
                  <a:srgbClr val="212529"/>
                </a:solidFill>
                <a:effectLst/>
                <a:latin typeface="Futura PT Book" panose="020B0502020204020303" pitchFamily="34" charset="0"/>
              </a:rPr>
              <a:t> </a:t>
            </a:r>
            <a:r>
              <a:rPr lang="en-US" b="1" i="0" dirty="0" err="1">
                <a:solidFill>
                  <a:srgbClr val="212529"/>
                </a:solidFill>
                <a:effectLst/>
                <a:latin typeface="Futura PT Book" panose="020B0502020204020303" pitchFamily="34" charset="0"/>
              </a:rPr>
              <a:t>nozīmīgums</a:t>
            </a:r>
            <a:endParaRPr lang="en-US" dirty="0">
              <a:solidFill>
                <a:srgbClr val="212529"/>
              </a:solidFill>
              <a:latin typeface="Futura PT Book" panose="020B0502020204020303" pitchFamily="34" charset="0"/>
            </a:endParaRPr>
          </a:p>
          <a:p>
            <a:pPr marL="0" indent="0">
              <a:buFont typeface="Arial" panose="020B0604020202020204" pitchFamily="34" charset="0"/>
              <a:buNone/>
            </a:pPr>
            <a:r>
              <a:rPr lang="en-US" b="1" dirty="0" err="1">
                <a:solidFill>
                  <a:srgbClr val="212529"/>
                </a:solidFill>
                <a:latin typeface="Futura PT Book" panose="020B0502020204020303" pitchFamily="34" charset="0"/>
              </a:rPr>
              <a:t>Tuvums</a:t>
            </a:r>
            <a:endParaRPr lang="en-US" b="0" i="0" dirty="0">
              <a:solidFill>
                <a:srgbClr val="212529"/>
              </a:solidFill>
              <a:effectLst/>
              <a:latin typeface="Futura PT Book" panose="020B0502020204020303" pitchFamily="34" charset="0"/>
            </a:endParaRPr>
          </a:p>
          <a:p>
            <a:pPr marL="0" indent="0">
              <a:buFont typeface="Arial" panose="020B0604020202020204" pitchFamily="34" charset="0"/>
              <a:buNone/>
            </a:pPr>
            <a:r>
              <a:rPr lang="en-US" b="1" i="0" dirty="0">
                <a:solidFill>
                  <a:srgbClr val="212529"/>
                </a:solidFill>
                <a:effectLst/>
                <a:latin typeface="Futura PT Book" panose="020B0502020204020303" pitchFamily="34" charset="0"/>
              </a:rPr>
              <a:t>Kultūras </a:t>
            </a:r>
            <a:r>
              <a:rPr lang="en-US" b="1" i="0" dirty="0" err="1">
                <a:solidFill>
                  <a:srgbClr val="212529"/>
                </a:solidFill>
                <a:effectLst/>
                <a:latin typeface="Futura PT Book" panose="020B0502020204020303" pitchFamily="34" charset="0"/>
              </a:rPr>
              <a:t>ietekme</a:t>
            </a:r>
            <a:r>
              <a:rPr lang="en-US" b="1" i="0" dirty="0">
                <a:solidFill>
                  <a:srgbClr val="212529"/>
                </a:solidFill>
                <a:effectLst/>
                <a:latin typeface="Futura PT Book" panose="020B0502020204020303" pitchFamily="34" charset="0"/>
              </a:rPr>
              <a:t> un </a:t>
            </a:r>
            <a:r>
              <a:rPr lang="en-US" b="1" i="0" dirty="0" err="1">
                <a:solidFill>
                  <a:srgbClr val="212529"/>
                </a:solidFill>
                <a:effectLst/>
                <a:latin typeface="Futura PT Book" panose="020B0502020204020303" pitchFamily="34" charset="0"/>
              </a:rPr>
              <a:t>vēsturiskie</a:t>
            </a:r>
            <a:r>
              <a:rPr lang="en-US" b="1" i="0" dirty="0">
                <a:solidFill>
                  <a:srgbClr val="212529"/>
                </a:solidFill>
                <a:effectLst/>
                <a:latin typeface="Futura PT Book" panose="020B0502020204020303" pitchFamily="34" charset="0"/>
              </a:rPr>
              <a:t> </a:t>
            </a:r>
            <a:r>
              <a:rPr lang="en-US" b="1" i="0" dirty="0" err="1">
                <a:solidFill>
                  <a:srgbClr val="212529"/>
                </a:solidFill>
                <a:effectLst/>
                <a:latin typeface="Futura PT Book" panose="020B0502020204020303" pitchFamily="34" charset="0"/>
              </a:rPr>
              <a:t>apsekti</a:t>
            </a:r>
            <a:r>
              <a:rPr lang="en-US" b="1" i="0" dirty="0">
                <a:solidFill>
                  <a:srgbClr val="212529"/>
                </a:solidFill>
                <a:effectLst/>
                <a:latin typeface="Futura PT Book" panose="020B0502020204020303" pitchFamily="34" charset="0"/>
              </a:rPr>
              <a:t> </a:t>
            </a:r>
            <a:endParaRPr lang="en-US" dirty="0">
              <a:solidFill>
                <a:srgbClr val="212529"/>
              </a:solidFill>
              <a:latin typeface="Futura PT Book" panose="020B0502020204020303" pitchFamily="34" charset="0"/>
            </a:endParaRPr>
          </a:p>
          <a:p>
            <a:pPr marL="0" indent="0">
              <a:buFont typeface="Arial" panose="020B0604020202020204" pitchFamily="34" charset="0"/>
              <a:buNone/>
            </a:pPr>
            <a:r>
              <a:rPr lang="en-US" b="1" i="0" dirty="0" err="1">
                <a:solidFill>
                  <a:srgbClr val="212529"/>
                </a:solidFill>
                <a:effectLst/>
                <a:latin typeface="Futura PT Book" panose="020B0502020204020303" pitchFamily="34" charset="0"/>
              </a:rPr>
              <a:t>Retums</a:t>
            </a:r>
            <a:endParaRPr lang="en-US" b="1" i="0" dirty="0">
              <a:solidFill>
                <a:srgbClr val="212529"/>
              </a:solidFill>
              <a:effectLst/>
              <a:latin typeface="Futura PT Book" panose="020B0502020204020303" pitchFamily="34" charset="0"/>
            </a:endParaRPr>
          </a:p>
          <a:p>
            <a:pPr marL="0" indent="0">
              <a:buFont typeface="Arial" panose="020B0604020202020204" pitchFamily="34" charset="0"/>
              <a:buNone/>
            </a:pPr>
            <a:r>
              <a:rPr lang="en-US" b="1" dirty="0" err="1">
                <a:solidFill>
                  <a:srgbClr val="212529"/>
                </a:solidFill>
                <a:latin typeface="Futura PT Book" panose="020B0502020204020303" pitchFamily="34" charset="0"/>
              </a:rPr>
              <a:t>Konflikts</a:t>
            </a:r>
            <a:r>
              <a:rPr lang="en-US" b="1" dirty="0">
                <a:solidFill>
                  <a:srgbClr val="212529"/>
                </a:solidFill>
                <a:latin typeface="Futura PT Book" panose="020B0502020204020303" pitchFamily="34" charset="0"/>
              </a:rPr>
              <a:t> un </a:t>
            </a:r>
            <a:r>
              <a:rPr lang="en-US" b="1" dirty="0" err="1">
                <a:solidFill>
                  <a:srgbClr val="212529"/>
                </a:solidFill>
                <a:latin typeface="Futura PT Book" panose="020B0502020204020303" pitchFamily="34" charset="0"/>
              </a:rPr>
              <a:t>drāma</a:t>
            </a:r>
            <a:r>
              <a:rPr lang="en-US" b="0" i="0" dirty="0">
                <a:solidFill>
                  <a:srgbClr val="212529"/>
                </a:solidFill>
                <a:effectLst/>
                <a:latin typeface="Futura PT Book" panose="020B0502020204020303" pitchFamily="34" charset="0"/>
              </a:rPr>
              <a:t> </a:t>
            </a:r>
            <a:endParaRPr lang="en-US" b="1" dirty="0">
              <a:solidFill>
                <a:srgbClr val="212529"/>
              </a:solidFill>
              <a:latin typeface="Futura PT Book" panose="020B0502020204020303" pitchFamily="34" charset="0"/>
            </a:endParaRPr>
          </a:p>
          <a:p>
            <a:pPr marL="0" indent="0">
              <a:buFont typeface="Arial" panose="020B0604020202020204" pitchFamily="34" charset="0"/>
              <a:buNone/>
            </a:pPr>
            <a:r>
              <a:rPr lang="en-US" b="1" dirty="0" err="1">
                <a:solidFill>
                  <a:srgbClr val="212529"/>
                </a:solidFill>
                <a:latin typeface="Futura PT Book" panose="020B0502020204020303" pitchFamily="34" charset="0"/>
              </a:rPr>
              <a:t>Ietekme</a:t>
            </a:r>
            <a:r>
              <a:rPr lang="en-US" b="1" dirty="0">
                <a:solidFill>
                  <a:srgbClr val="212529"/>
                </a:solidFill>
                <a:latin typeface="Futura PT Book" panose="020B0502020204020303" pitchFamily="34" charset="0"/>
              </a:rPr>
              <a:t> </a:t>
            </a:r>
            <a:endParaRPr lang="en-US" i="0" dirty="0">
              <a:solidFill>
                <a:srgbClr val="212529"/>
              </a:solidFill>
              <a:effectLst/>
              <a:latin typeface="Futura PT Book" panose="020B0502020204020303" pitchFamily="34" charset="0"/>
            </a:endParaRPr>
          </a:p>
          <a:p>
            <a:pPr marL="0" indent="0">
              <a:buFont typeface="Arial" panose="020B0604020202020204" pitchFamily="34" charset="0"/>
              <a:buNone/>
            </a:pPr>
            <a:r>
              <a:rPr lang="en-US" b="1" dirty="0" err="1">
                <a:solidFill>
                  <a:srgbClr val="212529"/>
                </a:solidFill>
                <a:latin typeface="Futura PT Book" panose="020B0502020204020303" pitchFamily="34" charset="0"/>
              </a:rPr>
              <a:t>Slavenības</a:t>
            </a:r>
            <a:r>
              <a:rPr lang="en-US" b="1" dirty="0">
                <a:solidFill>
                  <a:srgbClr val="212529"/>
                </a:solidFill>
                <a:latin typeface="Futura PT Book" panose="020B0502020204020303" pitchFamily="34" charset="0"/>
              </a:rPr>
              <a:t> un </a:t>
            </a:r>
            <a:r>
              <a:rPr lang="en-US" b="1" dirty="0" err="1">
                <a:solidFill>
                  <a:srgbClr val="212529"/>
                </a:solidFill>
                <a:latin typeface="Futura PT Book" panose="020B0502020204020303" pitchFamily="34" charset="0"/>
              </a:rPr>
              <a:t>varas</a:t>
            </a:r>
            <a:r>
              <a:rPr lang="en-US" b="1" dirty="0">
                <a:solidFill>
                  <a:srgbClr val="212529"/>
                </a:solidFill>
                <a:latin typeface="Futura PT Book" panose="020B0502020204020303" pitchFamily="34" charset="0"/>
              </a:rPr>
              <a:t> </a:t>
            </a:r>
            <a:r>
              <a:rPr lang="en-US" b="1" dirty="0" err="1">
                <a:solidFill>
                  <a:srgbClr val="212529"/>
                </a:solidFill>
                <a:latin typeface="Futura PT Book" panose="020B0502020204020303" pitchFamily="34" charset="0"/>
              </a:rPr>
              <a:t>pārstāvji</a:t>
            </a:r>
            <a:r>
              <a:rPr lang="en-US" b="1" dirty="0">
                <a:solidFill>
                  <a:srgbClr val="212529"/>
                </a:solidFill>
                <a:latin typeface="Futura PT Book" panose="020B0502020204020303" pitchFamily="34" charset="0"/>
              </a:rPr>
              <a:t> </a:t>
            </a:r>
            <a:r>
              <a:rPr lang="en-US" b="0" i="0" dirty="0">
                <a:solidFill>
                  <a:srgbClr val="212529"/>
                </a:solidFill>
                <a:effectLst/>
                <a:latin typeface="Futura PT Book" panose="020B0502020204020303" pitchFamily="34" charset="0"/>
              </a:rPr>
              <a:t> </a:t>
            </a:r>
            <a:endParaRPr lang="en-US" b="0" dirty="0">
              <a:solidFill>
                <a:srgbClr val="212529"/>
              </a:solidFill>
              <a:latin typeface="Futura PT Book" panose="020B0502020204020303" pitchFamily="34" charset="0"/>
            </a:endParaRPr>
          </a:p>
          <a:p>
            <a:pPr marL="0" indent="0">
              <a:buFont typeface="Arial" panose="020B0604020202020204" pitchFamily="34" charset="0"/>
              <a:buNone/>
            </a:pPr>
            <a:r>
              <a:rPr lang="en-US" b="1" i="0" dirty="0">
                <a:solidFill>
                  <a:srgbClr val="212529"/>
                </a:solidFill>
                <a:effectLst/>
                <a:latin typeface="Futura PT Book" panose="020B0502020204020303" pitchFamily="34" charset="0"/>
              </a:rPr>
              <a:t>Competition</a:t>
            </a:r>
            <a:endParaRPr lang="en-US" dirty="0">
              <a:latin typeface="Futura PT Book" panose="020B0502020204020303" pitchFamily="34" charset="0"/>
            </a:endParaRPr>
          </a:p>
        </p:txBody>
      </p:sp>
      <p:sp>
        <p:nvSpPr>
          <p:cNvPr id="9" name="Title 7">
            <a:extLst>
              <a:ext uri="{FF2B5EF4-FFF2-40B4-BE49-F238E27FC236}">
                <a16:creationId xmlns:a16="http://schemas.microsoft.com/office/drawing/2014/main" id="{A895C3EF-1C29-8603-303A-02263232EC2B}"/>
              </a:ext>
            </a:extLst>
          </p:cNvPr>
          <p:cNvSpPr>
            <a:spLocks noGrp="1"/>
          </p:cNvSpPr>
          <p:nvPr>
            <p:ph type="title"/>
          </p:nvPr>
        </p:nvSpPr>
        <p:spPr>
          <a:xfrm>
            <a:off x="363747" y="106332"/>
            <a:ext cx="10515600" cy="1325563"/>
          </a:xfrm>
        </p:spPr>
        <p:txBody>
          <a:bodyPr/>
          <a:lstStyle/>
          <a:p>
            <a:r>
              <a:rPr lang="en-US" dirty="0" err="1">
                <a:latin typeface="Futura PT Bold" panose="020B0902020204020203" pitchFamily="34" charset="0"/>
              </a:rPr>
              <a:t>Ziņu</a:t>
            </a:r>
            <a:r>
              <a:rPr lang="en-US" dirty="0">
                <a:latin typeface="Futura PT Bold" panose="020B0902020204020203" pitchFamily="34" charset="0"/>
              </a:rPr>
              <a:t> atlases </a:t>
            </a:r>
            <a:r>
              <a:rPr lang="en-US" dirty="0" err="1">
                <a:latin typeface="Futura PT Bold" panose="020B0902020204020203" pitchFamily="34" charset="0"/>
              </a:rPr>
              <a:t>kritēriji</a:t>
            </a:r>
            <a:r>
              <a:rPr lang="en-US" dirty="0">
                <a:latin typeface="Futura PT Bold" panose="020B0902020204020203" pitchFamily="34" charset="0"/>
              </a:rPr>
              <a:t> </a:t>
            </a:r>
          </a:p>
        </p:txBody>
      </p:sp>
      <p:sp>
        <p:nvSpPr>
          <p:cNvPr id="8" name="Content Placeholder 3">
            <a:extLst>
              <a:ext uri="{FF2B5EF4-FFF2-40B4-BE49-F238E27FC236}">
                <a16:creationId xmlns:a16="http://schemas.microsoft.com/office/drawing/2014/main" id="{899E7F83-B09B-EF0A-372D-17B93EAC63D8}"/>
              </a:ext>
            </a:extLst>
          </p:cNvPr>
          <p:cNvSpPr txBox="1">
            <a:spLocks/>
          </p:cNvSpPr>
          <p:nvPr/>
        </p:nvSpPr>
        <p:spPr>
          <a:xfrm>
            <a:off x="5546547" y="1437436"/>
            <a:ext cx="50165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i="0" dirty="0" err="1">
                <a:solidFill>
                  <a:srgbClr val="212529"/>
                </a:solidFill>
                <a:effectLst/>
                <a:latin typeface="Futura PT Book"/>
              </a:rPr>
              <a:t>Sacensība</a:t>
            </a:r>
            <a:r>
              <a:rPr lang="en-US" b="1" i="0" dirty="0">
                <a:solidFill>
                  <a:srgbClr val="212529"/>
                </a:solidFill>
                <a:effectLst/>
                <a:latin typeface="Futura PT Book"/>
              </a:rPr>
              <a:t> </a:t>
            </a:r>
          </a:p>
          <a:p>
            <a:pPr marL="0" indent="0">
              <a:buFont typeface="Arial" panose="020B0604020202020204" pitchFamily="34" charset="0"/>
              <a:buNone/>
            </a:pPr>
            <a:r>
              <a:rPr lang="en-US" b="1" i="0" dirty="0" err="1">
                <a:solidFill>
                  <a:srgbClr val="212529"/>
                </a:solidFill>
                <a:effectLst/>
                <a:latin typeface="Futura PT Book"/>
              </a:rPr>
              <a:t>Ekskluzivitāte</a:t>
            </a:r>
            <a:endParaRPr lang="en-US" b="1" dirty="0">
              <a:solidFill>
                <a:srgbClr val="212529"/>
              </a:solidFill>
              <a:latin typeface="Futura PT Book"/>
            </a:endParaRPr>
          </a:p>
          <a:p>
            <a:pPr marL="0" indent="0">
              <a:buFont typeface="Arial" panose="020B0604020202020204" pitchFamily="34" charset="0"/>
              <a:buNone/>
            </a:pPr>
            <a:r>
              <a:rPr lang="en-US" b="1" dirty="0" err="1">
                <a:solidFill>
                  <a:srgbClr val="212529"/>
                </a:solidFill>
                <a:latin typeface="Futura PT Book"/>
              </a:rPr>
              <a:t>Savlaicīgums</a:t>
            </a:r>
            <a:r>
              <a:rPr lang="en-US" b="1" dirty="0">
                <a:solidFill>
                  <a:srgbClr val="212529"/>
                </a:solidFill>
                <a:latin typeface="Futura PT Book"/>
              </a:rPr>
              <a:t> </a:t>
            </a:r>
            <a:endParaRPr lang="en-US" b="1" i="0" dirty="0">
              <a:solidFill>
                <a:srgbClr val="212529"/>
              </a:solidFill>
              <a:effectLst/>
              <a:latin typeface="Futura PT Book"/>
            </a:endParaRPr>
          </a:p>
          <a:p>
            <a:pPr marL="0" indent="0">
              <a:buFont typeface="Arial" panose="020B0604020202020204" pitchFamily="34" charset="0"/>
              <a:buNone/>
            </a:pPr>
            <a:r>
              <a:rPr lang="en-US" b="1" i="0" dirty="0" err="1">
                <a:solidFill>
                  <a:srgbClr val="212529"/>
                </a:solidFill>
                <a:effectLst/>
                <a:latin typeface="Futura PT Book"/>
              </a:rPr>
              <a:t>Audiovizuālie</a:t>
            </a:r>
            <a:r>
              <a:rPr lang="en-US" b="1" i="0" dirty="0">
                <a:solidFill>
                  <a:srgbClr val="212529"/>
                </a:solidFill>
                <a:effectLst/>
                <a:latin typeface="Futura PT Book"/>
              </a:rPr>
              <a:t> </a:t>
            </a:r>
            <a:r>
              <a:rPr lang="en-US" b="1" i="0" dirty="0" err="1">
                <a:solidFill>
                  <a:srgbClr val="212529"/>
                </a:solidFill>
                <a:effectLst/>
                <a:latin typeface="Futura PT Book"/>
              </a:rPr>
              <a:t>materiāli</a:t>
            </a:r>
            <a:r>
              <a:rPr lang="en-US" b="1" i="0" dirty="0">
                <a:solidFill>
                  <a:srgbClr val="212529"/>
                </a:solidFill>
                <a:effectLst/>
                <a:latin typeface="Futura PT Book"/>
              </a:rPr>
              <a:t> </a:t>
            </a:r>
            <a:endParaRPr lang="en-US" b="1" dirty="0">
              <a:solidFill>
                <a:srgbClr val="212529"/>
              </a:solidFill>
              <a:latin typeface="Futura PT Book"/>
            </a:endParaRPr>
          </a:p>
          <a:p>
            <a:pPr marL="0" indent="0">
              <a:buFont typeface="Arial" panose="020B0604020202020204" pitchFamily="34" charset="0"/>
              <a:buNone/>
            </a:pPr>
            <a:r>
              <a:rPr lang="en-US" b="1" dirty="0" err="1">
                <a:solidFill>
                  <a:srgbClr val="212529"/>
                </a:solidFill>
                <a:latin typeface="Futura PT Book"/>
              </a:rPr>
              <a:t>Izklaide</a:t>
            </a:r>
            <a:r>
              <a:rPr lang="en-US" b="1" dirty="0">
                <a:solidFill>
                  <a:srgbClr val="212529"/>
                </a:solidFill>
                <a:latin typeface="Futura PT Book"/>
              </a:rPr>
              <a:t> </a:t>
            </a:r>
            <a:endParaRPr lang="en-US" dirty="0">
              <a:solidFill>
                <a:srgbClr val="212529"/>
              </a:solidFill>
              <a:latin typeface="Futura PT Book"/>
            </a:endParaRPr>
          </a:p>
          <a:p>
            <a:pPr marL="0" indent="0">
              <a:buFont typeface="Arial" panose="020B0604020202020204" pitchFamily="34" charset="0"/>
              <a:buNone/>
            </a:pPr>
            <a:r>
              <a:rPr lang="en-US" b="1" i="0" dirty="0" err="1">
                <a:solidFill>
                  <a:srgbClr val="212529"/>
                </a:solidFill>
                <a:effectLst/>
                <a:latin typeface="Futura PT Book"/>
              </a:rPr>
              <a:t>Medija</a:t>
            </a:r>
            <a:r>
              <a:rPr lang="en-US" b="1" i="0" dirty="0">
                <a:solidFill>
                  <a:srgbClr val="212529"/>
                </a:solidFill>
                <a:effectLst/>
                <a:latin typeface="Futura PT Book"/>
              </a:rPr>
              <a:t> </a:t>
            </a:r>
            <a:r>
              <a:rPr lang="en-US" b="1" i="0" dirty="0" err="1">
                <a:solidFill>
                  <a:srgbClr val="212529"/>
                </a:solidFill>
                <a:effectLst/>
                <a:latin typeface="Futura PT Book"/>
              </a:rPr>
              <a:t>dienaskārtība</a:t>
            </a:r>
            <a:endParaRPr lang="en-US" b="1" i="0" dirty="0">
              <a:solidFill>
                <a:srgbClr val="212529"/>
              </a:solidFill>
              <a:effectLst/>
              <a:latin typeface="Futura PT Book"/>
            </a:endParaRPr>
          </a:p>
        </p:txBody>
      </p:sp>
    </p:spTree>
    <p:extLst>
      <p:ext uri="{BB962C8B-B14F-4D97-AF65-F5344CB8AC3E}">
        <p14:creationId xmlns:p14="http://schemas.microsoft.com/office/powerpoint/2010/main" val="2965362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5" name="Title 7">
            <a:extLst>
              <a:ext uri="{FF2B5EF4-FFF2-40B4-BE49-F238E27FC236}">
                <a16:creationId xmlns:a16="http://schemas.microsoft.com/office/drawing/2014/main" id="{8BD19F56-2BAC-6FA2-238A-83037EA3B343}"/>
              </a:ext>
            </a:extLst>
          </p:cNvPr>
          <p:cNvSpPr>
            <a:spLocks noGrp="1"/>
          </p:cNvSpPr>
          <p:nvPr>
            <p:ph type="title"/>
          </p:nvPr>
        </p:nvSpPr>
        <p:spPr>
          <a:xfrm>
            <a:off x="838200" y="2435225"/>
            <a:ext cx="10515600" cy="1325563"/>
          </a:xfrm>
        </p:spPr>
        <p:txBody>
          <a:bodyPr/>
          <a:lstStyle/>
          <a:p>
            <a:r>
              <a:rPr lang="en-US" dirty="0" err="1">
                <a:latin typeface="Futura PT Bold" panose="020B0902020204020203" pitchFamily="34" charset="0"/>
              </a:rPr>
              <a:t>Uzdevums</a:t>
            </a:r>
            <a:r>
              <a:rPr lang="en-US" dirty="0">
                <a:latin typeface="Futura PT Bold" panose="020B0902020204020203" pitchFamily="34" charset="0"/>
              </a:rPr>
              <a:t>: </a:t>
            </a:r>
            <a:r>
              <a:rPr lang="en-US" dirty="0" err="1">
                <a:latin typeface="Futura PT Bold" panose="020B0902020204020203" pitchFamily="34" charset="0"/>
              </a:rPr>
              <a:t>Kāpēc</a:t>
            </a:r>
            <a:r>
              <a:rPr lang="en-US" dirty="0">
                <a:latin typeface="Futura PT Bold" panose="020B0902020204020203" pitchFamily="34" charset="0"/>
              </a:rPr>
              <a:t> </a:t>
            </a:r>
            <a:r>
              <a:rPr lang="en-US" dirty="0" err="1">
                <a:latin typeface="Futura PT Bold" panose="020B0902020204020203" pitchFamily="34" charset="0"/>
              </a:rPr>
              <a:t>šis</a:t>
            </a:r>
            <a:r>
              <a:rPr lang="en-US" dirty="0">
                <a:latin typeface="Futura PT Bold" panose="020B0902020204020203" pitchFamily="34" charset="0"/>
              </a:rPr>
              <a:t> </a:t>
            </a:r>
            <a:r>
              <a:rPr lang="en-US" dirty="0" err="1">
                <a:latin typeface="Futura PT Bold" panose="020B0902020204020203" pitchFamily="34" charset="0"/>
              </a:rPr>
              <a:t>stāsts</a:t>
            </a:r>
            <a:r>
              <a:rPr lang="en-US" dirty="0">
                <a:latin typeface="Futura PT Bold" panose="020B0902020204020203" pitchFamily="34" charset="0"/>
              </a:rPr>
              <a:t> tika </a:t>
            </a:r>
            <a:r>
              <a:rPr lang="en-US" dirty="0" err="1">
                <a:latin typeface="Futura PT Bold" panose="020B0902020204020203" pitchFamily="34" charset="0"/>
              </a:rPr>
              <a:t>publicēts</a:t>
            </a:r>
            <a:r>
              <a:rPr lang="en-US" dirty="0">
                <a:latin typeface="Futura PT Bold" panose="020B0902020204020203" pitchFamily="34" charset="0"/>
              </a:rPr>
              <a:t>?  </a:t>
            </a:r>
          </a:p>
        </p:txBody>
      </p:sp>
      <p:sp>
        <p:nvSpPr>
          <p:cNvPr id="8" name="Content Placeholder 3">
            <a:extLst>
              <a:ext uri="{FF2B5EF4-FFF2-40B4-BE49-F238E27FC236}">
                <a16:creationId xmlns:a16="http://schemas.microsoft.com/office/drawing/2014/main" id="{C3353F54-B1A6-4172-28DD-88C9A1251B40}"/>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effectLst/>
            </a:endParaRPr>
          </a:p>
        </p:txBody>
      </p:sp>
      <p:pic>
        <p:nvPicPr>
          <p:cNvPr id="4" name="Picture 3" descr="Logo&#10;&#10;Description automatically generated">
            <a:extLst>
              <a:ext uri="{FF2B5EF4-FFF2-40B4-BE49-F238E27FC236}">
                <a16:creationId xmlns:a16="http://schemas.microsoft.com/office/drawing/2014/main" id="{11C18F46-E8D8-8431-AFFF-8ED527A2384A}"/>
              </a:ext>
            </a:extLst>
          </p:cNvPr>
          <p:cNvPicPr>
            <a:picLocks noChangeAspect="1"/>
          </p:cNvPicPr>
          <p:nvPr/>
        </p:nvPicPr>
        <p:blipFill>
          <a:blip r:embed="rId3"/>
          <a:stretch>
            <a:fillRect/>
          </a:stretch>
        </p:blipFill>
        <p:spPr>
          <a:xfrm>
            <a:off x="8262959" y="5184525"/>
            <a:ext cx="3345425" cy="1213349"/>
          </a:xfrm>
          <a:prstGeom prst="rect">
            <a:avLst/>
          </a:prstGeom>
        </p:spPr>
      </p:pic>
    </p:spTree>
    <p:extLst>
      <p:ext uri="{BB962C8B-B14F-4D97-AF65-F5344CB8AC3E}">
        <p14:creationId xmlns:p14="http://schemas.microsoft.com/office/powerpoint/2010/main" val="1275732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2. slide">
            <a:extLst>
              <a:ext uri="{FF2B5EF4-FFF2-40B4-BE49-F238E27FC236}">
                <a16:creationId xmlns:a16="http://schemas.microsoft.com/office/drawing/2014/main" id="{9D5D3B29-AE95-4D4C-673A-376F3E2528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66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 slide">
            <a:extLst>
              <a:ext uri="{FF2B5EF4-FFF2-40B4-BE49-F238E27FC236}">
                <a16:creationId xmlns:a16="http://schemas.microsoft.com/office/drawing/2014/main" id="{DC077210-0BBC-225C-F7AF-C88792D5A2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737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3. slide">
            <a:extLst>
              <a:ext uri="{FF2B5EF4-FFF2-40B4-BE49-F238E27FC236}">
                <a16:creationId xmlns:a16="http://schemas.microsoft.com/office/drawing/2014/main" id="{3709D841-C3EC-EC02-EC5D-C42B4ACDF8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83433"/>
      </p:ext>
    </p:extLst>
  </p:cSld>
  <p:clrMapOvr>
    <a:masterClrMapping/>
  </p:clrMapOvr>
</p:sld>
</file>

<file path=ppt/theme/theme1.xml><?xml version="1.0" encoding="utf-8"?>
<a:theme xmlns:a="http://schemas.openxmlformats.org/drawingml/2006/main" name="4_Office Theme">
  <a:themeElements>
    <a:clrScheme name="IREX">
      <a:dk1>
        <a:sysClr val="windowText" lastClr="000000"/>
      </a:dk1>
      <a:lt1>
        <a:sysClr val="window" lastClr="FFFFFF"/>
      </a:lt1>
      <a:dk2>
        <a:srgbClr val="44546A"/>
      </a:dk2>
      <a:lt2>
        <a:srgbClr val="E7E6E6"/>
      </a:lt2>
      <a:accent1>
        <a:srgbClr val="098B8E"/>
      </a:accent1>
      <a:accent2>
        <a:srgbClr val="0A5254"/>
      </a:accent2>
      <a:accent3>
        <a:srgbClr val="D76427"/>
      </a:accent3>
      <a:accent4>
        <a:srgbClr val="25BDC1"/>
      </a:accent4>
      <a:accent5>
        <a:srgbClr val="098B8E"/>
      </a:accent5>
      <a:accent6>
        <a:srgbClr val="99B83C"/>
      </a:accent6>
      <a:hlink>
        <a:srgbClr val="0563C1"/>
      </a:hlink>
      <a:folHlink>
        <a:srgbClr val="954F72"/>
      </a:folHlink>
    </a:clrScheme>
    <a:fontScheme name="Custom 2">
      <a:majorFont>
        <a:latin typeface="Museo Sans Cyrl 900"/>
        <a:ea typeface=""/>
        <a:cs typeface=""/>
      </a:majorFont>
      <a:minorFont>
        <a:latin typeface="Source Sans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49c4de8-714a-4d9a-88a7-b286d1a87f85">
      <Terms xmlns="http://schemas.microsoft.com/office/infopath/2007/PartnerControls"/>
    </lcf76f155ced4ddcb4097134ff3c332f>
    <TaxCatchAll xmlns="ce8b8449-7073-4f43-8a1a-984ca5569f2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5FAB63E5A833F4CBA145286B4E7934D" ma:contentTypeVersion="17" ma:contentTypeDescription="Create a new document." ma:contentTypeScope="" ma:versionID="3b27e4761ef888a5f18f160b0f5400d0">
  <xsd:schema xmlns:xsd="http://www.w3.org/2001/XMLSchema" xmlns:xs="http://www.w3.org/2001/XMLSchema" xmlns:p="http://schemas.microsoft.com/office/2006/metadata/properties" xmlns:ns2="e49c4de8-714a-4d9a-88a7-b286d1a87f85" xmlns:ns3="ce8b8449-7073-4f43-8a1a-984ca5569f20" targetNamespace="http://schemas.microsoft.com/office/2006/metadata/properties" ma:root="true" ma:fieldsID="8992a1ff4793e1d6ede9271de0f79757" ns2:_="" ns3:_="">
    <xsd:import namespace="e49c4de8-714a-4d9a-88a7-b286d1a87f85"/>
    <xsd:import namespace="ce8b8449-7073-4f43-8a1a-984ca5569f2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9c4de8-714a-4d9a-88a7-b286d1a87f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e952b0e-87b1-4651-bd97-4ae9bbb31ca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e8b8449-7073-4f43-8a1a-984ca5569f2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9a77cbba-f6d6-4c84-9d71-813b9b40d7fe}" ma:internalName="TaxCatchAll" ma:showField="CatchAllData" ma:web="ce8b8449-7073-4f43-8a1a-984ca5569f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22F7A8-FB6F-44DC-860E-9AB27A59AA53}">
  <ds:schemaRefs>
    <ds:schemaRef ds:uri="http://schemas.microsoft.com/sharepoint/v3/contenttype/forms"/>
  </ds:schemaRefs>
</ds:datastoreItem>
</file>

<file path=customXml/itemProps2.xml><?xml version="1.0" encoding="utf-8"?>
<ds:datastoreItem xmlns:ds="http://schemas.openxmlformats.org/officeDocument/2006/customXml" ds:itemID="{A530FB8C-22D0-4C12-820A-9D3992F1C162}">
  <ds:schemaRefs>
    <ds:schemaRef ds:uri="http://schemas.microsoft.com/office/2006/metadata/properties"/>
    <ds:schemaRef ds:uri="http://schemas.microsoft.com/office/infopath/2007/PartnerControls"/>
    <ds:schemaRef ds:uri="e49c4de8-714a-4d9a-88a7-b286d1a87f85"/>
    <ds:schemaRef ds:uri="ce8b8449-7073-4f43-8a1a-984ca5569f20"/>
  </ds:schemaRefs>
</ds:datastoreItem>
</file>

<file path=customXml/itemProps3.xml><?xml version="1.0" encoding="utf-8"?>
<ds:datastoreItem xmlns:ds="http://schemas.openxmlformats.org/officeDocument/2006/customXml" ds:itemID="{317EBA25-24CB-4B9E-B3E6-96D3143D2C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9c4de8-714a-4d9a-88a7-b286d1a87f85"/>
    <ds:schemaRef ds:uri="ce8b8449-7073-4f43-8a1a-984ca5569f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1419</Words>
  <Application>Microsoft Office PowerPoint</Application>
  <PresentationFormat>Widescreen</PresentationFormat>
  <Paragraphs>102</Paragraphs>
  <Slides>24</Slides>
  <Notes>13</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-apple-system</vt:lpstr>
      <vt:lpstr>Arial</vt:lpstr>
      <vt:lpstr>Calibri</vt:lpstr>
      <vt:lpstr>Futura PT Bold</vt:lpstr>
      <vt:lpstr>Futura PT Book</vt:lpstr>
      <vt:lpstr>Jost</vt:lpstr>
      <vt:lpstr>Museo Sans Cyrl 900</vt:lpstr>
      <vt:lpstr>Source Sans Pro Light</vt:lpstr>
      <vt:lpstr>4_Office Theme</vt:lpstr>
      <vt:lpstr>PowerPoint Presentation</vt:lpstr>
      <vt:lpstr>Mājasdarbs</vt:lpstr>
      <vt:lpstr>Kā pie mums nonāk ziņas? </vt:lpstr>
      <vt:lpstr>Mediju redakciju veido: </vt:lpstr>
      <vt:lpstr>Ziņu atlases kritēriji </vt:lpstr>
      <vt:lpstr>Uzdevums: Kāpēc šis stāsts tika publicēts?  </vt:lpstr>
      <vt:lpstr>PowerPoint Presentation</vt:lpstr>
      <vt:lpstr>PowerPoint Presentation</vt:lpstr>
      <vt:lpstr>PowerPoint Presentation</vt:lpstr>
      <vt:lpstr>PowerPoint Presentation</vt:lpstr>
      <vt:lpstr>Žurnālistikas standarti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Preses brīvība Baltijas valstīs </vt:lpstr>
      <vt:lpstr>PowerPoint Presentation</vt:lpstr>
      <vt:lpstr>PowerPoint Presentation</vt:lpstr>
      <vt:lpstr>Preses brīvība: mājas darbs</vt:lpstr>
      <vt:lpstr>Noslēgums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Kaspars Ruklis</dc:creator>
  <cp:lastModifiedBy>Sabine Berzina</cp:lastModifiedBy>
  <cp:revision>169</cp:revision>
  <dcterms:created xsi:type="dcterms:W3CDTF">2022-06-27T09:51:01Z</dcterms:created>
  <dcterms:modified xsi:type="dcterms:W3CDTF">2023-02-06T11:06:32Z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0x01010065FAB63E5A833F4CBA145286B4E7934D</vt:lpwstr>
  </property>
  <property fmtid="{D5CDD505-2E9C-101B-9397-08002B2CF9AE}" pid="3" name="MediaServiceImageTags">
    <vt:lpwstr/>
  </property>
</Properties>
</file>