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1"/>
  </p:notesMasterIdLst>
  <p:sldIdLst>
    <p:sldId id="266" r:id="rId5"/>
    <p:sldId id="265" r:id="rId6"/>
    <p:sldId id="263" r:id="rId7"/>
    <p:sldId id="269" r:id="rId8"/>
    <p:sldId id="268" r:id="rId9"/>
    <p:sldId id="267" r:id="rId10"/>
    <p:sldId id="280" r:id="rId11"/>
    <p:sldId id="281" r:id="rId12"/>
    <p:sldId id="282" r:id="rId13"/>
    <p:sldId id="273" r:id="rId14"/>
    <p:sldId id="283" r:id="rId15"/>
    <p:sldId id="274" r:id="rId16"/>
    <p:sldId id="275" r:id="rId17"/>
    <p:sldId id="277" r:id="rId18"/>
    <p:sldId id="276" r:id="rId19"/>
    <p:sldId id="278" r:id="rId20"/>
    <p:sldId id="279" r:id="rId21"/>
    <p:sldId id="264" r:id="rId22"/>
    <p:sldId id="284" r:id="rId23"/>
    <p:sldId id="285" r:id="rId24"/>
    <p:sldId id="286" r:id="rId25"/>
    <p:sldId id="287" r:id="rId26"/>
    <p:sldId id="288" r:id="rId27"/>
    <p:sldId id="262" r:id="rId28"/>
    <p:sldId id="272"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5E1C5710-97AE-FA32-D4FC-C85F118E5B7C}" name="Agnes Ojala" initials="AO" userId="1b7c4e03f4584be7" providerId="Windows Live"/>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B0B6"/>
    <a:srgbClr val="25B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8B7E1-8D38-4D6B-AD06-E668A7F7C8E5}" v="2" dt="2023-02-04T19:11:20.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1481" autoAdjust="0"/>
  </p:normalViewPr>
  <p:slideViewPr>
    <p:cSldViewPr snapToGrid="0">
      <p:cViewPr varScale="1">
        <p:scale>
          <a:sx n="54" d="100"/>
          <a:sy n="54" d="100"/>
        </p:scale>
        <p:origin x="9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E1C9FA0B-0E44-4C18-8FF9-394B98D4122A}"/>
    <pc:docChg chg="custSel modSld">
      <pc:chgData name="Sabine Berzina" userId="1466796a-f43a-429c-85bf-4ebf8b660949" providerId="ADAL" clId="{E1C9FA0B-0E44-4C18-8FF9-394B98D4122A}" dt="2023-02-02T14:27:24.833" v="25" actId="1076"/>
      <pc:docMkLst>
        <pc:docMk/>
      </pc:docMkLst>
      <pc:sldChg chg="addSp modSp mod setBg">
        <pc:chgData name="Sabine Berzina" userId="1466796a-f43a-429c-85bf-4ebf8b660949" providerId="ADAL" clId="{E1C9FA0B-0E44-4C18-8FF9-394B98D4122A}" dt="2023-02-02T14:27:24.833" v="25" actId="1076"/>
        <pc:sldMkLst>
          <pc:docMk/>
          <pc:sldMk cId="1315470891" sldId="262"/>
        </pc:sldMkLst>
        <pc:picChg chg="mod">
          <ac:chgData name="Sabine Berzina" userId="1466796a-f43a-429c-85bf-4ebf8b660949" providerId="ADAL" clId="{E1C9FA0B-0E44-4C18-8FF9-394B98D4122A}" dt="2023-02-02T14:26:57.895" v="18" actId="1076"/>
          <ac:picMkLst>
            <pc:docMk/>
            <pc:sldMk cId="1315470891" sldId="262"/>
            <ac:picMk id="3" creationId="{80469F48-4D85-2F8A-9DB4-2326ABB1B8B5}"/>
          </ac:picMkLst>
        </pc:picChg>
        <pc:picChg chg="add mod">
          <ac:chgData name="Sabine Berzina" userId="1466796a-f43a-429c-85bf-4ebf8b660949" providerId="ADAL" clId="{E1C9FA0B-0E44-4C18-8FF9-394B98D4122A}" dt="2023-02-02T14:27:24.833" v="25" actId="1076"/>
          <ac:picMkLst>
            <pc:docMk/>
            <pc:sldMk cId="1315470891" sldId="262"/>
            <ac:picMk id="4" creationId="{9624ECDC-6974-3ECE-9ED2-CF3D2BC27875}"/>
          </ac:picMkLst>
        </pc:picChg>
      </pc:sldChg>
      <pc:sldChg chg="setBg">
        <pc:chgData name="Sabine Berzina" userId="1466796a-f43a-429c-85bf-4ebf8b660949" providerId="ADAL" clId="{E1C9FA0B-0E44-4C18-8FF9-394B98D4122A}" dt="2023-02-02T14:25:05.819" v="0"/>
        <pc:sldMkLst>
          <pc:docMk/>
          <pc:sldMk cId="330592270" sldId="263"/>
        </pc:sldMkLst>
      </pc:sldChg>
      <pc:sldChg chg="modSp mod">
        <pc:chgData name="Sabine Berzina" userId="1466796a-f43a-429c-85bf-4ebf8b660949" providerId="ADAL" clId="{E1C9FA0B-0E44-4C18-8FF9-394B98D4122A}" dt="2023-02-02T14:25:05.919" v="3" actId="27636"/>
        <pc:sldMkLst>
          <pc:docMk/>
          <pc:sldMk cId="2436998314" sldId="265"/>
        </pc:sldMkLst>
        <pc:spChg chg="mod">
          <ac:chgData name="Sabine Berzina" userId="1466796a-f43a-429c-85bf-4ebf8b660949" providerId="ADAL" clId="{E1C9FA0B-0E44-4C18-8FF9-394B98D4122A}" dt="2023-02-02T14:25:05.919" v="3" actId="27636"/>
          <ac:spMkLst>
            <pc:docMk/>
            <pc:sldMk cId="2436998314" sldId="265"/>
            <ac:spMk id="3" creationId="{62E0444F-E840-9FA9-B338-4D71798C5883}"/>
          </ac:spMkLst>
        </pc:spChg>
      </pc:sldChg>
      <pc:sldChg chg="delCm">
        <pc:chgData name="Sabine Berzina" userId="1466796a-f43a-429c-85bf-4ebf8b660949" providerId="ADAL" clId="{E1C9FA0B-0E44-4C18-8FF9-394B98D4122A}" dt="2023-02-02T14:25:22.586" v="5"/>
        <pc:sldMkLst>
          <pc:docMk/>
          <pc:sldMk cId="2965362211" sldId="268"/>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5:21.925" v="4"/>
              <pc2:cmMkLst xmlns:pc2="http://schemas.microsoft.com/office/powerpoint/2019/9/main/command">
                <pc:docMk/>
                <pc:sldMk cId="2965362211" sldId="268"/>
                <pc2:cmMk id="{D5250E81-61D3-4935-B509-C89290F425BB}"/>
              </pc2:cmMkLst>
            </pc226:cmChg>
            <pc226:cmChg xmlns:pc226="http://schemas.microsoft.com/office/powerpoint/2022/06/main/command" chg="del">
              <pc226:chgData name="Sabine Berzina" userId="1466796a-f43a-429c-85bf-4ebf8b660949" providerId="ADAL" clId="{E1C9FA0B-0E44-4C18-8FF9-394B98D4122A}" dt="2023-02-02T14:25:22.586" v="5"/>
              <pc2:cmMkLst xmlns:pc2="http://schemas.microsoft.com/office/powerpoint/2019/9/main/command">
                <pc:docMk/>
                <pc:sldMk cId="2965362211" sldId="268"/>
                <pc2:cmMk id="{1848FCAB-9A71-48D1-BD18-3EB0A0AC030D}"/>
              </pc2:cmMkLst>
            </pc226:cmChg>
          </p:ext>
        </pc:extLst>
      </pc:sldChg>
      <pc:sldChg chg="modSp mod">
        <pc:chgData name="Sabine Berzina" userId="1466796a-f43a-429c-85bf-4ebf8b660949" providerId="ADAL" clId="{E1C9FA0B-0E44-4C18-8FF9-394B98D4122A}" dt="2023-02-02T14:25:05.900" v="1" actId="27636"/>
        <pc:sldMkLst>
          <pc:docMk/>
          <pc:sldMk cId="3225244256" sldId="269"/>
        </pc:sldMkLst>
        <pc:spChg chg="mod">
          <ac:chgData name="Sabine Berzina" userId="1466796a-f43a-429c-85bf-4ebf8b660949" providerId="ADAL" clId="{E1C9FA0B-0E44-4C18-8FF9-394B98D4122A}" dt="2023-02-02T14:25:05.900" v="1" actId="27636"/>
          <ac:spMkLst>
            <pc:docMk/>
            <pc:sldMk cId="3225244256" sldId="269"/>
            <ac:spMk id="7" creationId="{A90DEAAC-47EE-DE65-1FFC-FFB6112657A2}"/>
          </ac:spMkLst>
        </pc:spChg>
      </pc:sldChg>
      <pc:sldChg chg="modSp mod">
        <pc:chgData name="Sabine Berzina" userId="1466796a-f43a-429c-85bf-4ebf8b660949" providerId="ADAL" clId="{E1C9FA0B-0E44-4C18-8FF9-394B98D4122A}" dt="2023-02-02T14:25:05.914" v="2" actId="27636"/>
        <pc:sldMkLst>
          <pc:docMk/>
          <pc:sldMk cId="1669900114" sldId="272"/>
        </pc:sldMkLst>
        <pc:spChg chg="mod">
          <ac:chgData name="Sabine Berzina" userId="1466796a-f43a-429c-85bf-4ebf8b660949" providerId="ADAL" clId="{E1C9FA0B-0E44-4C18-8FF9-394B98D4122A}" dt="2023-02-02T14:25:05.914" v="2" actId="27636"/>
          <ac:spMkLst>
            <pc:docMk/>
            <pc:sldMk cId="1669900114" sldId="272"/>
            <ac:spMk id="11" creationId="{E6BB6E1C-04B1-59A2-B3DB-3AEC6664537E}"/>
          </ac:spMkLst>
        </pc:spChg>
      </pc:sldChg>
      <pc:sldChg chg="delCm">
        <pc:chgData name="Sabine Berzina" userId="1466796a-f43a-429c-85bf-4ebf8b660949" providerId="ADAL" clId="{E1C9FA0B-0E44-4C18-8FF9-394B98D4122A}" dt="2023-02-02T14:25:48.031" v="6"/>
        <pc:sldMkLst>
          <pc:docMk/>
          <pc:sldMk cId="293028831" sldId="274"/>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5:48.031" v="6"/>
              <pc2:cmMkLst xmlns:pc2="http://schemas.microsoft.com/office/powerpoint/2019/9/main/command">
                <pc:docMk/>
                <pc:sldMk cId="293028831" sldId="274"/>
                <pc2:cmMk id="{4D9CA501-833A-4BA8-AC33-08258E8C16C6}"/>
              </pc2:cmMkLst>
            </pc226:cmChg>
          </p:ext>
        </pc:extLst>
      </pc:sldChg>
      <pc:sldChg chg="delCm">
        <pc:chgData name="Sabine Berzina" userId="1466796a-f43a-429c-85bf-4ebf8b660949" providerId="ADAL" clId="{E1C9FA0B-0E44-4C18-8FF9-394B98D4122A}" dt="2023-02-02T14:25:52.275" v="7"/>
        <pc:sldMkLst>
          <pc:docMk/>
          <pc:sldMk cId="2380941156" sldId="275"/>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5:52.275" v="7"/>
              <pc2:cmMkLst xmlns:pc2="http://schemas.microsoft.com/office/powerpoint/2019/9/main/command">
                <pc:docMk/>
                <pc:sldMk cId="2380941156" sldId="275"/>
                <pc2:cmMk id="{D832E8A6-95A1-4F44-A66B-F94F099BA302}"/>
              </pc2:cmMkLst>
            </pc226:cmChg>
          </p:ext>
        </pc:extLst>
      </pc:sldChg>
      <pc:sldChg chg="delCm">
        <pc:chgData name="Sabine Berzina" userId="1466796a-f43a-429c-85bf-4ebf8b660949" providerId="ADAL" clId="{E1C9FA0B-0E44-4C18-8FF9-394B98D4122A}" dt="2023-02-02T14:25:58.432" v="9"/>
        <pc:sldMkLst>
          <pc:docMk/>
          <pc:sldMk cId="1638398991" sldId="276"/>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5:58.432" v="9"/>
              <pc2:cmMkLst xmlns:pc2="http://schemas.microsoft.com/office/powerpoint/2019/9/main/command">
                <pc:docMk/>
                <pc:sldMk cId="1638398991" sldId="276"/>
                <pc2:cmMk id="{6B8C862F-24C2-4996-9FE6-B39DD6825F4D}"/>
              </pc2:cmMkLst>
            </pc226:cmChg>
          </p:ext>
        </pc:extLst>
      </pc:sldChg>
      <pc:sldChg chg="delCm">
        <pc:chgData name="Sabine Berzina" userId="1466796a-f43a-429c-85bf-4ebf8b660949" providerId="ADAL" clId="{E1C9FA0B-0E44-4C18-8FF9-394B98D4122A}" dt="2023-02-02T14:25:55.496" v="8"/>
        <pc:sldMkLst>
          <pc:docMk/>
          <pc:sldMk cId="580125722" sldId="277"/>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5:55.496" v="8"/>
              <pc2:cmMkLst xmlns:pc2="http://schemas.microsoft.com/office/powerpoint/2019/9/main/command">
                <pc:docMk/>
                <pc:sldMk cId="580125722" sldId="277"/>
                <pc2:cmMk id="{26FBFD2A-4AAD-4691-952E-5BA23111969F}"/>
              </pc2:cmMkLst>
            </pc226:cmChg>
          </p:ext>
        </pc:extLst>
      </pc:sldChg>
      <pc:sldChg chg="delCm">
        <pc:chgData name="Sabine Berzina" userId="1466796a-f43a-429c-85bf-4ebf8b660949" providerId="ADAL" clId="{E1C9FA0B-0E44-4C18-8FF9-394B98D4122A}" dt="2023-02-02T14:26:01.428" v="10"/>
        <pc:sldMkLst>
          <pc:docMk/>
          <pc:sldMk cId="3673201550" sldId="278"/>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6:01.428" v="10"/>
              <pc2:cmMkLst xmlns:pc2="http://schemas.microsoft.com/office/powerpoint/2019/9/main/command">
                <pc:docMk/>
                <pc:sldMk cId="3673201550" sldId="278"/>
                <pc2:cmMk id="{516FDA70-B367-4EC0-9CCB-F8E0C9A68A93}"/>
              </pc2:cmMkLst>
            </pc226:cmChg>
          </p:ext>
        </pc:extLst>
      </pc:sldChg>
      <pc:sldChg chg="delCm">
        <pc:chgData name="Sabine Berzina" userId="1466796a-f43a-429c-85bf-4ebf8b660949" providerId="ADAL" clId="{E1C9FA0B-0E44-4C18-8FF9-394B98D4122A}" dt="2023-02-02T14:26:04.607" v="11"/>
        <pc:sldMkLst>
          <pc:docMk/>
          <pc:sldMk cId="2501588732" sldId="279"/>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6:04.607" v="11"/>
              <pc2:cmMkLst xmlns:pc2="http://schemas.microsoft.com/office/powerpoint/2019/9/main/command">
                <pc:docMk/>
                <pc:sldMk cId="2501588732" sldId="279"/>
                <pc2:cmMk id="{6668C1D5-10E4-4833-ABC1-E5D9F0B484AE}"/>
              </pc2:cmMkLst>
            </pc226:cmChg>
          </p:ext>
        </pc:extLst>
      </pc:sldChg>
      <pc:sldChg chg="delCm">
        <pc:chgData name="Sabine Berzina" userId="1466796a-f43a-429c-85bf-4ebf8b660949" providerId="ADAL" clId="{E1C9FA0B-0E44-4C18-8FF9-394B98D4122A}" dt="2023-02-02T14:26:14.636" v="12"/>
        <pc:sldMkLst>
          <pc:docMk/>
          <pc:sldMk cId="1833908001" sldId="285"/>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6:14.636" v="12"/>
              <pc2:cmMkLst xmlns:pc2="http://schemas.microsoft.com/office/powerpoint/2019/9/main/command">
                <pc:docMk/>
                <pc:sldMk cId="1833908001" sldId="285"/>
                <pc2:cmMk id="{E94FAE2F-751D-4E54-91F0-795F2D983654}"/>
              </pc2:cmMkLst>
            </pc226:cmChg>
          </p:ext>
        </pc:extLst>
      </pc:sldChg>
      <pc:sldChg chg="delCm">
        <pc:chgData name="Sabine Berzina" userId="1466796a-f43a-429c-85bf-4ebf8b660949" providerId="ADAL" clId="{E1C9FA0B-0E44-4C18-8FF9-394B98D4122A}" dt="2023-02-02T14:26:18.034" v="13"/>
        <pc:sldMkLst>
          <pc:docMk/>
          <pc:sldMk cId="4228103697" sldId="286"/>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6:18.034" v="13"/>
              <pc2:cmMkLst xmlns:pc2="http://schemas.microsoft.com/office/powerpoint/2019/9/main/command">
                <pc:docMk/>
                <pc:sldMk cId="4228103697" sldId="286"/>
                <pc2:cmMk id="{41486A7F-5F9D-4BC1-A426-F720EDC79892}"/>
              </pc2:cmMkLst>
            </pc226:cmChg>
          </p:ext>
        </pc:extLst>
      </pc:sldChg>
      <pc:sldChg chg="delCm">
        <pc:chgData name="Sabine Berzina" userId="1466796a-f43a-429c-85bf-4ebf8b660949" providerId="ADAL" clId="{E1C9FA0B-0E44-4C18-8FF9-394B98D4122A}" dt="2023-02-02T14:26:21.163" v="14"/>
        <pc:sldMkLst>
          <pc:docMk/>
          <pc:sldMk cId="2288301875" sldId="287"/>
        </pc:sldMkLst>
        <pc:extLst>
          <p:ext xmlns:p="http://schemas.openxmlformats.org/presentationml/2006/main" uri="{D6D511B9-2390-475A-947B-AFAB55BFBCF1}">
            <pc226:cmChg xmlns:pc226="http://schemas.microsoft.com/office/powerpoint/2022/06/main/command" chg="del">
              <pc226:chgData name="Sabine Berzina" userId="1466796a-f43a-429c-85bf-4ebf8b660949" providerId="ADAL" clId="{E1C9FA0B-0E44-4C18-8FF9-394B98D4122A}" dt="2023-02-02T14:26:21.163" v="14"/>
              <pc2:cmMkLst xmlns:pc2="http://schemas.microsoft.com/office/powerpoint/2019/9/main/command">
                <pc:docMk/>
                <pc:sldMk cId="2288301875" sldId="287"/>
                <pc2:cmMk id="{E10B6513-9C07-40CF-A5C1-7D468A52F72E}"/>
              </pc2:cmMkLst>
            </pc226:cmChg>
          </p:ext>
        </pc:extLst>
      </pc:sldChg>
      <pc:sldChg chg="delCm modCm">
        <pc:chgData name="Sabine Berzina" userId="1466796a-f43a-429c-85bf-4ebf8b660949" providerId="ADAL" clId="{E1C9FA0B-0E44-4C18-8FF9-394B98D4122A}" dt="2023-02-02T14:26:28.130" v="16"/>
        <pc:sldMkLst>
          <pc:docMk/>
          <pc:sldMk cId="984511665" sldId="288"/>
        </pc:sldMkLst>
        <pc:extLst>
          <p:ext xmlns:p="http://schemas.openxmlformats.org/presentationml/2006/main" uri="{D6D511B9-2390-475A-947B-AFAB55BFBCF1}">
            <pc226:cmChg xmlns:pc226="http://schemas.microsoft.com/office/powerpoint/2022/06/main/command" chg="del mod">
              <pc226:chgData name="Sabine Berzina" userId="1466796a-f43a-429c-85bf-4ebf8b660949" providerId="ADAL" clId="{E1C9FA0B-0E44-4C18-8FF9-394B98D4122A}" dt="2023-02-02T14:26:28.130" v="16"/>
              <pc2:cmMkLst xmlns:pc2="http://schemas.microsoft.com/office/powerpoint/2019/9/main/command">
                <pc:docMk/>
                <pc:sldMk cId="984511665" sldId="288"/>
                <pc2:cmMk id="{3F6B278F-845A-4173-AFEF-E27DF25BA67A}"/>
              </pc2:cmMkLst>
            </pc226:cmChg>
          </p:ext>
        </pc:extLst>
      </pc:sldChg>
    </pc:docChg>
  </pc:docChgLst>
  <pc:docChgLst>
    <pc:chgData name="Sabine Berzina" userId="1466796a-f43a-429c-85bf-4ebf8b660949" providerId="ADAL" clId="{6018B7E1-8D38-4D6B-AD06-E668A7F7C8E5}"/>
    <pc:docChg chg="modSld">
      <pc:chgData name="Sabine Berzina" userId="1466796a-f43a-429c-85bf-4ebf8b660949" providerId="ADAL" clId="{6018B7E1-8D38-4D6B-AD06-E668A7F7C8E5}" dt="2023-02-04T19:11:20.763" v="1"/>
      <pc:docMkLst>
        <pc:docMk/>
      </pc:docMkLst>
      <pc:sldChg chg="modAnim">
        <pc:chgData name="Sabine Berzina" userId="1466796a-f43a-429c-85bf-4ebf8b660949" providerId="ADAL" clId="{6018B7E1-8D38-4D6B-AD06-E668A7F7C8E5}" dt="2023-02-04T19:11:20.763" v="1"/>
        <pc:sldMkLst>
          <pc:docMk/>
          <pc:sldMk cId="2048850270" sldId="264"/>
        </pc:sldMkLst>
      </pc:sldChg>
      <pc:sldChg chg="modAnim">
        <pc:chgData name="Sabine Berzina" userId="1466796a-f43a-429c-85bf-4ebf8b660949" providerId="ADAL" clId="{6018B7E1-8D38-4D6B-AD06-E668A7F7C8E5}" dt="2023-02-04T19:11:10.575" v="0"/>
        <pc:sldMkLst>
          <pc:docMk/>
          <pc:sldMk cId="88640844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43B2-4182-4A21-BD2A-86F45C6890FE}" type="datetimeFigureOut">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B40B-A3DB-497D-A382-1339DA1BDF24}" type="slidenum">
              <a:t>‹#›</a:t>
            </a:fld>
            <a:endParaRPr lang="en-US"/>
          </a:p>
        </p:txBody>
      </p:sp>
    </p:spTree>
    <p:extLst>
      <p:ext uri="{BB962C8B-B14F-4D97-AF65-F5344CB8AC3E}">
        <p14:creationId xmlns:p14="http://schemas.microsoft.com/office/powerpoint/2010/main" val="97803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sf.org/en/inde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eryverified.eu/et/peatukid/2-peatukk/osa-b-koneaine-kujundamine/test-uudiste-telgitagus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rr.ee/1608366696/valisilm-kas-hiina-votab-taiwani-jouga-tagasi"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port.err.ee/1608458600/sildaru-paases-mk-etapil-rennisoidu-finaali" TargetMode="External"/><Relationship Id="rId4" Type="http://schemas.openxmlformats.org/officeDocument/2006/relationships/hyperlink" Target="https://roheportaal.delfi.ee/artikkel/95568217/fotod-lume-ja-sulavee-alla-mattunud-pealinna-rattateed-on-labimatu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J4RUB1hnCd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NidQHk5SZ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BB40B-A3DB-497D-A382-1339DA1BDF24}" type="slidenum">
              <a:rPr lang="en-US" smtClean="0"/>
              <a:t>1</a:t>
            </a:fld>
            <a:endParaRPr lang="en-US"/>
          </a:p>
        </p:txBody>
      </p:sp>
    </p:spTree>
    <p:extLst>
      <p:ext uri="{BB962C8B-B14F-4D97-AF65-F5344CB8AC3E}">
        <p14:creationId xmlns:p14="http://schemas.microsoft.com/office/powerpoint/2010/main" val="383197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t-EE" sz="1800" b="1" dirty="0">
              <a:solidFill>
                <a:srgbClr val="FF0000"/>
              </a:solidFill>
              <a:effectLst/>
              <a:highlight>
                <a:srgbClr val="FFFF00"/>
              </a:highligh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4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https://rsf.org/en/index</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24</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 Uudiste telgitagused </a:t>
            </a:r>
            <a:r>
              <a:rPr lang="en-US" dirty="0">
                <a:hlinkClick r:id="rId3"/>
              </a:rPr>
              <a:t>https://veryverified.eu/et/peatukid/2-peatukk/osa-b-koneaine-kujundamine/test-uudiste-telgitagused</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Kuidas</a:t>
            </a:r>
            <a:r>
              <a:rPr lang="en-US" b="1" dirty="0"/>
              <a:t> on </a:t>
            </a:r>
            <a:r>
              <a:rPr lang="en-US" b="1" dirty="0" err="1"/>
              <a:t>uudistetoimetused</a:t>
            </a:r>
            <a:r>
              <a:rPr lang="en-US" b="1" dirty="0"/>
              <a:t> </a:t>
            </a:r>
            <a:r>
              <a:rPr lang="en-US" b="1" dirty="0" err="1"/>
              <a:t>üles</a:t>
            </a:r>
            <a:r>
              <a:rPr lang="en-US" b="1" dirty="0"/>
              <a:t> </a:t>
            </a:r>
            <a:r>
              <a:rPr lang="en-US" b="1" dirty="0" err="1"/>
              <a:t>ehitatud</a:t>
            </a:r>
            <a:r>
              <a:rPr lang="en-US" b="1" dirty="0"/>
              <a:t>?</a:t>
            </a:r>
            <a:endParaRPr lang="en-US" dirty="0"/>
          </a:p>
          <a:p>
            <a:r>
              <a:rPr lang="en-US" dirty="0" err="1"/>
              <a:t>Uudistetoimetustes</a:t>
            </a:r>
            <a:r>
              <a:rPr lang="en-US" dirty="0"/>
              <a:t> on </a:t>
            </a:r>
            <a:r>
              <a:rPr lang="en-US" dirty="0" err="1"/>
              <a:t>tavaliselt</a:t>
            </a:r>
            <a:r>
              <a:rPr lang="en-US" dirty="0"/>
              <a:t> </a:t>
            </a:r>
            <a:r>
              <a:rPr lang="en-US" dirty="0" err="1"/>
              <a:t>mitu</a:t>
            </a:r>
            <a:r>
              <a:rPr lang="en-US" dirty="0"/>
              <a:t> </a:t>
            </a:r>
            <a:r>
              <a:rPr lang="en-US" dirty="0" err="1"/>
              <a:t>osakonda</a:t>
            </a:r>
            <a:r>
              <a:rPr lang="en-US" dirty="0"/>
              <a:t> ja </a:t>
            </a:r>
            <a:r>
              <a:rPr lang="en-US" dirty="0" err="1"/>
              <a:t>nende</a:t>
            </a:r>
            <a:r>
              <a:rPr lang="en-US" dirty="0"/>
              <a:t> </a:t>
            </a:r>
            <a:r>
              <a:rPr lang="en-US" dirty="0" err="1"/>
              <a:t>vahel</a:t>
            </a:r>
            <a:r>
              <a:rPr lang="en-US" dirty="0"/>
              <a:t> </a:t>
            </a:r>
            <a:r>
              <a:rPr lang="en-US" dirty="0" err="1"/>
              <a:t>selged</a:t>
            </a:r>
            <a:r>
              <a:rPr lang="en-US" dirty="0"/>
              <a:t> </a:t>
            </a:r>
            <a:r>
              <a:rPr lang="en-US" dirty="0" err="1"/>
              <a:t>piirid</a:t>
            </a:r>
            <a:r>
              <a:rPr lang="en-US" dirty="0"/>
              <a:t>. </a:t>
            </a:r>
            <a:r>
              <a:rPr lang="en-US" dirty="0" err="1"/>
              <a:t>Eesmärk</a:t>
            </a:r>
            <a:r>
              <a:rPr lang="en-US" dirty="0"/>
              <a:t> on </a:t>
            </a:r>
            <a:r>
              <a:rPr lang="en-US" dirty="0" err="1"/>
              <a:t>hoida</a:t>
            </a:r>
            <a:r>
              <a:rPr lang="en-US" dirty="0"/>
              <a:t> </a:t>
            </a:r>
            <a:r>
              <a:rPr lang="en-US" dirty="0" err="1"/>
              <a:t>kahte</a:t>
            </a:r>
            <a:r>
              <a:rPr lang="en-US" dirty="0"/>
              <a:t> </a:t>
            </a:r>
            <a:r>
              <a:rPr lang="en-US" dirty="0" err="1"/>
              <a:t>külge</a:t>
            </a:r>
            <a:r>
              <a:rPr lang="en-US" dirty="0"/>
              <a:t> </a:t>
            </a:r>
            <a:r>
              <a:rPr lang="en-US" dirty="0" err="1"/>
              <a:t>üksteisest</a:t>
            </a:r>
            <a:r>
              <a:rPr lang="en-US" dirty="0"/>
              <a:t> </a:t>
            </a:r>
            <a:r>
              <a:rPr lang="en-US" dirty="0" err="1"/>
              <a:t>lahus</a:t>
            </a:r>
            <a:r>
              <a:rPr lang="en-US" dirty="0"/>
              <a:t>. </a:t>
            </a:r>
            <a:r>
              <a:rPr lang="en-US" dirty="0" err="1"/>
              <a:t>Näiteks</a:t>
            </a:r>
            <a:r>
              <a:rPr lang="en-US" dirty="0"/>
              <a:t> </a:t>
            </a:r>
            <a:r>
              <a:rPr lang="en-US" dirty="0" err="1"/>
              <a:t>tuleks</a:t>
            </a:r>
            <a:r>
              <a:rPr lang="en-US" dirty="0"/>
              <a:t> </a:t>
            </a:r>
            <a:r>
              <a:rPr lang="en-US" dirty="0" err="1"/>
              <a:t>väljaande</a:t>
            </a:r>
            <a:r>
              <a:rPr lang="en-US" dirty="0"/>
              <a:t> </a:t>
            </a:r>
            <a:r>
              <a:rPr lang="en-US" dirty="0" err="1"/>
              <a:t>omanike</a:t>
            </a:r>
            <a:r>
              <a:rPr lang="en-US" dirty="0"/>
              <a:t> ja </a:t>
            </a:r>
            <a:r>
              <a:rPr lang="en-US" dirty="0" err="1"/>
              <a:t>turundusosakonna</a:t>
            </a:r>
            <a:r>
              <a:rPr lang="en-US" dirty="0"/>
              <a:t> </a:t>
            </a:r>
            <a:r>
              <a:rPr lang="en-US" dirty="0" err="1"/>
              <a:t>mõju</a:t>
            </a:r>
            <a:r>
              <a:rPr lang="en-US" dirty="0"/>
              <a:t> </a:t>
            </a:r>
            <a:r>
              <a:rPr lang="en-US" dirty="0" err="1"/>
              <a:t>hoida</a:t>
            </a:r>
            <a:r>
              <a:rPr lang="en-US" dirty="0"/>
              <a:t> </a:t>
            </a:r>
            <a:r>
              <a:rPr lang="en-US" dirty="0" err="1"/>
              <a:t>toimetusest</a:t>
            </a:r>
            <a:r>
              <a:rPr lang="en-US" dirty="0"/>
              <a:t> </a:t>
            </a:r>
            <a:r>
              <a:rPr lang="en-US" dirty="0" err="1"/>
              <a:t>lahus</a:t>
            </a:r>
            <a:r>
              <a:rPr lang="en-US" dirty="0"/>
              <a:t> – see on </a:t>
            </a:r>
            <a:r>
              <a:rPr lang="en-US" dirty="0" err="1"/>
              <a:t>piir</a:t>
            </a:r>
            <a:r>
              <a:rPr lang="en-US" dirty="0"/>
              <a:t>, </a:t>
            </a:r>
            <a:r>
              <a:rPr lang="en-US" dirty="0" err="1"/>
              <a:t>millest</a:t>
            </a:r>
            <a:r>
              <a:rPr lang="en-US" dirty="0"/>
              <a:t> </a:t>
            </a:r>
            <a:r>
              <a:rPr lang="en-US" dirty="0" err="1"/>
              <a:t>ei</a:t>
            </a:r>
            <a:r>
              <a:rPr lang="en-US" dirty="0"/>
              <a:t> </a:t>
            </a:r>
            <a:r>
              <a:rPr lang="en-US" dirty="0" err="1"/>
              <a:t>tohiks</a:t>
            </a:r>
            <a:r>
              <a:rPr lang="en-US" dirty="0"/>
              <a:t> </a:t>
            </a:r>
            <a:r>
              <a:rPr lang="en-US" dirty="0" err="1"/>
              <a:t>üle</a:t>
            </a:r>
            <a:r>
              <a:rPr lang="en-US" dirty="0"/>
              <a:t> </a:t>
            </a:r>
            <a:r>
              <a:rPr lang="en-US" dirty="0" err="1"/>
              <a:t>minna</a:t>
            </a:r>
            <a:r>
              <a:rPr lang="en-US" dirty="0"/>
              <a:t>. </a:t>
            </a:r>
            <a:r>
              <a:rPr lang="en-US" dirty="0" err="1"/>
              <a:t>Ajakirjanikud</a:t>
            </a:r>
            <a:r>
              <a:rPr lang="en-US" dirty="0"/>
              <a:t> ja </a:t>
            </a:r>
            <a:r>
              <a:rPr lang="en-US" dirty="0" err="1"/>
              <a:t>toimetajad</a:t>
            </a:r>
            <a:r>
              <a:rPr lang="en-US" dirty="0"/>
              <a:t> </a:t>
            </a:r>
            <a:r>
              <a:rPr lang="en-US" dirty="0" err="1"/>
              <a:t>peavad</a:t>
            </a:r>
            <a:r>
              <a:rPr lang="en-US" dirty="0"/>
              <a:t> </a:t>
            </a:r>
            <a:r>
              <a:rPr lang="en-US" dirty="0" err="1"/>
              <a:t>saama</a:t>
            </a:r>
            <a:r>
              <a:rPr lang="en-US" dirty="0"/>
              <a:t> </a:t>
            </a:r>
            <a:r>
              <a:rPr lang="en-US" dirty="0" err="1"/>
              <a:t>vabalt</a:t>
            </a:r>
            <a:r>
              <a:rPr lang="en-US" dirty="0"/>
              <a:t> ja </a:t>
            </a:r>
            <a:r>
              <a:rPr lang="en-US" dirty="0" err="1"/>
              <a:t>sõltumatult</a:t>
            </a:r>
            <a:r>
              <a:rPr lang="en-US" dirty="0"/>
              <a:t> </a:t>
            </a:r>
            <a:r>
              <a:rPr lang="en-US" dirty="0" err="1"/>
              <a:t>otsustada</a:t>
            </a:r>
            <a:r>
              <a:rPr lang="en-US" dirty="0"/>
              <a:t>, </a:t>
            </a:r>
            <a:r>
              <a:rPr lang="en-US" dirty="0" err="1"/>
              <a:t>mida</a:t>
            </a:r>
            <a:r>
              <a:rPr lang="en-US" dirty="0"/>
              <a:t> </a:t>
            </a:r>
            <a:r>
              <a:rPr lang="en-US" dirty="0" err="1"/>
              <a:t>avaldada</a:t>
            </a:r>
            <a:r>
              <a:rPr lang="en-US" dirty="0"/>
              <a:t>, </a:t>
            </a:r>
            <a:r>
              <a:rPr lang="en-US" dirty="0" err="1"/>
              <a:t>olenemata</a:t>
            </a:r>
            <a:r>
              <a:rPr lang="en-US" dirty="0"/>
              <a:t> </a:t>
            </a:r>
            <a:r>
              <a:rPr lang="en-US" dirty="0" err="1"/>
              <a:t>reklaamiosakonna</a:t>
            </a:r>
            <a:r>
              <a:rPr lang="en-US" dirty="0"/>
              <a:t> ja </a:t>
            </a:r>
            <a:r>
              <a:rPr lang="en-US" dirty="0" err="1"/>
              <a:t>omanike</a:t>
            </a:r>
            <a:r>
              <a:rPr lang="en-US" dirty="0"/>
              <a:t> </a:t>
            </a:r>
            <a:r>
              <a:rPr lang="en-US" dirty="0" err="1"/>
              <a:t>huvidest</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t-EE" sz="1800" b="1" dirty="0">
                <a:effectLst/>
                <a:latin typeface="Calibri" panose="020F0502020204030204" pitchFamily="34" charset="0"/>
                <a:ea typeface="Calibri" panose="020F0502020204030204" pitchFamily="34" charset="0"/>
                <a:cs typeface="Times New Roman" panose="02020603050405020304" pitchFamily="18" charset="0"/>
              </a:rPr>
              <a:t>Lõppkokkuvõttes vastutavad toimetajad väljaande kajastatavate lugude valimise eest.</a:t>
            </a:r>
            <a:endParaRPr lang="en-US" b="0" i="0" dirty="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Kuidas toimetaja otsustab, mis lugusid avaldada?</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Ajakirjanikke ja väljaandeid mõjutavad uudiste ja nende kajastamisviisi valikul paljud keerulised ja kattuvad tegurid. Kui seda tausta teame, mõistame ehk ka seda, mida me näeme ja miks.</a:t>
            </a:r>
          </a:p>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Toimetajad on filtrid ja valvekoerad, kelle eesmärk on ühelt poolt teadvustada lugejate eelistusi, teiselt poolt aga sortida välja info, mis pärineb inimestelt, kes üritavad ennast meedias ainult heast küljest näidata (nt poliitikud, kes tahavad rõhutada oma saavutusi) või kes tahavad teatud peidetud tegevusi paljastada või vastupidi, peita. Toimetaja otsustab, mis saab kõneaineks ja mis jääb tähelepanuta. Siin on näha osa arvesse võetavaid kriteeriume.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Lugejate eelistus ja sisu </a:t>
            </a: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jagatavus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Meediaväljaannete soov on tagada, et inimesed tarbivad nende sisu ja suhestuksid sellega. Kui sisu on veebis, tahavad meediaväljaanded, et inimesed nende lugusid klikkaksid ja jagaksid. Iga väljaanne peab silmas mingit kindlat sihtrühma ja see sihtrühm ootab väljaandelt teatud sisu. Seetõttu püüab mõni väljaanne täita oma spetsiifilist niši. Näiteks võib moeajakiri pühendada terve numbri Pariisi moenädalale, samas kui majandusajakiri ei pruugi sellest midagi kirjutada.</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Ühiskondlik tähtsus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Ajakirjanikud, kes kajastavad olulisi kohalikke, riiklikke ja ülemaailmseid sündmusi, tunnevad sageli kohustust teavitada lugejaid kriisidest ja probleemidest, millega nad võivad silmitsi seista, ning aidata neid tuvastada. See on üks tähtis põhjus, miks suuremad väljaanded kirjutavad loodusõnnetustest, poliitilistest kriisidest, võimu kuritarvitamisest, pandeemiatest, sõdadest ja muudest mõjukatest sündmustest või probleemidest.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Lähedus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Meediaväljaanded kajastavad enamasti nende riigis või piirkonnas toimuvat. Kohalik meedia kajastab enamasti linnas või maakonnas toimuvat.</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Kultuuriline või ajalooline mõju</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On inimrühmi ja rahvuseid, mis pakuvad auditooriumile kas ajaloolise või kultuurilise mõju tõttu rohkem huvi. Näiteks kajastatakse Baltimaade meedias seetõttu rohkem sündmusi, mis toimuvad Ameerika Ühendriikides, mitte näiteks Slovakkias, mis on lähemal.</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Erakordsus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Ebatavalised sündmused, mis sisaldavad üllatuslikku elementi, saavad rohkem kajastamist kui tavalised sündmused. On juba vana ütlus, et mees, kes hammustab koera, saab rohkem kajastust kui koer, kes hammustab meest. Seetõttu kajastatakse eriti halva või hea varjundiga teemasid.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Konflikt ja draama</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Tõenäosus uudistesse pääseda on suurem lugudel vastuoludest, vaidlustest, lahkuminekutest, streikidest, kaklustest, mässudest ja sõdadest, aga ka arenevat draamat sisaldavatel lugudel, nt põgenemised, õnnetused, läbiotsimised, piiramised, päästmised, lahingud ja kohtuasjad.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a:effectLst/>
                <a:latin typeface="Calibri" panose="020F0502020204030204" pitchFamily="34" charset="0"/>
                <a:ea typeface="Calibri" panose="020F0502020204030204" pitchFamily="34" charset="0"/>
                <a:cs typeface="Times New Roman" panose="02020603050405020304" pitchFamily="18" charset="0"/>
              </a:rPr>
              <a:t>Mõju/raskusaste</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Maavärin, mis tapab 10 000 inimest, saab suurema kajastuse kui see, mis tapab kümme inimest.</a:t>
            </a:r>
          </a:p>
          <a:p>
            <a:pPr>
              <a:lnSpc>
                <a:spcPct val="107000"/>
              </a:lnSpc>
              <a:spcAft>
                <a:spcPts val="800"/>
              </a:spcAft>
            </a:pPr>
            <a:r>
              <a:rPr lang="et-EE" sz="1800" b="1" dirty="0">
                <a:effectLst/>
                <a:latin typeface="Calibri"/>
                <a:ea typeface="Calibri"/>
                <a:cs typeface="Calibri"/>
              </a:rPr>
              <a:t>Kuulsus ja </a:t>
            </a:r>
            <a:r>
              <a:rPr lang="et-EE" b="1" dirty="0"/>
              <a:t>võim</a:t>
            </a:r>
            <a:br>
              <a:rPr lang="et-EE" sz="1800" dirty="0">
                <a:effectLst/>
                <a:latin typeface="Calibri" panose="020F0502020204030204" pitchFamily="34" charset="0"/>
                <a:ea typeface="Calibri" panose="020F0502020204030204" pitchFamily="34" charset="0"/>
                <a:cs typeface="Calibri"/>
              </a:rPr>
            </a:br>
            <a:r>
              <a:rPr lang="et-EE" sz="1800" dirty="0">
                <a:effectLst/>
                <a:latin typeface="Calibri"/>
                <a:ea typeface="Calibri"/>
                <a:cs typeface="Calibri"/>
              </a:rPr>
              <a:t>Kui midagi teeb tuntud poliitik või kuulus näitleja, saab teema tõenäolisemalt kajastatud kui siis, kui seda teeb teie tundmatu naaber.</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Konkurents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Kui üks väljaanne kajastab lugu, mis lugejaid köidab, teevad seda sageli ka teised. Mõnikord püüavad väljaanded teemale lisada ainulaadse nurga või lähenemise, kuid eesmärk on siiski kajastada sündmusi, millest räägitakse, osaledes nii tähtsates aruteludes.</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Eksklusiivsus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Kui juhtub, et ühe väljaande käes on väga tähelepanuväärne teema, mida kellelgi teisel ei ole, on toimetusel suur huvi see avaldada ja rõhutada, et just nemad leidsid selle esimesena, näitamaks lugejatele, et väljaande sisu on ostmist ja tarbimist väärt.</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Aktuaalsus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err="1">
                <a:effectLst/>
                <a:latin typeface="Calibri" panose="020F0502020204030204" pitchFamily="34" charset="0"/>
                <a:ea typeface="Calibri" panose="020F0502020204030204" pitchFamily="34" charset="0"/>
                <a:cs typeface="Times New Roman" panose="02020603050405020304" pitchFamily="18" charset="0"/>
              </a:rPr>
              <a:t>Uudistetoimetajad</a:t>
            </a:r>
            <a:r>
              <a:rPr lang="et-EE" sz="1800" dirty="0">
                <a:effectLst/>
                <a:latin typeface="Calibri" panose="020F0502020204030204" pitchFamily="34" charset="0"/>
                <a:ea typeface="Calibri" panose="020F0502020204030204" pitchFamily="34" charset="0"/>
                <a:cs typeface="Times New Roman" panose="02020603050405020304" pitchFamily="18" charset="0"/>
              </a:rPr>
              <a:t> eelistavad üldiselt kajastada sündmusi, mis on toimunud hiljuti, mitte nädalaid või kuid tagasi. 24-tunnine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uudistetsükkel</a:t>
            </a:r>
            <a:r>
              <a:rPr lang="et-EE" sz="1800" dirty="0">
                <a:effectLst/>
                <a:latin typeface="Calibri" panose="020F0502020204030204" pitchFamily="34" charset="0"/>
                <a:ea typeface="Calibri" panose="020F0502020204030204" pitchFamily="34" charset="0"/>
                <a:cs typeface="Times New Roman" panose="02020603050405020304" pitchFamily="18" charset="0"/>
              </a:rPr>
              <a:t> liigub kiiresti ja võib mõjutada seda, mida ajakirjanikud kajastavad ja kui kaua nad mingile loole aega kulutavad.</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Audiovisuaal</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Tele- ja raadiojaamade jaoks on erilise tähtsusega lood, mis sisaldavad erakordseid fotosid, videoid või heli.</a:t>
            </a:r>
          </a:p>
          <a:p>
            <a:pPr>
              <a:lnSpc>
                <a:spcPct val="107000"/>
              </a:lnSpc>
              <a:spcAft>
                <a:spcPts val="800"/>
              </a:spcAft>
            </a:pPr>
            <a:r>
              <a:rPr lang="et-EE" sz="1800" b="1" dirty="0">
                <a:effectLst/>
                <a:latin typeface="Calibri" panose="020F0502020204030204" pitchFamily="34" charset="0"/>
                <a:ea typeface="Calibri" panose="020F0502020204030204" pitchFamily="34" charset="0"/>
                <a:cs typeface="Times New Roman" panose="02020603050405020304" pitchFamily="18" charset="0"/>
              </a:rPr>
              <a:t>Meelelahutus</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Mõni väljaanne keskendub peamiselt lugudele, mis puudutavad seksi, meelelahutusäri, sporti,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inimhuvi</a:t>
            </a:r>
            <a:r>
              <a:rPr lang="et-EE" sz="1800" dirty="0">
                <a:effectLst/>
                <a:latin typeface="Calibri" panose="020F0502020204030204" pitchFamily="34" charset="0"/>
                <a:ea typeface="Calibri" panose="020F0502020204030204" pitchFamily="34" charset="0"/>
                <a:cs typeface="Times New Roman" panose="02020603050405020304" pitchFamily="18" charset="0"/>
              </a:rPr>
              <a:t> ja loomi, või siis kasutavad nad lugudes humoorikat lähenemist, vaimukaid pealkirju või nimekirju.</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b="1" dirty="0" err="1">
                <a:effectLst/>
                <a:latin typeface="Calibri" panose="020F0502020204030204" pitchFamily="34" charset="0"/>
                <a:ea typeface="Calibri" panose="020F0502020204030204" pitchFamily="34" charset="0"/>
                <a:cs typeface="Times New Roman" panose="02020603050405020304" pitchFamily="18" charset="0"/>
              </a:rPr>
              <a:t>Uudisteorganisatsiooni</a:t>
            </a:r>
            <a:r>
              <a:rPr lang="et-EE" sz="1800" b="1" dirty="0">
                <a:effectLst/>
                <a:latin typeface="Calibri" panose="020F0502020204030204" pitchFamily="34" charset="0"/>
                <a:ea typeface="Calibri" panose="020F0502020204030204" pitchFamily="34" charset="0"/>
                <a:cs typeface="Times New Roman" panose="02020603050405020304" pitchFamily="18" charset="0"/>
              </a:rPr>
              <a:t> kõneaine kujundamine</a:t>
            </a:r>
            <a:br>
              <a:rPr lang="et-EE" sz="1800" dirty="0">
                <a:effectLst/>
                <a:latin typeface="Calibri" panose="020F0502020204030204" pitchFamily="34" charset="0"/>
                <a:ea typeface="Calibri" panose="020F0502020204030204" pitchFamily="34" charset="0"/>
                <a:cs typeface="Times New Roman" panose="02020603050405020304" pitchFamily="18" charset="0"/>
              </a:rPr>
            </a:br>
            <a:r>
              <a:rPr lang="et-EE" sz="1800" dirty="0">
                <a:effectLst/>
                <a:latin typeface="Calibri" panose="020F0502020204030204" pitchFamily="34" charset="0"/>
                <a:ea typeface="Calibri" panose="020F0502020204030204" pitchFamily="34" charset="0"/>
                <a:cs typeface="Times New Roman" panose="02020603050405020304" pitchFamily="18" charset="0"/>
              </a:rPr>
              <a:t>Tõenäoliselt jõuavad väljaande veergudele lood, mis sobivad </a:t>
            </a:r>
            <a:r>
              <a:rPr lang="et-EE" sz="1800" dirty="0" err="1">
                <a:effectLst/>
                <a:latin typeface="Calibri" panose="020F0502020204030204" pitchFamily="34" charset="0"/>
                <a:ea typeface="Calibri" panose="020F0502020204030204" pitchFamily="34" charset="0"/>
                <a:cs typeface="Times New Roman" panose="02020603050405020304" pitchFamily="18" charset="0"/>
              </a:rPr>
              <a:t>uudisteorganisatsiooni</a:t>
            </a:r>
            <a:r>
              <a:rPr lang="et-EE" sz="1800" dirty="0">
                <a:effectLst/>
                <a:latin typeface="Calibri" panose="020F0502020204030204" pitchFamily="34" charset="0"/>
                <a:ea typeface="Calibri" panose="020F0502020204030204" pitchFamily="34" charset="0"/>
                <a:cs typeface="Times New Roman" panose="02020603050405020304" pitchFamily="18" charset="0"/>
              </a:rPr>
              <a:t> enda huvidega, olgu siis ideoloogiliste või ärihuvidega või põhjusel, et need on osa mõnest kampaaniast. Näiteks võid spordivõistlustel või kontserdil vaadata, kas seda on toetanud mõni meediaväljaanne või kontsern-grupp. Seejärel vaata, kuivõrd ja kus on sündmust enne ja pärast kajastatud.</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26412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t-EE" sz="1800" dirty="0">
                <a:effectLst/>
                <a:latin typeface="Calibri" panose="020F0502020204030204" pitchFamily="34" charset="0"/>
                <a:ea typeface="Calibri" panose="020F0502020204030204" pitchFamily="34" charset="0"/>
                <a:cs typeface="Times New Roman" panose="02020603050405020304" pitchFamily="18" charset="0"/>
              </a:rPr>
              <a:t>Vajaduse korral jaga õpilastele:</a:t>
            </a:r>
          </a:p>
          <a:p>
            <a:endParaRPr lang="en-US" dirty="0">
              <a:cs typeface="Calibri"/>
            </a:endParaRPr>
          </a:p>
          <a:p>
            <a:r>
              <a:rPr lang="en-US" dirty="0">
                <a:hlinkClick r:id="rId3"/>
              </a:rPr>
              <a:t>https://www.err.ee/1608366696/valisilm-kas-hiina-votab-taiwani-jouga-tagasi</a:t>
            </a:r>
          </a:p>
          <a:p>
            <a:r>
              <a:rPr lang="en-US" dirty="0">
                <a:hlinkClick r:id="rId4"/>
              </a:rPr>
              <a:t>https://roheportaal.delfi.ee/artikkel/95568217/fotod-lume-ja-sulavee-alla-mattunud-pealinna-rattateed-on-labimatud</a:t>
            </a:r>
            <a:endParaRPr lang="en-US"/>
          </a:p>
          <a:p>
            <a:r>
              <a:rPr lang="en-US" dirty="0">
                <a:hlinkClick r:id="rId5"/>
              </a:rPr>
              <a:t>https://sport.err.ee/1608458600/sildaru-paases-mk-etapil-rennisoidu-finaali</a:t>
            </a:r>
            <a:endParaRPr lang="en-US"/>
          </a:p>
          <a:p>
            <a:endParaRPr lang="en-US" dirty="0"/>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6</a:t>
            </a:fld>
            <a:endParaRPr lang="en-US"/>
          </a:p>
        </p:txBody>
      </p:sp>
    </p:spTree>
    <p:extLst>
      <p:ext uri="{BB962C8B-B14F-4D97-AF65-F5344CB8AC3E}">
        <p14:creationId xmlns:p14="http://schemas.microsoft.com/office/powerpoint/2010/main" val="288280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Toimetuse tegevus EE </a:t>
            </a:r>
            <a:r>
              <a:rPr lang="et-EE" dirty="0">
                <a:hlinkClick r:id="rId3"/>
              </a:rPr>
              <a:t>https://youtu.be/J4RUB1hnCd4</a:t>
            </a:r>
            <a:endParaRPr lang="en-US">
              <a:ea typeface="Calibri" panose="020F0502020204030204"/>
              <a:cs typeface="Calibri" panose="020F0502020204030204"/>
            </a:endParaRPr>
          </a:p>
          <a:p>
            <a:endParaRPr lang="et-E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hlinkClick r:id="rId3"/>
              </a:rPr>
              <a:t>https://www.youtube.com/watch?v=uNidQHk5SZs</a:t>
            </a:r>
            <a:r>
              <a:rPr lang="en-US" dirty="0">
                <a:cs typeface="Calibri"/>
              </a:rPr>
              <a:t> </a:t>
            </a:r>
            <a:r>
              <a:rPr lang="et-EE" sz="1200" dirty="0">
                <a:effectLst/>
                <a:latin typeface="Calibri" panose="020F0502020204030204" pitchFamily="34" charset="0"/>
                <a:ea typeface="Calibri" panose="020F0502020204030204" pitchFamily="34" charset="0"/>
                <a:cs typeface="Times New Roman" panose="02020603050405020304" pitchFamily="18" charset="0"/>
              </a:rPr>
              <a:t>–</a:t>
            </a:r>
            <a:r>
              <a:rPr lang="et-EE" dirty="0">
                <a:cs typeface="Calibri"/>
              </a:rPr>
              <a:t> a</a:t>
            </a:r>
            <a:r>
              <a:rPr lang="et-EE" sz="1800" dirty="0">
                <a:effectLst/>
                <a:latin typeface="Calibri" panose="020F0502020204030204" pitchFamily="34" charset="0"/>
                <a:ea typeface="Calibri" panose="020F0502020204030204" pitchFamily="34" charset="0"/>
                <a:cs typeface="Times New Roman" panose="02020603050405020304" pitchFamily="18" charset="0"/>
              </a:rPr>
              <a:t>jakirjanduse viis põhiväärtust</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18</a:t>
            </a:fld>
            <a:endParaRPr lang="en-US"/>
          </a:p>
        </p:txBody>
      </p:sp>
    </p:spTree>
    <p:extLst>
      <p:ext uri="{BB962C8B-B14F-4D97-AF65-F5344CB8AC3E}">
        <p14:creationId xmlns:p14="http://schemas.microsoft.com/office/powerpoint/2010/main" val="2269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2/4/2023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2/4/2023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2/4/2023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2/4/2023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2/4/2023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2/4/2023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2/4/2023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2/4/2023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2/4/2023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2/4/2023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2/4/2023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2/4/2023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J4RUB1hnCd4?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NidQHk5SZs?start=1&amp;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rsf.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963EF0B-282C-98F5-3C4A-584E81CD978F}"/>
              </a:ext>
            </a:extLst>
          </p:cNvPr>
          <p:cNvSpPr txBox="1"/>
          <p:nvPr/>
        </p:nvSpPr>
        <p:spPr>
          <a:xfrm>
            <a:off x="1469571" y="94705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Lesson 2: Media Ownership</a:t>
            </a:r>
          </a:p>
          <a:p>
            <a:r>
              <a:rPr lang="en-US" sz="2400" b="1" dirty="0">
                <a:latin typeface="Futura PT Book"/>
                <a:ea typeface="Source Sans Pro Light"/>
                <a:cs typeface="Calibri"/>
              </a:rPr>
              <a:t>Unit 2 Part A</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8828314" y="5295138"/>
            <a:ext cx="2743200" cy="992124"/>
          </a:xfrm>
          <a:prstGeom prst="rect">
            <a:avLst/>
          </a:prstGeom>
        </p:spPr>
      </p:pic>
      <p:pic>
        <p:nvPicPr>
          <p:cNvPr id="5" name="Picture 5">
            <a:extLst>
              <a:ext uri="{FF2B5EF4-FFF2-40B4-BE49-F238E27FC236}">
                <a16:creationId xmlns:a16="http://schemas.microsoft.com/office/drawing/2014/main" id="{B0C9AD0E-A8B9-6F6B-3325-7701A6417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00" y="-42862"/>
            <a:ext cx="12263283" cy="6898096"/>
          </a:xfrm>
          <a:prstGeom prst="rect">
            <a:avLst/>
          </a:prstGeom>
        </p:spPr>
      </p:pic>
      <p:sp>
        <p:nvSpPr>
          <p:cNvPr id="8" name="TextBox 7">
            <a:extLst>
              <a:ext uri="{FF2B5EF4-FFF2-40B4-BE49-F238E27FC236}">
                <a16:creationId xmlns:a16="http://schemas.microsoft.com/office/drawing/2014/main" id="{3F2298B4-2E14-D507-4B9A-E60C6C511C33}"/>
              </a:ext>
            </a:extLst>
          </p:cNvPr>
          <p:cNvSpPr txBox="1"/>
          <p:nvPr/>
        </p:nvSpPr>
        <p:spPr>
          <a:xfrm>
            <a:off x="515841" y="263716"/>
            <a:ext cx="639158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3.</a:t>
            </a:r>
            <a:r>
              <a:rPr lang="en-US" sz="3200" b="1" dirty="0">
                <a:latin typeface="Futura PT Book"/>
                <a:ea typeface="Source Sans Pro Light"/>
                <a:cs typeface="Calibri"/>
              </a:rPr>
              <a:t> </a:t>
            </a:r>
            <a:r>
              <a:rPr lang="et-EE" sz="3200" dirty="0">
                <a:latin typeface="Futura PT Book"/>
                <a:ea typeface="Source Sans Pro Light"/>
                <a:cs typeface="Calibri"/>
              </a:rPr>
              <a:t>tund. </a:t>
            </a:r>
            <a:r>
              <a:rPr lang="et-EE" sz="3200" b="1" dirty="0">
                <a:latin typeface="Futura PT Book"/>
                <a:ea typeface="Source Sans Pro Light"/>
                <a:cs typeface="Calibri"/>
              </a:rPr>
              <a:t>Kõneaine kujundamine</a:t>
            </a:r>
            <a:endParaRPr lang="en-US" sz="3200" b="1" dirty="0">
              <a:latin typeface="Futura PT Bold" panose="020B0902020204020203" pitchFamily="34" charset="0"/>
              <a:ea typeface="Source Sans Pro Light"/>
              <a:cs typeface="Calibri"/>
            </a:endParaRPr>
          </a:p>
          <a:p>
            <a:r>
              <a:rPr lang="en-US" sz="2400" dirty="0">
                <a:latin typeface="Futura PT Book"/>
                <a:ea typeface="Source Sans Pro Light"/>
                <a:cs typeface="Calibri"/>
              </a:rPr>
              <a:t>2</a:t>
            </a:r>
            <a:r>
              <a:rPr lang="et-EE" sz="2400" dirty="0">
                <a:latin typeface="Futura PT Book"/>
                <a:ea typeface="Source Sans Pro Light"/>
                <a:cs typeface="Calibri"/>
              </a:rPr>
              <a:t>. peatükk, osa</a:t>
            </a:r>
            <a:r>
              <a:rPr lang="en-US" sz="2400" dirty="0">
                <a:latin typeface="Futura PT Book"/>
                <a:ea typeface="Source Sans Pro Light"/>
                <a:cs typeface="Calibri"/>
              </a:rPr>
              <a:t> B</a:t>
            </a:r>
          </a:p>
        </p:txBody>
      </p:sp>
      <p:pic>
        <p:nvPicPr>
          <p:cNvPr id="10" name="Picture 4" descr="Logo&#10;&#10;Description automatically generated">
            <a:extLst>
              <a:ext uri="{FF2B5EF4-FFF2-40B4-BE49-F238E27FC236}">
                <a16:creationId xmlns:a16="http://schemas.microsoft.com/office/drawing/2014/main" id="{A5238DA2-1A33-F2B1-43FF-36E016A49B5E}"/>
              </a:ext>
            </a:extLst>
          </p:cNvPr>
          <p:cNvPicPr>
            <a:picLocks noChangeAspect="1"/>
          </p:cNvPicPr>
          <p:nvPr/>
        </p:nvPicPr>
        <p:blipFill>
          <a:blip r:embed="rId3"/>
          <a:stretch>
            <a:fillRect/>
          </a:stretch>
        </p:blipFill>
        <p:spPr>
          <a:xfrm>
            <a:off x="303746" y="5484409"/>
            <a:ext cx="2743200" cy="992124"/>
          </a:xfrm>
          <a:prstGeom prst="rect">
            <a:avLst/>
          </a:prstGeom>
        </p:spPr>
      </p:pic>
    </p:spTree>
    <p:extLst>
      <p:ext uri="{BB962C8B-B14F-4D97-AF65-F5344CB8AC3E}">
        <p14:creationId xmlns:p14="http://schemas.microsoft.com/office/powerpoint/2010/main" val="21836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Online Media 2" title="Toimetuse tegevus EE">
            <a:hlinkClick r:id="" action="ppaction://media"/>
            <a:extLst>
              <a:ext uri="{FF2B5EF4-FFF2-40B4-BE49-F238E27FC236}">
                <a16:creationId xmlns:a16="http://schemas.microsoft.com/office/drawing/2014/main" id="{5D907EDD-7868-DD75-456D-F43B2EFE0A35}"/>
              </a:ext>
            </a:extLst>
          </p:cNvPr>
          <p:cNvPicPr>
            <a:picLocks noRot="1" noChangeAspect="1"/>
          </p:cNvPicPr>
          <p:nvPr>
            <a:videoFile r:link="rId1"/>
          </p:nvPr>
        </p:nvPicPr>
        <p:blipFill>
          <a:blip r:embed="rId4"/>
          <a:stretch>
            <a:fillRect/>
          </a:stretch>
        </p:blipFill>
        <p:spPr>
          <a:xfrm>
            <a:off x="124604" y="166658"/>
            <a:ext cx="11942792" cy="6596571"/>
          </a:xfrm>
          <a:prstGeom prst="rect">
            <a:avLst/>
          </a:prstGeom>
        </p:spPr>
      </p:pic>
    </p:spTree>
    <p:extLst>
      <p:ext uri="{BB962C8B-B14F-4D97-AF65-F5344CB8AC3E}">
        <p14:creationId xmlns:p14="http://schemas.microsoft.com/office/powerpoint/2010/main" val="8864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2455832"/>
            <a:ext cx="10515600" cy="1325563"/>
          </a:xfrm>
        </p:spPr>
        <p:txBody>
          <a:bodyPr/>
          <a:lstStyle/>
          <a:p>
            <a:r>
              <a:rPr lang="en-US" dirty="0" err="1">
                <a:solidFill>
                  <a:schemeClr val="bg1"/>
                </a:solidFill>
                <a:latin typeface="Futura PT Bold" panose="020B0902020204020203" pitchFamily="34" charset="0"/>
              </a:rPr>
              <a:t>Ajakirjanduslikud</a:t>
            </a:r>
            <a:r>
              <a:rPr lang="en-US" dirty="0">
                <a:solidFill>
                  <a:schemeClr val="bg1"/>
                </a:solidFill>
                <a:latin typeface="Futura PT Bold" panose="020B0902020204020203" pitchFamily="34" charset="0"/>
              </a:rPr>
              <a:t> </a:t>
            </a:r>
            <a:r>
              <a:rPr lang="en-US" dirty="0" err="1">
                <a:solidFill>
                  <a:schemeClr val="bg1"/>
                </a:solidFill>
                <a:latin typeface="Futura PT Bold" panose="020B0902020204020203" pitchFamily="34" charset="0"/>
              </a:rPr>
              <a:t>standardid</a:t>
            </a:r>
            <a:endParaRPr lang="en-US" dirty="0">
              <a:solidFill>
                <a:schemeClr val="bg1"/>
              </a:solidFill>
              <a:latin typeface="Futura PT Bold" panose="020B0902020204020203" pitchFamily="34" charset="0"/>
            </a:endParaRPr>
          </a:p>
        </p:txBody>
      </p:sp>
      <p:pic>
        <p:nvPicPr>
          <p:cNvPr id="6" name="Picture 5" descr="Logo&#10;&#10;Description automatically generated">
            <a:extLst>
              <a:ext uri="{FF2B5EF4-FFF2-40B4-BE49-F238E27FC236}">
                <a16:creationId xmlns:a16="http://schemas.microsoft.com/office/drawing/2014/main" id="{15543CAD-7AEF-01F2-AB98-E646507F37FE}"/>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22149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Text&#10;&#10;Description automatically generated">
            <a:extLst>
              <a:ext uri="{FF2B5EF4-FFF2-40B4-BE49-F238E27FC236}">
                <a16:creationId xmlns:a16="http://schemas.microsoft.com/office/drawing/2014/main" id="{F7826AA1-4A4A-351C-3DCB-82B85057D6F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30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A picture containing graphical user interface&#10;&#10;Description automatically generated">
            <a:extLst>
              <a:ext uri="{FF2B5EF4-FFF2-40B4-BE49-F238E27FC236}">
                <a16:creationId xmlns:a16="http://schemas.microsoft.com/office/drawing/2014/main" id="{65F04E76-4DBF-5945-5CD0-2DED3E41EBB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8094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application&#10;&#10;Description automatically generated">
            <a:extLst>
              <a:ext uri="{FF2B5EF4-FFF2-40B4-BE49-F238E27FC236}">
                <a16:creationId xmlns:a16="http://schemas.microsoft.com/office/drawing/2014/main" id="{2E93ADE8-E65A-1B75-8E3A-E4F0B089A049}"/>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801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a:extLst>
              <a:ext uri="{FF2B5EF4-FFF2-40B4-BE49-F238E27FC236}">
                <a16:creationId xmlns:a16="http://schemas.microsoft.com/office/drawing/2014/main" id="{F03CFC21-8CC8-A2B5-1946-47594222158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6383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application&#10;&#10;Description automatically generated">
            <a:extLst>
              <a:ext uri="{FF2B5EF4-FFF2-40B4-BE49-F238E27FC236}">
                <a16:creationId xmlns:a16="http://schemas.microsoft.com/office/drawing/2014/main" id="{8A3812BC-8D57-CE35-85FA-970AAD6EB2F0}"/>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67320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10;&#10;Description automatically generated">
            <a:extLst>
              <a:ext uri="{FF2B5EF4-FFF2-40B4-BE49-F238E27FC236}">
                <a16:creationId xmlns:a16="http://schemas.microsoft.com/office/drawing/2014/main" id="{1B1AC577-9F6E-905C-AB51-BCAD22A0A18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5015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Online Media 2" title="The 5 Core Values of Journalism">
            <a:hlinkClick r:id="" action="ppaction://media"/>
            <a:extLst>
              <a:ext uri="{FF2B5EF4-FFF2-40B4-BE49-F238E27FC236}">
                <a16:creationId xmlns:a16="http://schemas.microsoft.com/office/drawing/2014/main" id="{EC618848-9F7A-01B3-59FB-F0AF8ED89E17}"/>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0488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933734" y="2889961"/>
            <a:ext cx="10515600" cy="1325563"/>
          </a:xfrm>
        </p:spPr>
        <p:txBody>
          <a:bodyPr>
            <a:normAutofit/>
          </a:bodyPr>
          <a:lstStyle/>
          <a:p>
            <a:r>
              <a:rPr lang="en-US" dirty="0" err="1">
                <a:solidFill>
                  <a:schemeClr val="bg1"/>
                </a:solidFill>
                <a:latin typeface="Futura PT Bold" panose="020B0902020204020203" pitchFamily="34" charset="0"/>
              </a:rPr>
              <a:t>Ajakirjandusvabadus</a:t>
            </a:r>
            <a:r>
              <a:rPr lang="en-US" dirty="0">
                <a:solidFill>
                  <a:schemeClr val="bg1"/>
                </a:solidFill>
                <a:latin typeface="Futura PT Bold" panose="020B0902020204020203" pitchFamily="34" charset="0"/>
              </a:rPr>
              <a:t> Balti </a:t>
            </a:r>
            <a:r>
              <a:rPr lang="en-US" dirty="0" err="1">
                <a:solidFill>
                  <a:schemeClr val="bg1"/>
                </a:solidFill>
                <a:latin typeface="Futura PT Bold" panose="020B0902020204020203" pitchFamily="34" charset="0"/>
              </a:rPr>
              <a:t>riikides</a:t>
            </a:r>
            <a:endParaRPr lang="en-US" dirty="0">
              <a:solidFill>
                <a:schemeClr val="bg1"/>
              </a:solidFill>
              <a:latin typeface="Futura PT Bold" panose="020B0902020204020203" pitchFamily="34" charset="0"/>
            </a:endParaRPr>
          </a:p>
        </p:txBody>
      </p:sp>
    </p:spTree>
    <p:extLst>
      <p:ext uri="{BB962C8B-B14F-4D97-AF65-F5344CB8AC3E}">
        <p14:creationId xmlns:p14="http://schemas.microsoft.com/office/powerpoint/2010/main" val="34906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t-EE" dirty="0">
                <a:latin typeface="Futura PT Bold" panose="020B0902020204020203" pitchFamily="34" charset="0"/>
              </a:rPr>
              <a:t>Kodutöö</a:t>
            </a:r>
            <a:endParaRPr lang="en-US" dirty="0">
              <a:latin typeface="Futura PT Bold" panose="020B0902020204020203" pitchFamily="34" charset="0"/>
            </a:endParaRP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404945"/>
            <a:ext cx="7123473" cy="4736550"/>
          </a:xfrm>
        </p:spPr>
        <p:txBody>
          <a:bodyPr vert="horz" lIns="91440" tIns="45720" rIns="91440" bIns="45720" rtlCol="0" anchor="t">
            <a:normAutofit/>
          </a:bodyPr>
          <a:lstStyle/>
          <a:p>
            <a:pPr marL="0" indent="0">
              <a:buNone/>
            </a:pPr>
            <a:r>
              <a:rPr lang="en-US" sz="3200" dirty="0" err="1">
                <a:latin typeface="Futura PT Book"/>
                <a:ea typeface="Source Sans Pro Light"/>
              </a:rPr>
              <a:t>Vaadake</a:t>
            </a:r>
            <a:r>
              <a:rPr lang="en-US" sz="3200" dirty="0">
                <a:latin typeface="Futura PT Book"/>
                <a:ea typeface="Source Sans Pro Light"/>
              </a:rPr>
              <a:t> </a:t>
            </a:r>
            <a:r>
              <a:rPr lang="en-US" sz="3200" dirty="0" err="1">
                <a:latin typeface="Futura PT Book"/>
                <a:ea typeface="Source Sans Pro Light"/>
              </a:rPr>
              <a:t>järele</a:t>
            </a:r>
            <a:r>
              <a:rPr lang="en-US" sz="3200" dirty="0">
                <a:latin typeface="Futura PT Book"/>
                <a:ea typeface="Source Sans Pro Light"/>
              </a:rPr>
              <a:t>, kas </a:t>
            </a:r>
            <a:r>
              <a:rPr lang="en-US" sz="3200" dirty="0" err="1">
                <a:latin typeface="Futura PT Book"/>
                <a:ea typeface="Source Sans Pro Light"/>
              </a:rPr>
              <a:t>olete</a:t>
            </a:r>
            <a:r>
              <a:rPr lang="en-US" sz="3200" dirty="0">
                <a:latin typeface="Futura PT Book"/>
                <a:ea typeface="Source Sans Pro Light"/>
              </a:rPr>
              <a:t> </a:t>
            </a:r>
            <a:r>
              <a:rPr lang="en-US" sz="3200" dirty="0" err="1">
                <a:latin typeface="Futura PT Book"/>
                <a:ea typeface="Source Sans Pro Light"/>
              </a:rPr>
              <a:t>ära</a:t>
            </a:r>
            <a:r>
              <a:rPr lang="en-US" sz="3200" dirty="0">
                <a:latin typeface="Futura PT Book"/>
                <a:ea typeface="Source Sans Pro Light"/>
              </a:rPr>
              <a:t> </a:t>
            </a:r>
            <a:r>
              <a:rPr lang="en-US" sz="3200" dirty="0" err="1">
                <a:latin typeface="Futura PT Book"/>
                <a:ea typeface="Source Sans Pro Light"/>
              </a:rPr>
              <a:t>teinud</a:t>
            </a:r>
            <a:r>
              <a:rPr lang="en-US" sz="3200" dirty="0">
                <a:latin typeface="Futura PT Book"/>
                <a:ea typeface="Source Sans Pro Light"/>
              </a:rPr>
              <a:t> </a:t>
            </a:r>
            <a:r>
              <a:rPr lang="en-US" sz="3200" dirty="0" err="1">
                <a:latin typeface="Futura PT Book"/>
                <a:ea typeface="Source Sans Pro Light"/>
              </a:rPr>
              <a:t>testi</a:t>
            </a:r>
            <a:r>
              <a:rPr lang="en-US" sz="3200" dirty="0">
                <a:latin typeface="Futura PT Book"/>
                <a:ea typeface="Source Sans Pro Light"/>
              </a:rPr>
              <a:t> </a:t>
            </a:r>
            <a:r>
              <a:rPr lang="en-US" sz="3200" dirty="0" err="1">
                <a:latin typeface="Futura PT Book"/>
                <a:ea typeface="Source Sans Pro Light"/>
              </a:rPr>
              <a:t>uudiste</a:t>
            </a:r>
            <a:r>
              <a:rPr lang="en-US" sz="3200" dirty="0">
                <a:latin typeface="Futura PT Book"/>
                <a:ea typeface="Source Sans Pro Light"/>
              </a:rPr>
              <a:t> </a:t>
            </a:r>
            <a:r>
              <a:rPr lang="en-US" sz="3200" dirty="0" err="1">
                <a:latin typeface="Futura PT Book"/>
                <a:ea typeface="Source Sans Pro Light"/>
              </a:rPr>
              <a:t>telgitaguste</a:t>
            </a:r>
            <a:r>
              <a:rPr lang="en-US" sz="3200" dirty="0">
                <a:latin typeface="Futura PT Book"/>
                <a:ea typeface="Source Sans Pro Light"/>
              </a:rPr>
              <a:t> </a:t>
            </a:r>
            <a:r>
              <a:rPr lang="en-US" sz="3200" dirty="0" err="1">
                <a:latin typeface="Futura PT Book"/>
                <a:ea typeface="Source Sans Pro Light"/>
              </a:rPr>
              <a:t>kohta</a:t>
            </a:r>
            <a:r>
              <a:rPr lang="en-US" sz="3200" dirty="0">
                <a:latin typeface="Futura PT Book"/>
                <a:ea typeface="Source Sans Pro Light"/>
              </a:rPr>
              <a:t>! QR-</a:t>
            </a:r>
            <a:r>
              <a:rPr lang="en-US" sz="3200" dirty="0" err="1">
                <a:latin typeface="Futura PT Book"/>
                <a:ea typeface="Source Sans Pro Light"/>
              </a:rPr>
              <a:t>kood</a:t>
            </a:r>
            <a:r>
              <a:rPr lang="en-US" sz="3200" dirty="0">
                <a:latin typeface="Futura PT Book"/>
                <a:ea typeface="Source Sans Pro Light"/>
              </a:rPr>
              <a:t>: </a:t>
            </a:r>
          </a:p>
          <a:p>
            <a:pPr marL="0" indent="0">
              <a:buNone/>
            </a:pPr>
            <a:endParaRPr lang="et-EE" sz="3200" dirty="0">
              <a:latin typeface="Futura PT Book"/>
              <a:ea typeface="Source Sans Pro Light"/>
            </a:endParaRPr>
          </a:p>
          <a:p>
            <a:pPr marL="0" indent="0">
              <a:buNone/>
            </a:pPr>
            <a:r>
              <a:rPr lang="en-US" sz="3200" b="1" dirty="0" err="1">
                <a:latin typeface="Futura PT Book"/>
                <a:ea typeface="Source Sans Pro Light"/>
              </a:rPr>
              <a:t>Arutelu</a:t>
            </a:r>
            <a:endParaRPr lang="en-US" sz="3200" b="1" dirty="0">
              <a:latin typeface="Futura PT Book"/>
              <a:ea typeface="Source Sans Pro Light"/>
            </a:endParaRPr>
          </a:p>
          <a:p>
            <a:pPr marL="0" indent="0">
              <a:buNone/>
            </a:pPr>
            <a:r>
              <a:rPr lang="en-US" sz="3200" dirty="0">
                <a:latin typeface="Futura PT Book"/>
                <a:ea typeface="Source Sans Pro Light"/>
              </a:rPr>
              <a:t>Kes </a:t>
            </a:r>
            <a:r>
              <a:rPr lang="en-US" sz="3200" dirty="0" err="1">
                <a:latin typeface="Futura PT Book"/>
                <a:ea typeface="Source Sans Pro Light"/>
              </a:rPr>
              <a:t>otsustab</a:t>
            </a:r>
            <a:r>
              <a:rPr lang="en-US" sz="3200" dirty="0">
                <a:latin typeface="Futura PT Book"/>
                <a:ea typeface="Source Sans Pro Light"/>
              </a:rPr>
              <a:t>, </a:t>
            </a:r>
            <a:r>
              <a:rPr lang="en-US" sz="3200" dirty="0" err="1">
                <a:latin typeface="Futura PT Book"/>
                <a:ea typeface="Source Sans Pro Light"/>
              </a:rPr>
              <a:t>mida</a:t>
            </a:r>
            <a:r>
              <a:rPr lang="en-US" sz="3200" dirty="0">
                <a:latin typeface="Futura PT Book"/>
                <a:ea typeface="Source Sans Pro Light"/>
              </a:rPr>
              <a:t> </a:t>
            </a:r>
            <a:r>
              <a:rPr lang="en-US" sz="3200" dirty="0" err="1">
                <a:latin typeface="Futura PT Book"/>
                <a:ea typeface="Source Sans Pro Light"/>
              </a:rPr>
              <a:t>uudistes</a:t>
            </a:r>
            <a:r>
              <a:rPr lang="en-US" sz="3200" dirty="0">
                <a:latin typeface="Futura PT Book"/>
                <a:ea typeface="Source Sans Pro Light"/>
              </a:rPr>
              <a:t> </a:t>
            </a:r>
            <a:r>
              <a:rPr lang="en-US" sz="3200" dirty="0" err="1">
                <a:latin typeface="Futura PT Book"/>
                <a:ea typeface="Source Sans Pro Light"/>
              </a:rPr>
              <a:t>avaldada</a:t>
            </a:r>
            <a:r>
              <a:rPr lang="en-US" sz="3200" dirty="0">
                <a:latin typeface="Futura PT Book"/>
                <a:ea typeface="Source Sans Pro Light"/>
              </a:rPr>
              <a:t> / </a:t>
            </a:r>
            <a:r>
              <a:rPr lang="en-US" sz="3200" dirty="0" err="1">
                <a:latin typeface="Futura PT Book"/>
                <a:ea typeface="Source Sans Pro Light"/>
              </a:rPr>
              <a:t>eetris</a:t>
            </a:r>
            <a:r>
              <a:rPr lang="en-US" sz="3200" dirty="0">
                <a:latin typeface="Futura PT Book"/>
                <a:ea typeface="Source Sans Pro Light"/>
              </a:rPr>
              <a:t> </a:t>
            </a:r>
            <a:r>
              <a:rPr lang="en-US" sz="3200" dirty="0" err="1">
                <a:latin typeface="Futura PT Book"/>
                <a:ea typeface="Source Sans Pro Light"/>
              </a:rPr>
              <a:t>edastada</a:t>
            </a:r>
            <a:r>
              <a:rPr lang="en-US" sz="3200" dirty="0">
                <a:latin typeface="Futura PT Book"/>
                <a:ea typeface="Source Sans Pro Light"/>
              </a:rPr>
              <a:t>?</a:t>
            </a:r>
            <a:endParaRPr lang="et-EE" sz="3200" dirty="0">
              <a:latin typeface="Futura PT Book"/>
              <a:ea typeface="Source Sans Pro Light"/>
            </a:endParaRPr>
          </a:p>
          <a:p>
            <a:pPr marL="0" indent="0">
              <a:buNone/>
            </a:pPr>
            <a:r>
              <a:rPr lang="en-US" sz="3200" dirty="0">
                <a:latin typeface="Futura PT Book"/>
                <a:ea typeface="Source Sans Pro Light"/>
              </a:rPr>
              <a:t>Kas </a:t>
            </a:r>
            <a:r>
              <a:rPr lang="en-US" sz="3200" dirty="0" err="1">
                <a:latin typeface="Futura PT Book"/>
                <a:ea typeface="Source Sans Pro Light"/>
              </a:rPr>
              <a:t>teate</a:t>
            </a:r>
            <a:r>
              <a:rPr lang="en-US" sz="3200" dirty="0">
                <a:latin typeface="Futura PT Book"/>
                <a:ea typeface="Source Sans Pro Light"/>
              </a:rPr>
              <a:t>, </a:t>
            </a:r>
            <a:r>
              <a:rPr lang="en-US" sz="3200" dirty="0" err="1">
                <a:latin typeface="Futura PT Book"/>
                <a:ea typeface="Source Sans Pro Light"/>
              </a:rPr>
              <a:t>kuidas</a:t>
            </a:r>
            <a:r>
              <a:rPr lang="en-US" sz="3200" dirty="0">
                <a:latin typeface="Futura PT Book"/>
                <a:ea typeface="Source Sans Pro Light"/>
              </a:rPr>
              <a:t> </a:t>
            </a:r>
            <a:r>
              <a:rPr lang="en-US" sz="3200" dirty="0" err="1">
                <a:latin typeface="Futura PT Book"/>
                <a:ea typeface="Source Sans Pro Light"/>
              </a:rPr>
              <a:t>uudiseid</a:t>
            </a:r>
            <a:r>
              <a:rPr lang="en-US" sz="3200" dirty="0">
                <a:latin typeface="Futura PT Book"/>
                <a:ea typeface="Source Sans Pro Light"/>
              </a:rPr>
              <a:t> </a:t>
            </a:r>
            <a:r>
              <a:rPr lang="en-US" sz="3200" dirty="0" err="1">
                <a:latin typeface="Futura PT Book"/>
                <a:ea typeface="Source Sans Pro Light"/>
              </a:rPr>
              <a:t>valitakse</a:t>
            </a:r>
            <a:r>
              <a:rPr lang="en-US" sz="3200" dirty="0">
                <a:latin typeface="Futura PT Book"/>
                <a:ea typeface="Source Sans Pro Light"/>
              </a:rPr>
              <a:t>, mis </a:t>
            </a:r>
            <a:r>
              <a:rPr lang="en-US" sz="3200" dirty="0" err="1">
                <a:latin typeface="Futura PT Book"/>
                <a:ea typeface="Source Sans Pro Light"/>
              </a:rPr>
              <a:t>kriteeriume</a:t>
            </a:r>
            <a:r>
              <a:rPr lang="en-US" sz="3200" dirty="0">
                <a:latin typeface="Futura PT Book"/>
                <a:ea typeface="Source Sans Pro Light"/>
              </a:rPr>
              <a:t> </a:t>
            </a:r>
            <a:r>
              <a:rPr lang="en-US" sz="3200" dirty="0" err="1">
                <a:latin typeface="Futura PT Book"/>
                <a:ea typeface="Source Sans Pro Light"/>
              </a:rPr>
              <a:t>kasutatakse</a:t>
            </a:r>
            <a:r>
              <a:rPr lang="en-US" sz="3200" dirty="0">
                <a:latin typeface="Futura PT Book"/>
                <a:ea typeface="Source Sans Pro Light"/>
              </a:rPr>
              <a:t> ja </a:t>
            </a:r>
            <a:r>
              <a:rPr lang="en-US" sz="3200" dirty="0" err="1">
                <a:latin typeface="Futura PT Book"/>
                <a:ea typeface="Source Sans Pro Light"/>
              </a:rPr>
              <a:t>miks</a:t>
            </a:r>
            <a:r>
              <a:rPr lang="en-US" sz="3200" dirty="0">
                <a:latin typeface="Futura PT Book"/>
                <a:ea typeface="Source Sans Pro Light"/>
              </a:rPr>
              <a:t>?</a:t>
            </a:r>
          </a:p>
          <a:p>
            <a:pPr marL="0" indent="0">
              <a:buNone/>
            </a:pPr>
            <a:endParaRPr lang="en-US" sz="3200"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5" descr="Qr code&#10;&#10;Description automatically generated">
            <a:extLst>
              <a:ext uri="{FF2B5EF4-FFF2-40B4-BE49-F238E27FC236}">
                <a16:creationId xmlns:a16="http://schemas.microsoft.com/office/drawing/2014/main" id="{42E0A8F1-79F4-8828-7C07-5ADEAE0CA197}"/>
              </a:ext>
            </a:extLst>
          </p:cNvPr>
          <p:cNvPicPr>
            <a:picLocks noChangeAspect="1"/>
          </p:cNvPicPr>
          <p:nvPr/>
        </p:nvPicPr>
        <p:blipFill>
          <a:blip r:embed="rId4"/>
          <a:stretch>
            <a:fillRect/>
          </a:stretch>
        </p:blipFill>
        <p:spPr>
          <a:xfrm>
            <a:off x="8561614" y="1948543"/>
            <a:ext cx="2743200" cy="2743200"/>
          </a:xfrm>
          <a:prstGeom prst="rect">
            <a:avLst/>
          </a:prstGeom>
        </p:spPr>
      </p:pic>
    </p:spTree>
    <p:extLst>
      <p:ext uri="{BB962C8B-B14F-4D97-AF65-F5344CB8AC3E}">
        <p14:creationId xmlns:p14="http://schemas.microsoft.com/office/powerpoint/2010/main" val="243699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BB7CF1E8-5B1A-2D0B-E2D6-BD32F0F259E0}"/>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83390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F42602E5-974C-EA31-7AC1-99CBF55C8FB4}"/>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422810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 application, chat or text message&#10;&#10;Description automatically generated">
            <a:extLst>
              <a:ext uri="{FF2B5EF4-FFF2-40B4-BE49-F238E27FC236}">
                <a16:creationId xmlns:a16="http://schemas.microsoft.com/office/drawing/2014/main" id="{D0CC33A0-D9D2-3543-6358-B6D8428203B6}"/>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28830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F18B1FB2-DDC8-CEF4-BC4F-FA00B009631C}"/>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8451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69F48-4D85-2F8A-9DB4-2326ABB1B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811878"/>
            <a:ext cx="8971948" cy="5046122"/>
          </a:xfrm>
          <a:prstGeom prst="rect">
            <a:avLst/>
          </a:prstGeom>
        </p:spPr>
      </p:pic>
      <p:sp>
        <p:nvSpPr>
          <p:cNvPr id="6" name="Title 1">
            <a:extLst>
              <a:ext uri="{FF2B5EF4-FFF2-40B4-BE49-F238E27FC236}">
                <a16:creationId xmlns:a16="http://schemas.microsoft.com/office/drawing/2014/main" id="{3CB3073E-6E1E-BB71-175C-71993094F0A5}"/>
              </a:ext>
            </a:extLst>
          </p:cNvPr>
          <p:cNvSpPr>
            <a:spLocks noGrp="1"/>
          </p:cNvSpPr>
          <p:nvPr>
            <p:ph type="title"/>
          </p:nvPr>
        </p:nvSpPr>
        <p:spPr>
          <a:xfrm>
            <a:off x="254000" y="-42409"/>
            <a:ext cx="10515600" cy="1325563"/>
          </a:xfrm>
        </p:spPr>
        <p:txBody>
          <a:bodyPr>
            <a:normAutofit/>
          </a:bodyPr>
          <a:lstStyle/>
          <a:p>
            <a:r>
              <a:rPr lang="en-US" dirty="0" err="1">
                <a:latin typeface="Futura PT Bold"/>
              </a:rPr>
              <a:t>Kodutöö</a:t>
            </a:r>
            <a:r>
              <a:rPr lang="en-US" dirty="0">
                <a:latin typeface="Futura PT Bold"/>
              </a:rPr>
              <a:t>: </a:t>
            </a:r>
            <a:r>
              <a:rPr lang="en-US" dirty="0" err="1">
                <a:latin typeface="Futura PT Bold"/>
              </a:rPr>
              <a:t>ajakirjandusvabadus</a:t>
            </a:r>
            <a:endParaRPr lang="en-US" dirty="0">
              <a:latin typeface="Futura PT Bold"/>
            </a:endParaRPr>
          </a:p>
        </p:txBody>
      </p:sp>
      <p:sp>
        <p:nvSpPr>
          <p:cNvPr id="8" name="Content Placeholder 2">
            <a:extLst>
              <a:ext uri="{FF2B5EF4-FFF2-40B4-BE49-F238E27FC236}">
                <a16:creationId xmlns:a16="http://schemas.microsoft.com/office/drawing/2014/main" id="{AEFF592F-EB7A-DE80-6B94-D9CD24C7970F}"/>
              </a:ext>
            </a:extLst>
          </p:cNvPr>
          <p:cNvSpPr>
            <a:spLocks noGrp="1"/>
          </p:cNvSpPr>
          <p:nvPr>
            <p:ph idx="1"/>
          </p:nvPr>
        </p:nvSpPr>
        <p:spPr>
          <a:xfrm>
            <a:off x="330677" y="1248890"/>
            <a:ext cx="9025720" cy="4351338"/>
          </a:xfrm>
        </p:spPr>
        <p:txBody>
          <a:bodyPr vert="horz" lIns="91440" tIns="45720" rIns="91440" bIns="45720" rtlCol="0" anchor="t">
            <a:normAutofit/>
          </a:bodyPr>
          <a:lstStyle/>
          <a:p>
            <a:pPr marL="0" indent="0">
              <a:buNone/>
            </a:pPr>
            <a:r>
              <a:rPr lang="en-US" dirty="0" err="1">
                <a:solidFill>
                  <a:srgbClr val="000000"/>
                </a:solidFill>
                <a:latin typeface="Futura PT Book"/>
              </a:rPr>
              <a:t>Võrrelge</a:t>
            </a:r>
            <a:r>
              <a:rPr lang="en-US" dirty="0">
                <a:solidFill>
                  <a:srgbClr val="000000"/>
                </a:solidFill>
                <a:latin typeface="Futura PT Book"/>
              </a:rPr>
              <a:t> </a:t>
            </a:r>
            <a:r>
              <a:rPr lang="en-US" dirty="0" err="1">
                <a:solidFill>
                  <a:srgbClr val="000000"/>
                </a:solidFill>
                <a:latin typeface="Futura PT Book"/>
              </a:rPr>
              <a:t>oma</a:t>
            </a:r>
            <a:r>
              <a:rPr lang="en-US" dirty="0">
                <a:solidFill>
                  <a:srgbClr val="000000"/>
                </a:solidFill>
                <a:latin typeface="Futura PT Book"/>
              </a:rPr>
              <a:t> </a:t>
            </a:r>
            <a:r>
              <a:rPr lang="en-US" dirty="0" err="1">
                <a:solidFill>
                  <a:srgbClr val="000000"/>
                </a:solidFill>
                <a:latin typeface="Futura PT Book"/>
              </a:rPr>
              <a:t>riigi</a:t>
            </a:r>
            <a:r>
              <a:rPr lang="en-US" dirty="0">
                <a:solidFill>
                  <a:srgbClr val="000000"/>
                </a:solidFill>
                <a:latin typeface="Futura PT Book"/>
              </a:rPr>
              <a:t> </a:t>
            </a:r>
            <a:r>
              <a:rPr lang="en-US" dirty="0" err="1">
                <a:solidFill>
                  <a:srgbClr val="000000"/>
                </a:solidFill>
                <a:latin typeface="Futura PT Book"/>
              </a:rPr>
              <a:t>reitingut</a:t>
            </a:r>
            <a:r>
              <a:rPr lang="en-US" dirty="0">
                <a:solidFill>
                  <a:srgbClr val="000000"/>
                </a:solidFill>
                <a:latin typeface="Futura PT Book"/>
              </a:rPr>
              <a:t> </a:t>
            </a:r>
            <a:r>
              <a:rPr lang="en-US" dirty="0" err="1">
                <a:solidFill>
                  <a:srgbClr val="000000"/>
                </a:solidFill>
                <a:latin typeface="Futura PT Book"/>
              </a:rPr>
              <a:t>mõne</a:t>
            </a:r>
            <a:r>
              <a:rPr lang="en-US" dirty="0">
                <a:solidFill>
                  <a:srgbClr val="000000"/>
                </a:solidFill>
                <a:latin typeface="Futura PT Book"/>
              </a:rPr>
              <a:t> </a:t>
            </a:r>
            <a:r>
              <a:rPr lang="en-US" dirty="0" err="1">
                <a:solidFill>
                  <a:srgbClr val="000000"/>
                </a:solidFill>
                <a:latin typeface="Futura PT Book"/>
              </a:rPr>
              <a:t>muu</a:t>
            </a:r>
            <a:r>
              <a:rPr lang="en-US" dirty="0">
                <a:solidFill>
                  <a:srgbClr val="000000"/>
                </a:solidFill>
                <a:latin typeface="Futura PT Book"/>
              </a:rPr>
              <a:t> </a:t>
            </a:r>
            <a:r>
              <a:rPr lang="en-US" dirty="0" err="1">
                <a:solidFill>
                  <a:srgbClr val="000000"/>
                </a:solidFill>
                <a:latin typeface="Futura PT Book"/>
              </a:rPr>
              <a:t>vabalt</a:t>
            </a:r>
            <a:r>
              <a:rPr lang="en-US" dirty="0">
                <a:solidFill>
                  <a:srgbClr val="000000"/>
                </a:solidFill>
                <a:latin typeface="Futura PT Book"/>
              </a:rPr>
              <a:t> </a:t>
            </a:r>
            <a:r>
              <a:rPr lang="en-US" dirty="0" err="1">
                <a:solidFill>
                  <a:srgbClr val="000000"/>
                </a:solidFill>
                <a:latin typeface="Futura PT Book"/>
              </a:rPr>
              <a:t>valitud</a:t>
            </a:r>
            <a:r>
              <a:rPr lang="en-US" dirty="0">
                <a:solidFill>
                  <a:srgbClr val="000000"/>
                </a:solidFill>
                <a:latin typeface="Futura PT Book"/>
              </a:rPr>
              <a:t> </a:t>
            </a:r>
            <a:r>
              <a:rPr lang="en-US" dirty="0" err="1">
                <a:solidFill>
                  <a:srgbClr val="000000"/>
                </a:solidFill>
                <a:latin typeface="Futura PT Book"/>
              </a:rPr>
              <a:t>riigiga</a:t>
            </a:r>
            <a:r>
              <a:rPr lang="en-US" dirty="0">
                <a:solidFill>
                  <a:srgbClr val="000000"/>
                </a:solidFill>
                <a:latin typeface="Futura PT Book"/>
              </a:rPr>
              <a:t> </a:t>
            </a:r>
            <a:r>
              <a:rPr lang="en-US" dirty="0" err="1">
                <a:solidFill>
                  <a:srgbClr val="000000"/>
                </a:solidFill>
                <a:latin typeface="Futura PT Book"/>
              </a:rPr>
              <a:t>aadressil</a:t>
            </a:r>
            <a:r>
              <a:rPr lang="en-US" dirty="0">
                <a:solidFill>
                  <a:srgbClr val="000000"/>
                </a:solidFill>
                <a:latin typeface="Futura PT Book"/>
              </a:rPr>
              <a:t> </a:t>
            </a:r>
            <a:r>
              <a:rPr lang="en-US" dirty="0">
                <a:solidFill>
                  <a:srgbClr val="000000"/>
                </a:solidFill>
                <a:latin typeface="Futura PT Book"/>
                <a:hlinkClick r:id="rId4"/>
              </a:rPr>
              <a:t>www.rsf.org</a:t>
            </a:r>
            <a:r>
              <a:rPr lang="en-US" dirty="0">
                <a:solidFill>
                  <a:srgbClr val="000000"/>
                </a:solidFill>
                <a:latin typeface="Futura PT Book"/>
              </a:rPr>
              <a:t>! </a:t>
            </a:r>
            <a:endParaRPr lang="en-US" b="0" i="0" u="none" strike="noStrike" dirty="0">
              <a:solidFill>
                <a:srgbClr val="000000"/>
              </a:solidFill>
              <a:effectLst/>
              <a:latin typeface="Futura PT Book"/>
            </a:endParaRPr>
          </a:p>
        </p:txBody>
      </p:sp>
      <p:sp>
        <p:nvSpPr>
          <p:cNvPr id="7" name="Content Placeholder 2">
            <a:extLst>
              <a:ext uri="{FF2B5EF4-FFF2-40B4-BE49-F238E27FC236}">
                <a16:creationId xmlns:a16="http://schemas.microsoft.com/office/drawing/2014/main" id="{20E81D88-0AB2-5773-B3E0-EA2F568D8B10}"/>
              </a:ext>
            </a:extLst>
          </p:cNvPr>
          <p:cNvSpPr txBox="1">
            <a:spLocks/>
          </p:cNvSpPr>
          <p:nvPr/>
        </p:nvSpPr>
        <p:spPr>
          <a:xfrm>
            <a:off x="9544268" y="4895107"/>
            <a:ext cx="2647731" cy="15834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Futura PT Book" panose="020B0502020204020303" pitchFamily="34" charset="0"/>
              </a:rPr>
              <a:t>Palun</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jagage</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leitud</a:t>
            </a:r>
            <a:r>
              <a:rPr lang="en-US" dirty="0">
                <a:solidFill>
                  <a:srgbClr val="000000"/>
                </a:solidFill>
                <a:latin typeface="Futura PT Book" panose="020B0502020204020303" pitchFamily="34" charset="0"/>
              </a:rPr>
              <a:t> </a:t>
            </a:r>
            <a:r>
              <a:rPr lang="en-US" dirty="0" err="1">
                <a:solidFill>
                  <a:srgbClr val="000000"/>
                </a:solidFill>
                <a:latin typeface="Futura PT Book" panose="020B0502020204020303" pitchFamily="34" charset="0"/>
              </a:rPr>
              <a:t>infot</a:t>
            </a:r>
            <a:r>
              <a:rPr lang="en-US" dirty="0">
                <a:solidFill>
                  <a:srgbClr val="000000"/>
                </a:solidFill>
                <a:latin typeface="Futura PT Book" panose="020B0502020204020303" pitchFamily="34" charset="0"/>
              </a:rPr>
              <a:t>! </a:t>
            </a:r>
          </a:p>
          <a:p>
            <a:pPr marL="0" indent="0">
              <a:buFont typeface="Arial" panose="020B0604020202020204" pitchFamily="34" charset="0"/>
              <a:buNone/>
            </a:pPr>
            <a:endParaRPr lang="en-US" dirty="0">
              <a:solidFill>
                <a:srgbClr val="000000"/>
              </a:solidFill>
              <a:latin typeface="Futura PT Book"/>
              <a:ea typeface="Source Sans Pro Light"/>
            </a:endParaRPr>
          </a:p>
          <a:p>
            <a:pPr marL="0" indent="0">
              <a:buFont typeface="Arial" panose="020B0604020202020204" pitchFamily="34" charset="0"/>
              <a:buNone/>
            </a:pPr>
            <a:endParaRPr lang="en-US" dirty="0">
              <a:latin typeface="Futura PT Book"/>
              <a:ea typeface="Source Sans Pro Light"/>
            </a:endParaRPr>
          </a:p>
        </p:txBody>
      </p:sp>
      <p:pic>
        <p:nvPicPr>
          <p:cNvPr id="4" name="Picture 3" descr="Qr code&#10;&#10;Description automatically generated">
            <a:extLst>
              <a:ext uri="{FF2B5EF4-FFF2-40B4-BE49-F238E27FC236}">
                <a16:creationId xmlns:a16="http://schemas.microsoft.com/office/drawing/2014/main" id="{9624ECDC-6974-3ECE-9ED2-CF3D2BC27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1948" y="1733166"/>
            <a:ext cx="2897579" cy="2897579"/>
          </a:xfrm>
          <a:prstGeom prst="rect">
            <a:avLst/>
          </a:prstGeom>
        </p:spPr>
      </p:pic>
    </p:spTree>
    <p:extLst>
      <p:ext uri="{BB962C8B-B14F-4D97-AF65-F5344CB8AC3E}">
        <p14:creationId xmlns:p14="http://schemas.microsoft.com/office/powerpoint/2010/main" val="131547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386C6-7511-E567-AACB-760B87D84B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E476EE9-6C2F-8E6C-D6EF-235C620E8983}"/>
              </a:ext>
            </a:extLst>
          </p:cNvPr>
          <p:cNvPicPr>
            <a:picLocks noChangeAspect="1"/>
          </p:cNvPicPr>
          <p:nvPr/>
        </p:nvPicPr>
        <p:blipFill>
          <a:blip r:embed="rId4"/>
          <a:stretch>
            <a:fillRect/>
          </a:stretch>
        </p:blipFill>
        <p:spPr>
          <a:xfrm>
            <a:off x="8512580" y="126422"/>
            <a:ext cx="3345425" cy="1213349"/>
          </a:xfrm>
          <a:prstGeom prst="rect">
            <a:avLst/>
          </a:prstGeom>
        </p:spPr>
      </p:pic>
      <p:sp>
        <p:nvSpPr>
          <p:cNvPr id="9" name="Title 7">
            <a:extLst>
              <a:ext uri="{FF2B5EF4-FFF2-40B4-BE49-F238E27FC236}">
                <a16:creationId xmlns:a16="http://schemas.microsoft.com/office/drawing/2014/main" id="{AFD575D8-DBCF-52BA-5C1D-12AA6B855BCE}"/>
              </a:ext>
            </a:extLst>
          </p:cNvPr>
          <p:cNvSpPr>
            <a:spLocks noGrp="1"/>
          </p:cNvSpPr>
          <p:nvPr>
            <p:ph type="title"/>
          </p:nvPr>
        </p:nvSpPr>
        <p:spPr>
          <a:xfrm rot="16200000">
            <a:off x="-4419600" y="581025"/>
            <a:ext cx="10515600" cy="1325563"/>
          </a:xfrm>
        </p:spPr>
        <p:txBody>
          <a:bodyPr/>
          <a:lstStyle/>
          <a:p>
            <a:r>
              <a:rPr lang="et-EE" dirty="0">
                <a:latin typeface="Futura PT Bold" panose="020B0902020204020203" pitchFamily="34" charset="0"/>
              </a:rPr>
              <a:t>Kokkuvõte</a:t>
            </a:r>
            <a:endParaRPr lang="en-US" dirty="0">
              <a:latin typeface="Futura PT Bold" panose="020B0902020204020203" pitchFamily="34" charset="0"/>
            </a:endParaRPr>
          </a:p>
        </p:txBody>
      </p:sp>
      <p:sp>
        <p:nvSpPr>
          <p:cNvPr id="11" name="Content Placeholder 3">
            <a:extLst>
              <a:ext uri="{FF2B5EF4-FFF2-40B4-BE49-F238E27FC236}">
                <a16:creationId xmlns:a16="http://schemas.microsoft.com/office/drawing/2014/main" id="{E6BB6E1C-04B1-59A2-B3DB-3AEC6664537E}"/>
              </a:ext>
            </a:extLst>
          </p:cNvPr>
          <p:cNvSpPr>
            <a:spLocks noGrp="1"/>
          </p:cNvSpPr>
          <p:nvPr>
            <p:ph idx="1"/>
          </p:nvPr>
        </p:nvSpPr>
        <p:spPr>
          <a:xfrm>
            <a:off x="9054152" y="2865667"/>
            <a:ext cx="2803853" cy="1438275"/>
          </a:xfrm>
        </p:spPr>
        <p:txBody>
          <a:bodyPr>
            <a:normAutofit lnSpcReduction="10000"/>
          </a:bodyPr>
          <a:lstStyle/>
          <a:p>
            <a:pPr marL="0" indent="0">
              <a:buNone/>
            </a:pPr>
            <a:r>
              <a:rPr lang="et-EE" sz="3600" b="0" i="0" dirty="0">
                <a:solidFill>
                  <a:srgbClr val="212529"/>
                </a:solidFill>
                <a:effectLst/>
                <a:latin typeface="Futura PT Book" panose="020B0502020204020303" pitchFamily="34" charset="0"/>
              </a:rPr>
              <a:t>Mida sellest tunnist õppisite</a:t>
            </a:r>
            <a:r>
              <a:rPr lang="en-US" sz="3600" b="0" i="0" dirty="0">
                <a:solidFill>
                  <a:srgbClr val="212529"/>
                </a:solidFill>
                <a:effectLst/>
                <a:latin typeface="Futura PT Book" panose="020B0502020204020303" pitchFamily="34" charset="0"/>
              </a:rPr>
              <a:t>? </a:t>
            </a:r>
            <a:endParaRPr lang="en-US" sz="3600" dirty="0">
              <a:latin typeface="Futura PT Book" panose="020B0502020204020303" pitchFamily="34" charset="0"/>
            </a:endParaRPr>
          </a:p>
        </p:txBody>
      </p:sp>
    </p:spTree>
    <p:extLst>
      <p:ext uri="{BB962C8B-B14F-4D97-AF65-F5344CB8AC3E}">
        <p14:creationId xmlns:p14="http://schemas.microsoft.com/office/powerpoint/2010/main" val="166990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111976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8" name="Title 7">
            <a:extLst>
              <a:ext uri="{FF2B5EF4-FFF2-40B4-BE49-F238E27FC236}">
                <a16:creationId xmlns:a16="http://schemas.microsoft.com/office/drawing/2014/main" id="{8E285D07-563B-25BF-2A74-6948E19B3929}"/>
              </a:ext>
            </a:extLst>
          </p:cNvPr>
          <p:cNvSpPr>
            <a:spLocks noGrp="1"/>
          </p:cNvSpPr>
          <p:nvPr>
            <p:ph type="title"/>
          </p:nvPr>
        </p:nvSpPr>
        <p:spPr/>
        <p:txBody>
          <a:bodyPr/>
          <a:lstStyle/>
          <a:p>
            <a:r>
              <a:rPr lang="et-EE" dirty="0">
                <a:latin typeface="Futura PT Bold"/>
              </a:rPr>
              <a:t>Kuidas lugu meieni jõuab</a:t>
            </a:r>
            <a:r>
              <a:rPr lang="en-US" dirty="0">
                <a:latin typeface="Futura PT Bold"/>
              </a:rPr>
              <a:t>? </a:t>
            </a:r>
            <a:endParaRPr lang="en-US" dirty="0">
              <a:latin typeface="Futura PT Bold" panose="020B0902020204020203" pitchFamily="34" charset="0"/>
            </a:endParaRPr>
          </a:p>
        </p:txBody>
      </p:sp>
      <p:pic>
        <p:nvPicPr>
          <p:cNvPr id="3" name="Content Placeholder 2" descr="Graphical user interface&#10;&#10;Description automatically generated with medium confidence">
            <a:extLst>
              <a:ext uri="{FF2B5EF4-FFF2-40B4-BE49-F238E27FC236}">
                <a16:creationId xmlns:a16="http://schemas.microsoft.com/office/drawing/2014/main" id="{4BF0AA5D-0C1E-1FB7-84D0-2D244744E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658" y="1879105"/>
            <a:ext cx="6934221" cy="4078189"/>
          </a:xfrm>
        </p:spPr>
      </p:pic>
    </p:spTree>
    <p:extLst>
      <p:ext uri="{BB962C8B-B14F-4D97-AF65-F5344CB8AC3E}">
        <p14:creationId xmlns:p14="http://schemas.microsoft.com/office/powerpoint/2010/main" val="3305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365125"/>
            <a:ext cx="10515600" cy="1325563"/>
          </a:xfrm>
        </p:spPr>
        <p:txBody>
          <a:bodyPr>
            <a:normAutofit/>
          </a:bodyPr>
          <a:lstStyle/>
          <a:p>
            <a:r>
              <a:rPr lang="en-US" dirty="0" err="1">
                <a:latin typeface="Futura PT Bold" panose="020B0902020204020203" pitchFamily="34" charset="0"/>
              </a:rPr>
              <a:t>Meediaväljaannete</a:t>
            </a:r>
            <a:r>
              <a:rPr lang="en-US" dirty="0">
                <a:latin typeface="Futura PT Bold" panose="020B0902020204020203" pitchFamily="34" charset="0"/>
              </a:rPr>
              <a:t> </a:t>
            </a:r>
            <a:r>
              <a:rPr lang="en-US" dirty="0" err="1">
                <a:latin typeface="Futura PT Bold" panose="020B0902020204020203" pitchFamily="34" charset="0"/>
              </a:rPr>
              <a:t>toimimine</a:t>
            </a:r>
            <a:endParaRPr lang="en-US" dirty="0">
              <a:latin typeface="Futura PT Bold" panose="020B0902020204020203" pitchFamily="34" charset="0"/>
            </a:endParaRPr>
          </a:p>
        </p:txBody>
      </p:sp>
      <p:sp>
        <p:nvSpPr>
          <p:cNvPr id="7" name="Content Placeholder 3">
            <a:extLst>
              <a:ext uri="{FF2B5EF4-FFF2-40B4-BE49-F238E27FC236}">
                <a16:creationId xmlns:a16="http://schemas.microsoft.com/office/drawing/2014/main" id="{A90DEAAC-47EE-DE65-1FFC-FFB6112657A2}"/>
              </a:ext>
            </a:extLst>
          </p:cNvPr>
          <p:cNvSpPr>
            <a:spLocks noGrp="1"/>
          </p:cNvSpPr>
          <p:nvPr>
            <p:ph idx="1"/>
          </p:nvPr>
        </p:nvSpPr>
        <p:spPr>
          <a:xfrm>
            <a:off x="787400" y="1825625"/>
            <a:ext cx="10566400" cy="4351338"/>
          </a:xfrm>
        </p:spPr>
        <p:txBody>
          <a:bodyPr>
            <a:normAutofit/>
          </a:bodyPr>
          <a:lstStyle/>
          <a:p>
            <a:pPr algn="l"/>
            <a:r>
              <a:rPr lang="en-US" sz="3200" b="0" i="0" dirty="0" err="1">
                <a:solidFill>
                  <a:srgbClr val="212529"/>
                </a:solidFill>
                <a:effectLst/>
                <a:latin typeface="Futura PT Book" panose="020B0502020204020303" pitchFamily="34" charset="0"/>
              </a:rPr>
              <a:t>Reporterid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kajastavad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eri</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valdkondi</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nt</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kuritegevust</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sporti</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sise</a:t>
            </a:r>
            <a:r>
              <a:rPr lang="en-US" sz="3200" b="0" i="0" dirty="0">
                <a:solidFill>
                  <a:srgbClr val="212529"/>
                </a:solidFill>
                <a:effectLst/>
                <a:latin typeface="Futura PT Book" panose="020B0502020204020303" pitchFamily="34" charset="0"/>
              </a:rPr>
              <a:t>- ja </a:t>
            </a:r>
            <a:r>
              <a:rPr lang="en-US" sz="3200" b="0" i="0" dirty="0" err="1">
                <a:solidFill>
                  <a:srgbClr val="212529"/>
                </a:solidFill>
                <a:effectLst/>
                <a:latin typeface="Futura PT Book" panose="020B0502020204020303" pitchFamily="34" charset="0"/>
              </a:rPr>
              <a:t>välispoliitikat</a:t>
            </a:r>
            <a:r>
              <a:rPr lang="en-US" sz="3200" b="0" i="0" dirty="0">
                <a:solidFill>
                  <a:srgbClr val="212529"/>
                </a:solidFill>
                <a:effectLst/>
                <a:latin typeface="Futura PT Book" panose="020B0502020204020303" pitchFamily="34" charset="0"/>
              </a:rPr>
              <a:t>.</a:t>
            </a:r>
          </a:p>
          <a:p>
            <a:pPr algn="l"/>
            <a:r>
              <a:rPr lang="en-US" sz="3200" b="0" i="0" dirty="0" err="1">
                <a:solidFill>
                  <a:srgbClr val="212529"/>
                </a:solidFill>
                <a:effectLst/>
                <a:latin typeface="Futura PT Book" panose="020B0502020204020303" pitchFamily="34" charset="0"/>
              </a:rPr>
              <a:t>Toimetajad</a:t>
            </a:r>
            <a:r>
              <a:rPr lang="en-US" sz="3200" b="0" i="0" dirty="0">
                <a:solidFill>
                  <a:srgbClr val="212529"/>
                </a:solidFill>
                <a:effectLst/>
                <a:latin typeface="Futura PT Book" panose="020B0502020204020303" pitchFamily="34" charset="0"/>
              </a:rPr>
              <a:t> ja </a:t>
            </a:r>
            <a:r>
              <a:rPr lang="en-US" sz="3200" b="0" i="0" dirty="0" err="1">
                <a:solidFill>
                  <a:srgbClr val="212529"/>
                </a:solidFill>
                <a:effectLst/>
                <a:latin typeface="Futura PT Book" panose="020B0502020204020303" pitchFamily="34" charset="0"/>
              </a:rPr>
              <a:t>produtsendid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määravad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väljaande</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tooni</a:t>
            </a:r>
            <a:r>
              <a:rPr lang="en-US" sz="3200" b="0" i="0" dirty="0">
                <a:solidFill>
                  <a:srgbClr val="212529"/>
                </a:solidFill>
                <a:effectLst/>
                <a:latin typeface="Futura PT Book" panose="020B0502020204020303" pitchFamily="34" charset="0"/>
              </a:rPr>
              <a:t> ja </a:t>
            </a:r>
            <a:r>
              <a:rPr lang="en-US" sz="3200" b="0" i="0" dirty="0" err="1">
                <a:solidFill>
                  <a:srgbClr val="212529"/>
                </a:solidFill>
                <a:effectLst/>
                <a:latin typeface="Futura PT Book" panose="020B0502020204020303" pitchFamily="34" charset="0"/>
              </a:rPr>
              <a:t>sisu</a:t>
            </a:r>
            <a:r>
              <a:rPr lang="en-US" sz="3200" b="0" i="0" dirty="0">
                <a:solidFill>
                  <a:srgbClr val="212529"/>
                </a:solidFill>
                <a:effectLst/>
                <a:latin typeface="Futura PT Book" panose="020B0502020204020303" pitchFamily="34" charset="0"/>
              </a:rPr>
              <a:t>.</a:t>
            </a:r>
          </a:p>
          <a:p>
            <a:pPr algn="l"/>
            <a:r>
              <a:rPr lang="en-US" sz="3200" b="0" i="0" dirty="0" err="1">
                <a:solidFill>
                  <a:srgbClr val="212529"/>
                </a:solidFill>
                <a:effectLst/>
                <a:latin typeface="Futura PT Book" panose="020B0502020204020303" pitchFamily="34" charset="0"/>
              </a:rPr>
              <a:t>Kujundusmeeskond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annab</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väljaandele</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näo</a:t>
            </a:r>
            <a:r>
              <a:rPr lang="en-US" sz="3200" b="0" i="0" dirty="0">
                <a:solidFill>
                  <a:srgbClr val="212529"/>
                </a:solidFill>
                <a:effectLst/>
                <a:latin typeface="Futura PT Book" panose="020B0502020204020303" pitchFamily="34" charset="0"/>
              </a:rPr>
              <a:t>.</a:t>
            </a:r>
          </a:p>
          <a:p>
            <a:pPr algn="l"/>
            <a:r>
              <a:rPr lang="en-US" sz="3200" b="0" i="0" dirty="0" err="1">
                <a:solidFill>
                  <a:srgbClr val="212529"/>
                </a:solidFill>
                <a:effectLst/>
                <a:latin typeface="Futura PT Book" panose="020B0502020204020303" pitchFamily="34" charset="0"/>
              </a:rPr>
              <a:t>Eraldi</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spetsialistid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tegelevad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sotsiaalmeedia</a:t>
            </a:r>
            <a:r>
              <a:rPr lang="en-US" sz="3200" b="0" i="0" dirty="0">
                <a:solidFill>
                  <a:srgbClr val="212529"/>
                </a:solidFill>
                <a:effectLst/>
                <a:latin typeface="Futura PT Book" panose="020B0502020204020303" pitchFamily="34" charset="0"/>
              </a:rPr>
              <a:t> ja </a:t>
            </a:r>
            <a:r>
              <a:rPr lang="en-US" sz="3200" b="0" i="0" dirty="0" err="1">
                <a:solidFill>
                  <a:srgbClr val="212529"/>
                </a:solidFill>
                <a:effectLst/>
                <a:latin typeface="Futura PT Book" panose="020B0502020204020303" pitchFamily="34" charset="0"/>
              </a:rPr>
              <a:t>enesereklaamiga</a:t>
            </a:r>
            <a:r>
              <a:rPr lang="en-US" sz="3200" b="0" i="0" dirty="0">
                <a:solidFill>
                  <a:srgbClr val="212529"/>
                </a:solidFill>
                <a:effectLst/>
                <a:latin typeface="Futura PT Book" panose="020B0502020204020303" pitchFamily="34" charset="0"/>
              </a:rPr>
              <a:t>.</a:t>
            </a:r>
          </a:p>
          <a:p>
            <a:pPr algn="l"/>
            <a:r>
              <a:rPr lang="en-US" sz="3200" b="0" i="0" dirty="0" err="1">
                <a:solidFill>
                  <a:srgbClr val="212529"/>
                </a:solidFill>
                <a:effectLst/>
                <a:latin typeface="Futura PT Book" panose="020B0502020204020303" pitchFamily="34" charset="0"/>
              </a:rPr>
              <a:t>Reklaamiosakond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müüb</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väljaandesse</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reklaami</a:t>
            </a:r>
            <a:r>
              <a:rPr lang="en-US" sz="3200" b="0" i="0" dirty="0">
                <a:solidFill>
                  <a:srgbClr val="212529"/>
                </a:solidFill>
                <a:effectLst/>
                <a:latin typeface="Futura PT Book" panose="020B0502020204020303" pitchFamily="34" charset="0"/>
              </a:rPr>
              <a:t>.</a:t>
            </a:r>
          </a:p>
          <a:p>
            <a:pPr algn="l"/>
            <a:r>
              <a:rPr lang="en-US" sz="3200" b="0" i="0" dirty="0" err="1">
                <a:solidFill>
                  <a:srgbClr val="212529"/>
                </a:solidFill>
                <a:effectLst/>
                <a:latin typeface="Futura PT Book" panose="020B0502020204020303" pitchFamily="34" charset="0"/>
              </a:rPr>
              <a:t>Juhtkond</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juhib</a:t>
            </a:r>
            <a:r>
              <a:rPr lang="en-US" sz="3200" b="0" i="0" dirty="0">
                <a:solidFill>
                  <a:srgbClr val="212529"/>
                </a:solidFill>
                <a:effectLst/>
                <a:latin typeface="Futura PT Book" panose="020B0502020204020303" pitchFamily="34" charset="0"/>
              </a:rPr>
              <a:t> ja </a:t>
            </a:r>
            <a:r>
              <a:rPr lang="en-US" sz="3200" b="0" i="0" dirty="0" err="1">
                <a:solidFill>
                  <a:srgbClr val="212529"/>
                </a:solidFill>
                <a:effectLst/>
                <a:latin typeface="Futura PT Book" panose="020B0502020204020303" pitchFamily="34" charset="0"/>
              </a:rPr>
              <a:t>haldab</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ettevõtte</a:t>
            </a:r>
            <a:r>
              <a:rPr lang="en-US" sz="3200" b="0" i="0" dirty="0">
                <a:solidFill>
                  <a:srgbClr val="212529"/>
                </a:solidFill>
                <a:effectLst/>
                <a:latin typeface="Futura PT Book" panose="020B0502020204020303" pitchFamily="34" charset="0"/>
              </a:rPr>
              <a:t> </a:t>
            </a:r>
            <a:r>
              <a:rPr lang="en-US" sz="3200" b="0" i="0" dirty="0" err="1">
                <a:solidFill>
                  <a:srgbClr val="212529"/>
                </a:solidFill>
                <a:effectLst/>
                <a:latin typeface="Futura PT Book" panose="020B0502020204020303" pitchFamily="34" charset="0"/>
              </a:rPr>
              <a:t>tööd</a:t>
            </a:r>
            <a:r>
              <a:rPr lang="en-US" sz="3200" b="0" i="0" dirty="0">
                <a:solidFill>
                  <a:srgbClr val="212529"/>
                </a:solidFill>
                <a:effectLst/>
                <a:latin typeface="Futura PT Book" panose="020B0502020204020303" pitchFamily="34" charset="0"/>
              </a:rPr>
              <a:t>.</a:t>
            </a:r>
          </a:p>
        </p:txBody>
      </p:sp>
    </p:spTree>
    <p:extLst>
      <p:ext uri="{BB962C8B-B14F-4D97-AF65-F5344CB8AC3E}">
        <p14:creationId xmlns:p14="http://schemas.microsoft.com/office/powerpoint/2010/main" val="32252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7" name="Content Placeholder 3">
            <a:extLst>
              <a:ext uri="{FF2B5EF4-FFF2-40B4-BE49-F238E27FC236}">
                <a16:creationId xmlns:a16="http://schemas.microsoft.com/office/drawing/2014/main" id="{9DDF0811-FF71-302D-C80D-EDAA1B6BD119}"/>
              </a:ext>
            </a:extLst>
          </p:cNvPr>
          <p:cNvSpPr txBox="1">
            <a:spLocks/>
          </p:cNvSpPr>
          <p:nvPr/>
        </p:nvSpPr>
        <p:spPr>
          <a:xfrm>
            <a:off x="363747" y="1437436"/>
            <a:ext cx="50165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Lugejate</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eelistus</a:t>
            </a:r>
            <a:r>
              <a:rPr lang="en-US" b="1" i="0" dirty="0">
                <a:solidFill>
                  <a:srgbClr val="212529"/>
                </a:solidFill>
                <a:effectLst/>
                <a:latin typeface="Futura PT Book" panose="020B0502020204020303" pitchFamily="34" charset="0"/>
              </a:rPr>
              <a:t> ja </a:t>
            </a:r>
            <a:r>
              <a:rPr lang="en-US" b="1" i="0" dirty="0" err="1">
                <a:solidFill>
                  <a:srgbClr val="212529"/>
                </a:solidFill>
                <a:effectLst/>
                <a:latin typeface="Futura PT Book" panose="020B0502020204020303" pitchFamily="34" charset="0"/>
              </a:rPr>
              <a:t>sisu</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jagatavus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Ühiskondlik</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tähtsus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Lähedus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Kultuuriline</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või</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ajalooline</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mõju</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Erakordsus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Konflikt</a:t>
            </a:r>
            <a:r>
              <a:rPr lang="en-US" b="1" i="0" dirty="0">
                <a:solidFill>
                  <a:srgbClr val="212529"/>
                </a:solidFill>
                <a:effectLst/>
                <a:latin typeface="Futura PT Book" panose="020B0502020204020303" pitchFamily="34" charset="0"/>
              </a:rPr>
              <a:t> ja </a:t>
            </a:r>
            <a:r>
              <a:rPr lang="en-US" b="1" i="0" dirty="0" err="1">
                <a:solidFill>
                  <a:srgbClr val="212529"/>
                </a:solidFill>
                <a:effectLst/>
                <a:latin typeface="Futura PT Book" panose="020B0502020204020303" pitchFamily="34" charset="0"/>
              </a:rPr>
              <a:t>draama</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Mõju</a:t>
            </a:r>
            <a:r>
              <a:rPr lang="en-US" b="1" i="0" dirty="0">
                <a:solidFill>
                  <a:srgbClr val="212529"/>
                </a:solidFill>
                <a:effectLst/>
                <a:latin typeface="Futura PT Book" panose="020B0502020204020303" pitchFamily="34" charset="0"/>
              </a:rPr>
              <a:t>/</a:t>
            </a:r>
            <a:r>
              <a:rPr lang="en-US" b="1" i="0" dirty="0" err="1">
                <a:solidFill>
                  <a:srgbClr val="212529"/>
                </a:solidFill>
                <a:effectLst/>
                <a:latin typeface="Futura PT Book" panose="020B0502020204020303" pitchFamily="34" charset="0"/>
              </a:rPr>
              <a:t>raskusaste</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Kuulsus</a:t>
            </a:r>
            <a:r>
              <a:rPr lang="en-US" b="1" i="0" dirty="0">
                <a:solidFill>
                  <a:srgbClr val="212529"/>
                </a:solidFill>
                <a:effectLst/>
                <a:latin typeface="Futura PT Book" panose="020B0502020204020303" pitchFamily="34" charset="0"/>
              </a:rPr>
              <a:t> ja </a:t>
            </a:r>
            <a:r>
              <a:rPr lang="et-EE" b="1" i="0" dirty="0">
                <a:solidFill>
                  <a:srgbClr val="212529"/>
                </a:solidFill>
                <a:effectLst/>
                <a:latin typeface="Futura PT Book" panose="020B0502020204020303" pitchFamily="34" charset="0"/>
              </a:rPr>
              <a:t>võim</a:t>
            </a:r>
          </a:p>
          <a:p>
            <a:pPr marL="0" indent="0">
              <a:buFont typeface="Arial" panose="020B0604020202020204" pitchFamily="34" charset="0"/>
              <a:buNone/>
            </a:pPr>
            <a:r>
              <a:rPr lang="et-EE" b="1" dirty="0">
                <a:solidFill>
                  <a:srgbClr val="212529"/>
                </a:solidFill>
                <a:latin typeface="Futura PT Book" panose="020B0502020204020303" pitchFamily="34" charset="0"/>
              </a:rPr>
              <a:t>Konkurents</a:t>
            </a:r>
            <a:endParaRPr lang="et-EE" b="1" i="0" dirty="0">
              <a:solidFill>
                <a:srgbClr val="212529"/>
              </a:solidFill>
              <a:effectLst/>
              <a:latin typeface="Futura PT Book" panose="020B0502020204020303" pitchFamily="34" charset="0"/>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106332"/>
            <a:ext cx="10515600" cy="1325563"/>
          </a:xfrm>
        </p:spPr>
        <p:txBody>
          <a:bodyPr/>
          <a:lstStyle/>
          <a:p>
            <a:r>
              <a:rPr lang="et-EE" dirty="0">
                <a:latin typeface="Futura PT Bold" panose="020B0902020204020203" pitchFamily="34" charset="0"/>
              </a:rPr>
              <a:t>Uudiste valimise kriteeriumid</a:t>
            </a:r>
            <a:endParaRPr lang="en-US" dirty="0">
              <a:latin typeface="Futura PT Bold" panose="020B0902020204020203" pitchFamily="34" charset="0"/>
            </a:endParaRPr>
          </a:p>
        </p:txBody>
      </p:sp>
      <p:sp>
        <p:nvSpPr>
          <p:cNvPr id="8" name="Content Placeholder 3">
            <a:extLst>
              <a:ext uri="{FF2B5EF4-FFF2-40B4-BE49-F238E27FC236}">
                <a16:creationId xmlns:a16="http://schemas.microsoft.com/office/drawing/2014/main" id="{899E7F83-B09B-EF0A-372D-17B93EAC63D8}"/>
              </a:ext>
            </a:extLst>
          </p:cNvPr>
          <p:cNvSpPr txBox="1">
            <a:spLocks/>
          </p:cNvSpPr>
          <p:nvPr/>
        </p:nvSpPr>
        <p:spPr>
          <a:xfrm>
            <a:off x="5546547" y="1437436"/>
            <a:ext cx="50165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err="1">
                <a:solidFill>
                  <a:srgbClr val="212529"/>
                </a:solidFill>
                <a:effectLst/>
                <a:latin typeface="Futura PT Book"/>
              </a:rPr>
              <a:t>Eksklusiivsus</a:t>
            </a:r>
            <a:endParaRPr lang="en-US" b="1" i="0" dirty="0">
              <a:solidFill>
                <a:srgbClr val="212529"/>
              </a:solidFill>
              <a:effectLst/>
              <a:latin typeface="Futura PT Book"/>
            </a:endParaRPr>
          </a:p>
          <a:p>
            <a:pPr marL="0" indent="0">
              <a:buFont typeface="Arial" panose="020B0604020202020204" pitchFamily="34" charset="0"/>
              <a:buNone/>
            </a:pPr>
            <a:r>
              <a:rPr lang="en-US" b="1" i="0" dirty="0" err="1">
                <a:solidFill>
                  <a:srgbClr val="212529"/>
                </a:solidFill>
                <a:effectLst/>
                <a:latin typeface="Futura PT Book"/>
              </a:rPr>
              <a:t>Aktuaalsus</a:t>
            </a:r>
            <a:endParaRPr lang="en-US" b="1" i="0" dirty="0">
              <a:solidFill>
                <a:srgbClr val="212529"/>
              </a:solidFill>
              <a:effectLst/>
              <a:latin typeface="Futura PT Book"/>
            </a:endParaRPr>
          </a:p>
          <a:p>
            <a:pPr marL="0" indent="0">
              <a:buFont typeface="Arial" panose="020B0604020202020204" pitchFamily="34" charset="0"/>
              <a:buNone/>
            </a:pPr>
            <a:r>
              <a:rPr lang="en-US" b="1" i="0" dirty="0" err="1">
                <a:solidFill>
                  <a:srgbClr val="212529"/>
                </a:solidFill>
                <a:effectLst/>
                <a:latin typeface="Futura PT Book"/>
              </a:rPr>
              <a:t>Audiovisuaal</a:t>
            </a:r>
            <a:endParaRPr lang="en-US" b="1" i="0" dirty="0">
              <a:solidFill>
                <a:srgbClr val="212529"/>
              </a:solidFill>
              <a:effectLst/>
              <a:latin typeface="Futura PT Book"/>
            </a:endParaRPr>
          </a:p>
          <a:p>
            <a:pPr marL="0" indent="0">
              <a:buFont typeface="Arial" panose="020B0604020202020204" pitchFamily="34" charset="0"/>
              <a:buNone/>
            </a:pPr>
            <a:r>
              <a:rPr lang="en-US" b="1" i="0" dirty="0" err="1">
                <a:solidFill>
                  <a:srgbClr val="212529"/>
                </a:solidFill>
                <a:effectLst/>
                <a:latin typeface="Futura PT Book"/>
              </a:rPr>
              <a:t>Meelelahutus</a:t>
            </a:r>
            <a:endParaRPr lang="en-US" b="1" i="0" dirty="0">
              <a:solidFill>
                <a:srgbClr val="212529"/>
              </a:solidFill>
              <a:effectLst/>
              <a:latin typeface="Futura PT Book"/>
            </a:endParaRPr>
          </a:p>
          <a:p>
            <a:pPr marL="0" indent="0">
              <a:buFont typeface="Arial" panose="020B0604020202020204" pitchFamily="34" charset="0"/>
              <a:buNone/>
            </a:pPr>
            <a:r>
              <a:rPr lang="en-US" b="1" i="0" dirty="0" err="1">
                <a:solidFill>
                  <a:srgbClr val="212529"/>
                </a:solidFill>
                <a:effectLst/>
                <a:latin typeface="Futura PT Book"/>
              </a:rPr>
              <a:t>Uudisteorganisatsiooni</a:t>
            </a:r>
            <a:r>
              <a:rPr lang="en-US" b="1" i="0" dirty="0">
                <a:solidFill>
                  <a:srgbClr val="212529"/>
                </a:solidFill>
                <a:effectLst/>
                <a:latin typeface="Futura PT Book"/>
              </a:rPr>
              <a:t> </a:t>
            </a:r>
            <a:r>
              <a:rPr lang="en-US" b="1" i="0" dirty="0" err="1">
                <a:solidFill>
                  <a:srgbClr val="212529"/>
                </a:solidFill>
                <a:effectLst/>
                <a:latin typeface="Futura PT Book"/>
              </a:rPr>
              <a:t>kõneaine</a:t>
            </a:r>
            <a:r>
              <a:rPr lang="en-US" b="1" i="0" dirty="0">
                <a:solidFill>
                  <a:srgbClr val="212529"/>
                </a:solidFill>
                <a:effectLst/>
                <a:latin typeface="Futura PT Book"/>
              </a:rPr>
              <a:t> </a:t>
            </a:r>
            <a:r>
              <a:rPr lang="en-US" b="1" i="0" dirty="0" err="1">
                <a:solidFill>
                  <a:srgbClr val="212529"/>
                </a:solidFill>
                <a:effectLst/>
                <a:latin typeface="Futura PT Book"/>
              </a:rPr>
              <a:t>kujundamine</a:t>
            </a:r>
            <a:endParaRPr lang="en-US" b="1" i="0" dirty="0">
              <a:solidFill>
                <a:srgbClr val="212529"/>
              </a:solidFill>
              <a:effectLst/>
              <a:latin typeface="Futura PT Book"/>
            </a:endParaRPr>
          </a:p>
        </p:txBody>
      </p:sp>
    </p:spTree>
    <p:extLst>
      <p:ext uri="{BB962C8B-B14F-4D97-AF65-F5344CB8AC3E}">
        <p14:creationId xmlns:p14="http://schemas.microsoft.com/office/powerpoint/2010/main" val="296536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BD19F56-2BAC-6FA2-238A-83037EA3B343}"/>
              </a:ext>
            </a:extLst>
          </p:cNvPr>
          <p:cNvSpPr>
            <a:spLocks noGrp="1"/>
          </p:cNvSpPr>
          <p:nvPr>
            <p:ph type="title"/>
          </p:nvPr>
        </p:nvSpPr>
        <p:spPr>
          <a:xfrm>
            <a:off x="838200" y="2435225"/>
            <a:ext cx="10515600" cy="1325563"/>
          </a:xfrm>
        </p:spPr>
        <p:txBody>
          <a:bodyPr>
            <a:normAutofit/>
          </a:bodyPr>
          <a:lstStyle/>
          <a:p>
            <a:r>
              <a:rPr lang="fi-FI" dirty="0" err="1">
                <a:latin typeface="Futura PT Bold" panose="020B0902020204020203" pitchFamily="34" charset="0"/>
              </a:rPr>
              <a:t>Harjutus</a:t>
            </a:r>
            <a:r>
              <a:rPr lang="fi-FI" dirty="0">
                <a:latin typeface="Futura PT Bold" panose="020B0902020204020203" pitchFamily="34" charset="0"/>
              </a:rPr>
              <a:t>. </a:t>
            </a:r>
            <a:r>
              <a:rPr lang="fi-FI" dirty="0" err="1">
                <a:latin typeface="Futura PT Bold" panose="020B0902020204020203" pitchFamily="34" charset="0"/>
              </a:rPr>
              <a:t>Mis</a:t>
            </a:r>
            <a:r>
              <a:rPr lang="fi-FI" dirty="0">
                <a:latin typeface="Futura PT Bold" panose="020B0902020204020203" pitchFamily="34" charset="0"/>
              </a:rPr>
              <a:t> </a:t>
            </a:r>
            <a:r>
              <a:rPr lang="fi-FI" dirty="0" err="1">
                <a:latin typeface="Futura PT Bold" panose="020B0902020204020203" pitchFamily="34" charset="0"/>
              </a:rPr>
              <a:t>kriteeriume</a:t>
            </a:r>
            <a:r>
              <a:rPr lang="fi-FI" dirty="0">
                <a:latin typeface="Futura PT Bold" panose="020B0902020204020203" pitchFamily="34" charset="0"/>
              </a:rPr>
              <a:t> on </a:t>
            </a:r>
            <a:r>
              <a:rPr lang="fi-FI" dirty="0" err="1">
                <a:latin typeface="Futura PT Bold" panose="020B0902020204020203" pitchFamily="34" charset="0"/>
              </a:rPr>
              <a:t>nende</a:t>
            </a:r>
            <a:r>
              <a:rPr lang="fi-FI" dirty="0">
                <a:latin typeface="Futura PT Bold" panose="020B0902020204020203" pitchFamily="34" charset="0"/>
              </a:rPr>
              <a:t> </a:t>
            </a:r>
            <a:r>
              <a:rPr lang="fi-FI" dirty="0" err="1">
                <a:latin typeface="Futura PT Bold" panose="020B0902020204020203" pitchFamily="34" charset="0"/>
              </a:rPr>
              <a:t>lugude</a:t>
            </a:r>
            <a:r>
              <a:rPr lang="fi-FI" dirty="0">
                <a:latin typeface="Futura PT Bold" panose="020B0902020204020203" pitchFamily="34" charset="0"/>
              </a:rPr>
              <a:t> </a:t>
            </a:r>
            <a:r>
              <a:rPr lang="fi-FI" dirty="0" err="1">
                <a:latin typeface="Futura PT Bold" panose="020B0902020204020203" pitchFamily="34" charset="0"/>
              </a:rPr>
              <a:t>puhul</a:t>
            </a:r>
            <a:r>
              <a:rPr lang="fi-FI" dirty="0">
                <a:latin typeface="Futura PT Bold" panose="020B0902020204020203" pitchFamily="34" charset="0"/>
              </a:rPr>
              <a:t> </a:t>
            </a:r>
            <a:r>
              <a:rPr lang="fi-FI" dirty="0" err="1">
                <a:latin typeface="Futura PT Bold" panose="020B0902020204020203" pitchFamily="34" charset="0"/>
              </a:rPr>
              <a:t>kasutatud</a:t>
            </a:r>
            <a:r>
              <a:rPr lang="fi-FI" dirty="0">
                <a:latin typeface="Futura PT Bold" panose="020B0902020204020203" pitchFamily="34" charset="0"/>
              </a:rPr>
              <a:t>?</a:t>
            </a:r>
            <a:endParaRPr lang="en-US" dirty="0">
              <a:latin typeface="Futura PT Bold" panose="020B0902020204020203" pitchFamily="34" charset="0"/>
            </a:endParaRPr>
          </a:p>
        </p:txBody>
      </p:sp>
      <p:sp>
        <p:nvSpPr>
          <p:cNvPr id="8" name="Content Placeholder 3">
            <a:extLst>
              <a:ext uri="{FF2B5EF4-FFF2-40B4-BE49-F238E27FC236}">
                <a16:creationId xmlns:a16="http://schemas.microsoft.com/office/drawing/2014/main" id="{C3353F54-B1A6-4172-28DD-88C9A1251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ffectLst/>
            </a:endParaRPr>
          </a:p>
        </p:txBody>
      </p:sp>
      <p:pic>
        <p:nvPicPr>
          <p:cNvPr id="4" name="Picture 3" descr="Logo&#10;&#10;Description automatically generated">
            <a:extLst>
              <a:ext uri="{FF2B5EF4-FFF2-40B4-BE49-F238E27FC236}">
                <a16:creationId xmlns:a16="http://schemas.microsoft.com/office/drawing/2014/main" id="{11C18F46-E8D8-8431-AFFF-8ED527A2384A}"/>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757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website&#10;&#10;Description automatically generated">
            <a:extLst>
              <a:ext uri="{FF2B5EF4-FFF2-40B4-BE49-F238E27FC236}">
                <a16:creationId xmlns:a16="http://schemas.microsoft.com/office/drawing/2014/main" id="{300D2CEF-4927-AFA4-6DA7-CCBBB8144886}"/>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68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10;&#10;Description automatically generated">
            <a:extLst>
              <a:ext uri="{FF2B5EF4-FFF2-40B4-BE49-F238E27FC236}">
                <a16:creationId xmlns:a16="http://schemas.microsoft.com/office/drawing/2014/main" id="{D7DB4D14-5E0B-72D6-897C-230CD0725F35}"/>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79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website&#10;&#10;Description automatically generated">
            <a:extLst>
              <a:ext uri="{FF2B5EF4-FFF2-40B4-BE49-F238E27FC236}">
                <a16:creationId xmlns:a16="http://schemas.microsoft.com/office/drawing/2014/main" id="{F56E1CC0-66A6-B8AB-981F-9A9432C2F0C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85483433"/>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0FB8C-22D0-4C12-820A-9D3992F1C162}">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customXml/itemProps2.xml><?xml version="1.0" encoding="utf-8"?>
<ds:datastoreItem xmlns:ds="http://schemas.openxmlformats.org/officeDocument/2006/customXml" ds:itemID="{3122F7A8-FB6F-44DC-860E-9AB27A59AA53}">
  <ds:schemaRefs>
    <ds:schemaRef ds:uri="http://schemas.microsoft.com/sharepoint/v3/contenttype/forms"/>
  </ds:schemaRefs>
</ds:datastoreItem>
</file>

<file path=customXml/itemProps3.xml><?xml version="1.0" encoding="utf-8"?>
<ds:datastoreItem xmlns:ds="http://schemas.openxmlformats.org/officeDocument/2006/customXml" ds:itemID="{317EBA25-24CB-4B9E-B3E6-96D3143D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1079</Words>
  <Application>Microsoft Office PowerPoint</Application>
  <PresentationFormat>Widescreen</PresentationFormat>
  <Paragraphs>87</Paragraphs>
  <Slides>26</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-apple-system</vt:lpstr>
      <vt:lpstr>Arial</vt:lpstr>
      <vt:lpstr>Calibri</vt:lpstr>
      <vt:lpstr>Futura PT Bold</vt:lpstr>
      <vt:lpstr>Futura PT Book</vt:lpstr>
      <vt:lpstr>Museo Sans Cyrl 900</vt:lpstr>
      <vt:lpstr>Source Sans Pro Light</vt:lpstr>
      <vt:lpstr>4_Office Theme</vt:lpstr>
      <vt:lpstr>PowerPoint Presentation</vt:lpstr>
      <vt:lpstr>Kodutöö</vt:lpstr>
      <vt:lpstr>Kuidas lugu meieni jõuab? </vt:lpstr>
      <vt:lpstr>Meediaväljaannete toimimine</vt:lpstr>
      <vt:lpstr>Uudiste valimise kriteeriumid</vt:lpstr>
      <vt:lpstr>Harjutus. Mis kriteeriume on nende lugude puhul kasutatud?</vt:lpstr>
      <vt:lpstr>PowerPoint Presentation</vt:lpstr>
      <vt:lpstr>PowerPoint Presentation</vt:lpstr>
      <vt:lpstr>PowerPoint Presentation</vt:lpstr>
      <vt:lpstr>PowerPoint Presentation</vt:lpstr>
      <vt:lpstr>Ajakirjanduslikud standardid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Ajakirjandusvabadus Balti riikides</vt:lpstr>
      <vt:lpstr>PowerPoint Presentation</vt:lpstr>
      <vt:lpstr>PowerPoint Presentation</vt:lpstr>
      <vt:lpstr>PowerPoint Presentation</vt:lpstr>
      <vt:lpstr>PowerPoint Presentation</vt:lpstr>
      <vt:lpstr>Kodutöö: ajakirjandusvabadus</vt:lpstr>
      <vt:lpstr>Kokkuvõte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Kaspars Ruklis</dc:creator>
  <cp:lastModifiedBy>Sabine Berzina</cp:lastModifiedBy>
  <cp:revision>233</cp:revision>
  <dcterms:created xsi:type="dcterms:W3CDTF">2022-06-27T09:51:01Z</dcterms:created>
  <dcterms:modified xsi:type="dcterms:W3CDTF">2023-02-04T19:11:22Z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