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4"/>
  </p:sldMasterIdLst>
  <p:notesMasterIdLst>
    <p:notesMasterId r:id="rId28"/>
  </p:notesMasterIdLst>
  <p:sldIdLst>
    <p:sldId id="266" r:id="rId5"/>
    <p:sldId id="265" r:id="rId6"/>
    <p:sldId id="263" r:id="rId7"/>
    <p:sldId id="269" r:id="rId8"/>
    <p:sldId id="268" r:id="rId9"/>
    <p:sldId id="267" r:id="rId10"/>
    <p:sldId id="280" r:id="rId11"/>
    <p:sldId id="281" r:id="rId12"/>
    <p:sldId id="282" r:id="rId13"/>
    <p:sldId id="273" r:id="rId14"/>
    <p:sldId id="283" r:id="rId15"/>
    <p:sldId id="274" r:id="rId16"/>
    <p:sldId id="275" r:id="rId17"/>
    <p:sldId id="277" r:id="rId18"/>
    <p:sldId id="276" r:id="rId19"/>
    <p:sldId id="278" r:id="rId20"/>
    <p:sldId id="279" r:id="rId21"/>
    <p:sldId id="264" r:id="rId22"/>
    <p:sldId id="285" r:id="rId23"/>
    <p:sldId id="286" r:id="rId24"/>
    <p:sldId id="262" r:id="rId25"/>
    <p:sldId id="272" r:id="rId26"/>
    <p:sldId id="25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9B2830D-D6E4-1E60-57D6-453489105170}" name="Stanley Currier" initials="SC" userId="S::scurrier@irex.org::62b8aaa8-5ce6-4197-b882-9703622d5d75" providerId="AD"/>
  <p188:author id="{44900C5D-7F2D-0F05-8F82-2572EE419B8B}" name="Sabine Berzina" initials="SB" userId="S::sberzina@irex.org::1466796a-f43a-429c-85bf-4ebf8b66094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B0B6"/>
    <a:srgbClr val="99B8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89EC6D-1CD6-44CC-B53B-CB00FBC1450D}" v="2" dt="2023-02-06T10:48:44.4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67341" autoAdjust="0"/>
  </p:normalViewPr>
  <p:slideViewPr>
    <p:cSldViewPr snapToGrid="0">
      <p:cViewPr varScale="1">
        <p:scale>
          <a:sx n="45" d="100"/>
          <a:sy n="45" d="100"/>
        </p:scale>
        <p:origin x="1308"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bine Berzina" userId="1466796a-f43a-429c-85bf-4ebf8b660949" providerId="ADAL" clId="{33E7254E-095F-48C0-9191-5AF932B75A88}"/>
    <pc:docChg chg="modSld">
      <pc:chgData name="Sabine Berzina" userId="1466796a-f43a-429c-85bf-4ebf8b660949" providerId="ADAL" clId="{33E7254E-095F-48C0-9191-5AF932B75A88}" dt="2023-02-02T14:23:12.776" v="20" actId="1076"/>
      <pc:docMkLst>
        <pc:docMk/>
      </pc:docMkLst>
      <pc:sldChg chg="addSp modSp mod setBg">
        <pc:chgData name="Sabine Berzina" userId="1466796a-f43a-429c-85bf-4ebf8b660949" providerId="ADAL" clId="{33E7254E-095F-48C0-9191-5AF932B75A88}" dt="2023-02-02T14:23:12.776" v="20" actId="1076"/>
        <pc:sldMkLst>
          <pc:docMk/>
          <pc:sldMk cId="1315470891" sldId="262"/>
        </pc:sldMkLst>
        <pc:spChg chg="mod">
          <ac:chgData name="Sabine Berzina" userId="1466796a-f43a-429c-85bf-4ebf8b660949" providerId="ADAL" clId="{33E7254E-095F-48C0-9191-5AF932B75A88}" dt="2023-02-02T14:23:10.746" v="19" actId="1076"/>
          <ac:spMkLst>
            <pc:docMk/>
            <pc:sldMk cId="1315470891" sldId="262"/>
            <ac:spMk id="7" creationId="{20E81D88-0AB2-5773-B3E0-EA2F568D8B10}"/>
          </ac:spMkLst>
        </pc:spChg>
        <pc:picChg chg="mod">
          <ac:chgData name="Sabine Berzina" userId="1466796a-f43a-429c-85bf-4ebf8b660949" providerId="ADAL" clId="{33E7254E-095F-48C0-9191-5AF932B75A88}" dt="2023-02-02T14:22:32.864" v="8" actId="1076"/>
          <ac:picMkLst>
            <pc:docMk/>
            <pc:sldMk cId="1315470891" sldId="262"/>
            <ac:picMk id="3" creationId="{80469F48-4D85-2F8A-9DB4-2326ABB1B8B5}"/>
          </ac:picMkLst>
        </pc:picChg>
        <pc:picChg chg="add mod">
          <ac:chgData name="Sabine Berzina" userId="1466796a-f43a-429c-85bf-4ebf8b660949" providerId="ADAL" clId="{33E7254E-095F-48C0-9191-5AF932B75A88}" dt="2023-02-02T14:23:12.776" v="20" actId="1076"/>
          <ac:picMkLst>
            <pc:docMk/>
            <pc:sldMk cId="1315470891" sldId="262"/>
            <ac:picMk id="4" creationId="{8399F8D4-AD1C-801B-BE5A-541AD4CF40D8}"/>
          </ac:picMkLst>
        </pc:picChg>
      </pc:sldChg>
      <pc:sldChg chg="setBg modNotesTx">
        <pc:chgData name="Sabine Berzina" userId="1466796a-f43a-429c-85bf-4ebf8b660949" providerId="ADAL" clId="{33E7254E-095F-48C0-9191-5AF932B75A88}" dt="2023-02-02T14:21:15.573" v="2"/>
        <pc:sldMkLst>
          <pc:docMk/>
          <pc:sldMk cId="330592270" sldId="263"/>
        </pc:sldMkLst>
      </pc:sldChg>
      <pc:sldChg chg="modNotesTx">
        <pc:chgData name="Sabine Berzina" userId="1466796a-f43a-429c-85bf-4ebf8b660949" providerId="ADAL" clId="{33E7254E-095F-48C0-9191-5AF932B75A88}" dt="2023-02-02T14:22:11.549" v="6" actId="20577"/>
        <pc:sldMkLst>
          <pc:docMk/>
          <pc:sldMk cId="1275732892" sldId="267"/>
        </pc:sldMkLst>
      </pc:sldChg>
      <pc:sldChg chg="modNotesTx">
        <pc:chgData name="Sabine Berzina" userId="1466796a-f43a-429c-85bf-4ebf8b660949" providerId="ADAL" clId="{33E7254E-095F-48C0-9191-5AF932B75A88}" dt="2023-02-02T14:21:34.635" v="4" actId="113"/>
        <pc:sldMkLst>
          <pc:docMk/>
          <pc:sldMk cId="3225244256" sldId="269"/>
        </pc:sldMkLst>
      </pc:sldChg>
    </pc:docChg>
  </pc:docChgLst>
  <pc:docChgLst>
    <pc:chgData name="Sabine Berzina" userId="1466796a-f43a-429c-85bf-4ebf8b660949" providerId="ADAL" clId="{2E89EC6D-1CD6-44CC-B53B-CB00FBC1450D}"/>
    <pc:docChg chg="modSld">
      <pc:chgData name="Sabine Berzina" userId="1466796a-f43a-429c-85bf-4ebf8b660949" providerId="ADAL" clId="{2E89EC6D-1CD6-44CC-B53B-CB00FBC1450D}" dt="2023-02-06T10:48:44.480" v="1"/>
      <pc:docMkLst>
        <pc:docMk/>
      </pc:docMkLst>
      <pc:sldChg chg="modAnim">
        <pc:chgData name="Sabine Berzina" userId="1466796a-f43a-429c-85bf-4ebf8b660949" providerId="ADAL" clId="{2E89EC6D-1CD6-44CC-B53B-CB00FBC1450D}" dt="2023-02-06T10:48:44.480" v="1"/>
        <pc:sldMkLst>
          <pc:docMk/>
          <pc:sldMk cId="2048850270" sldId="264"/>
        </pc:sldMkLst>
      </pc:sldChg>
      <pc:sldChg chg="modAnim">
        <pc:chgData name="Sabine Berzina" userId="1466796a-f43a-429c-85bf-4ebf8b660949" providerId="ADAL" clId="{2E89EC6D-1CD6-44CC-B53B-CB00FBC1450D}" dt="2023-02-06T10:48:36.356" v="0"/>
        <pc:sldMkLst>
          <pc:docMk/>
          <pc:sldMk cId="886408440" sldId="27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1343B2-4182-4A21-BD2A-86F45C6890FE}" type="datetimeFigureOut">
              <a:t>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4BB40B-A3DB-497D-A382-1339DA1BDF24}" type="slidenum">
              <a:t>‹#›</a:t>
            </a:fld>
            <a:endParaRPr lang="en-US"/>
          </a:p>
        </p:txBody>
      </p:sp>
    </p:spTree>
    <p:extLst>
      <p:ext uri="{BB962C8B-B14F-4D97-AF65-F5344CB8AC3E}">
        <p14:creationId xmlns:p14="http://schemas.microsoft.com/office/powerpoint/2010/main" val="978032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veryverified.eu/lt/vienetai/antras-skyrius/b-dalis-darbotvarke/testas-naujienu-rengimo-uzkulisiai"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youtu.be/aICxDxVU-q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uNidQHk5SZ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4BB40B-A3DB-497D-A382-1339DA1BDF24}" type="slidenum">
              <a:rPr lang="en-US" smtClean="0"/>
              <a:t>1</a:t>
            </a:fld>
            <a:endParaRPr lang="en-US"/>
          </a:p>
        </p:txBody>
      </p:sp>
    </p:spTree>
    <p:extLst>
      <p:ext uri="{BB962C8B-B14F-4D97-AF65-F5344CB8AC3E}">
        <p14:creationId xmlns:p14="http://schemas.microsoft.com/office/powerpoint/2010/main" val="3831977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www.rsf.org</a:t>
            </a:r>
          </a:p>
        </p:txBody>
      </p:sp>
      <p:sp>
        <p:nvSpPr>
          <p:cNvPr id="4" name="Slide Number Placeholder 3"/>
          <p:cNvSpPr>
            <a:spLocks noGrp="1"/>
          </p:cNvSpPr>
          <p:nvPr>
            <p:ph type="sldNum" sz="quarter" idx="5"/>
          </p:nvPr>
        </p:nvSpPr>
        <p:spPr/>
        <p:txBody>
          <a:bodyPr/>
          <a:lstStyle/>
          <a:p>
            <a:fld id="{D2A3E25C-14BA-461B-9D1A-EB5CE2559D82}" type="slidenum">
              <a:rPr lang="en-US" smtClean="0"/>
              <a:t>21</a:t>
            </a:fld>
            <a:endParaRPr lang="en-US"/>
          </a:p>
        </p:txBody>
      </p:sp>
    </p:spTree>
    <p:extLst>
      <p:ext uri="{BB962C8B-B14F-4D97-AF65-F5344CB8AC3E}">
        <p14:creationId xmlns:p14="http://schemas.microsoft.com/office/powerpoint/2010/main" val="3186666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A3E25C-14BA-461B-9D1A-EB5CE2559D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0536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https://veryverified.eu/lt/vienetai/antras-skyrius/b-dalis-darbotvarke/testas-naujienu-rengimo-uzkulisiai</a:t>
            </a:r>
            <a:endParaRPr lang="en-US"/>
          </a:p>
          <a:p>
            <a:endParaRPr lang="en-US" dirty="0"/>
          </a:p>
        </p:txBody>
      </p:sp>
      <p:sp>
        <p:nvSpPr>
          <p:cNvPr id="4" name="Slide Number Placeholder 3"/>
          <p:cNvSpPr>
            <a:spLocks noGrp="1"/>
          </p:cNvSpPr>
          <p:nvPr>
            <p:ph type="sldNum" sz="quarter" idx="5"/>
          </p:nvPr>
        </p:nvSpPr>
        <p:spPr/>
        <p:txBody>
          <a:bodyPr/>
          <a:lstStyle/>
          <a:p>
            <a:fld id="{D2A3E25C-14BA-461B-9D1A-EB5CE2559D82}" type="slidenum">
              <a:rPr lang="en-US"/>
              <a:t>2</a:t>
            </a:fld>
            <a:endParaRPr lang="en-US"/>
          </a:p>
        </p:txBody>
      </p:sp>
    </p:spTree>
    <p:extLst>
      <p:ext uri="{BB962C8B-B14F-4D97-AF65-F5344CB8AC3E}">
        <p14:creationId xmlns:p14="http://schemas.microsoft.com/office/powerpoint/2010/main" val="1670043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b="1" i="0" dirty="0">
                <a:solidFill>
                  <a:srgbClr val="212529"/>
                </a:solidFill>
                <a:effectLst/>
                <a:latin typeface="Jost"/>
              </a:rPr>
              <a:t>Kaip atrodo redakcijos struktūra?</a:t>
            </a:r>
            <a:br>
              <a:rPr lang="lt-LT" dirty="0"/>
            </a:br>
            <a:r>
              <a:rPr lang="lt-LT" b="0" i="0" dirty="0">
                <a:solidFill>
                  <a:srgbClr val="212529"/>
                </a:solidFill>
                <a:effectLst/>
                <a:latin typeface="Jost"/>
              </a:rPr>
              <a:t>Didesnės žiniasklaidos priemonės Lietuvoje dažniausiai turi kelis pagrindinius skyrius: vienų tikslas rūpintis žurnalistiniu turiniu, kitų – bendrovės finansais, įvaizdžiu ar pan. Aukštus žurnalistinius standartus turinčiose įmonėse vyrauja taisyklė, kad žurnalistiniu turiniu rūpinasi tik redaktorius, jam daryti įtakos negali nei savininkas, nei pardavimų skyrius. Lyg įmonėje būtų suformuota siena. Redakcija turėtų turėti visišką laisvę nuspręsti, apie ką ir kaip rašyti.</a:t>
            </a:r>
            <a:endParaRPr lang="en-US" dirty="0"/>
          </a:p>
        </p:txBody>
      </p:sp>
      <p:sp>
        <p:nvSpPr>
          <p:cNvPr id="4" name="Slide Number Placeholder 3"/>
          <p:cNvSpPr>
            <a:spLocks noGrp="1"/>
          </p:cNvSpPr>
          <p:nvPr>
            <p:ph type="sldNum" sz="quarter" idx="5"/>
          </p:nvPr>
        </p:nvSpPr>
        <p:spPr/>
        <p:txBody>
          <a:bodyPr/>
          <a:lstStyle/>
          <a:p>
            <a:fld id="{D2A3E25C-14BA-461B-9D1A-EB5CE2559D82}" type="slidenum">
              <a:rPr lang="en-US"/>
              <a:t>3</a:t>
            </a:fld>
            <a:endParaRPr lang="en-US"/>
          </a:p>
        </p:txBody>
      </p:sp>
    </p:spTree>
    <p:extLst>
      <p:ext uri="{BB962C8B-B14F-4D97-AF65-F5344CB8AC3E}">
        <p14:creationId xmlns:p14="http://schemas.microsoft.com/office/powerpoint/2010/main" val="470575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lt-LT" b="1" i="0" dirty="0">
                <a:solidFill>
                  <a:srgbClr val="212529"/>
                </a:solidFill>
                <a:effectLst/>
                <a:latin typeface="-apple-system"/>
              </a:rPr>
              <a:t>Redaktoriai yra at</a:t>
            </a:r>
            <a:r>
              <a:rPr lang="en-US" b="1" i="0" dirty="0">
                <a:solidFill>
                  <a:srgbClr val="212529"/>
                </a:solidFill>
                <a:effectLst/>
                <a:latin typeface="-apple-system"/>
              </a:rPr>
              <a:t>s</a:t>
            </a:r>
            <a:r>
              <a:rPr lang="lt-LT" b="1" i="0" dirty="0">
                <a:solidFill>
                  <a:srgbClr val="212529"/>
                </a:solidFill>
                <a:effectLst/>
                <a:latin typeface="-apple-system"/>
              </a:rPr>
              <a:t>akingi už i</a:t>
            </a:r>
            <a:r>
              <a:rPr lang="en-US" b="1" i="0" dirty="0">
                <a:solidFill>
                  <a:srgbClr val="212529"/>
                </a:solidFill>
                <a:effectLst/>
                <a:latin typeface="-apple-system"/>
              </a:rPr>
              <a:t>s</a:t>
            </a:r>
            <a:r>
              <a:rPr lang="lt-LT" b="1" i="0" dirty="0">
                <a:solidFill>
                  <a:srgbClr val="212529"/>
                </a:solidFill>
                <a:effectLst/>
                <a:latin typeface="-apple-system"/>
              </a:rPr>
              <a:t>torijų ir temų, kuriuo</a:t>
            </a:r>
            <a:r>
              <a:rPr lang="en-US" b="1" i="0" dirty="0">
                <a:solidFill>
                  <a:srgbClr val="212529"/>
                </a:solidFill>
                <a:effectLst/>
                <a:latin typeface="-apple-system"/>
              </a:rPr>
              <a:t>s</a:t>
            </a:r>
            <a:r>
              <a:rPr lang="lt-LT" b="1" i="0" dirty="0">
                <a:solidFill>
                  <a:srgbClr val="212529"/>
                </a:solidFill>
                <a:effectLst/>
                <a:latin typeface="-apple-system"/>
              </a:rPr>
              <a:t> publikuoja jų žinia</a:t>
            </a:r>
            <a:r>
              <a:rPr lang="en-US" b="1" i="0" dirty="0">
                <a:solidFill>
                  <a:srgbClr val="212529"/>
                </a:solidFill>
                <a:effectLst/>
                <a:latin typeface="-apple-system"/>
              </a:rPr>
              <a:t>s</a:t>
            </a:r>
            <a:r>
              <a:rPr lang="lt-LT" b="1" i="0" dirty="0">
                <a:solidFill>
                  <a:srgbClr val="212529"/>
                </a:solidFill>
                <a:effectLst/>
                <a:latin typeface="-apple-system"/>
              </a:rPr>
              <a:t>klaido</a:t>
            </a:r>
            <a:r>
              <a:rPr lang="en-US" b="1" i="0" dirty="0">
                <a:solidFill>
                  <a:srgbClr val="212529"/>
                </a:solidFill>
                <a:effectLst/>
                <a:latin typeface="-apple-system"/>
              </a:rPr>
              <a:t>s</a:t>
            </a:r>
            <a:r>
              <a:rPr lang="lt-LT" b="1" i="0" dirty="0">
                <a:solidFill>
                  <a:srgbClr val="212529"/>
                </a:solidFill>
                <a:effectLst/>
                <a:latin typeface="-apple-system"/>
              </a:rPr>
              <a:t> organizacija, parinkimą. </a:t>
            </a:r>
            <a:r>
              <a:rPr lang="en-US" b="1" i="0" dirty="0">
                <a:solidFill>
                  <a:srgbClr val="212529"/>
                </a:solidFill>
                <a:effectLst/>
                <a:latin typeface="-apple-system"/>
              </a:rPr>
              <a:t> </a:t>
            </a:r>
            <a:endParaRPr lang="en-US" b="0" i="0" dirty="0">
              <a:solidFill>
                <a:srgbClr val="212529"/>
              </a:solidFill>
              <a:effectLst/>
              <a:latin typeface="-apple-system"/>
            </a:endParaRPr>
          </a:p>
          <a:p>
            <a:pPr algn="l"/>
            <a:r>
              <a:rPr lang="lt-LT" b="1" i="0" dirty="0">
                <a:solidFill>
                  <a:srgbClr val="212529"/>
                </a:solidFill>
                <a:effectLst/>
                <a:latin typeface="-apple-system"/>
              </a:rPr>
              <a:t>Kaip redaktoriu</a:t>
            </a:r>
            <a:r>
              <a:rPr lang="en-US" b="1" i="0" dirty="0">
                <a:solidFill>
                  <a:srgbClr val="212529"/>
                </a:solidFill>
                <a:effectLst/>
                <a:latin typeface="-apple-system"/>
              </a:rPr>
              <a:t>s</a:t>
            </a:r>
            <a:r>
              <a:rPr lang="lt-LT" b="1" i="0" dirty="0">
                <a:solidFill>
                  <a:srgbClr val="212529"/>
                </a:solidFill>
                <a:effectLst/>
                <a:latin typeface="-apple-system"/>
              </a:rPr>
              <a:t> nu</a:t>
            </a:r>
            <a:r>
              <a:rPr lang="en-US" b="1" i="0" dirty="0">
                <a:solidFill>
                  <a:srgbClr val="212529"/>
                </a:solidFill>
                <a:effectLst/>
                <a:latin typeface="-apple-system"/>
              </a:rPr>
              <a:t>s</a:t>
            </a:r>
            <a:r>
              <a:rPr lang="lt-LT" b="1" i="0" dirty="0">
                <a:solidFill>
                  <a:srgbClr val="212529"/>
                </a:solidFill>
                <a:effectLst/>
                <a:latin typeface="-apple-system"/>
              </a:rPr>
              <a:t>prendžia, kuria</a:t>
            </a:r>
            <a:r>
              <a:rPr lang="en-US" b="1" i="0" dirty="0">
                <a:solidFill>
                  <a:srgbClr val="212529"/>
                </a:solidFill>
                <a:effectLst/>
                <a:latin typeface="-apple-system"/>
              </a:rPr>
              <a:t>s</a:t>
            </a:r>
            <a:r>
              <a:rPr lang="lt-LT" b="1" i="0" dirty="0">
                <a:solidFill>
                  <a:srgbClr val="212529"/>
                </a:solidFill>
                <a:effectLst/>
                <a:latin typeface="-apple-system"/>
              </a:rPr>
              <a:t> naujiena</a:t>
            </a:r>
            <a:r>
              <a:rPr lang="en-US" b="1" i="0" dirty="0">
                <a:solidFill>
                  <a:srgbClr val="212529"/>
                </a:solidFill>
                <a:effectLst/>
                <a:latin typeface="-apple-system"/>
              </a:rPr>
              <a:t>s</a:t>
            </a:r>
            <a:r>
              <a:rPr lang="lt-LT" b="1" i="0" dirty="0">
                <a:solidFill>
                  <a:srgbClr val="212529"/>
                </a:solidFill>
                <a:effectLst/>
                <a:latin typeface="-apple-system"/>
              </a:rPr>
              <a:t> publikuoti?</a:t>
            </a:r>
            <a:endParaRPr lang="en-US" b="0" i="0" dirty="0">
              <a:solidFill>
                <a:srgbClr val="212529"/>
              </a:solidFill>
              <a:effectLst/>
              <a:latin typeface="-apple-system"/>
            </a:endParaRPr>
          </a:p>
          <a:p>
            <a:pPr algn="l"/>
            <a:r>
              <a:rPr lang="lt-LT" b="0" i="0" dirty="0">
                <a:solidFill>
                  <a:srgbClr val="212529"/>
                </a:solidFill>
                <a:effectLst/>
                <a:latin typeface="-apple-system"/>
              </a:rPr>
              <a:t>Yra daugybė </a:t>
            </a:r>
            <a:r>
              <a:rPr lang="en-US" b="1" i="0" dirty="0">
                <a:solidFill>
                  <a:srgbClr val="212529"/>
                </a:solidFill>
                <a:effectLst/>
                <a:latin typeface="-apple-system"/>
              </a:rPr>
              <a:t>s</a:t>
            </a:r>
            <a:r>
              <a:rPr lang="lt-LT" b="1" i="0" dirty="0">
                <a:solidFill>
                  <a:srgbClr val="212529"/>
                </a:solidFill>
                <a:effectLst/>
                <a:latin typeface="-apple-system"/>
              </a:rPr>
              <a:t>udėtingų ir tarpu</a:t>
            </a:r>
            <a:r>
              <a:rPr lang="en-US" b="1" i="0" dirty="0">
                <a:solidFill>
                  <a:srgbClr val="212529"/>
                </a:solidFill>
                <a:effectLst/>
                <a:latin typeface="-apple-system"/>
              </a:rPr>
              <a:t>s</a:t>
            </a:r>
            <a:r>
              <a:rPr lang="lt-LT" b="1" i="0" dirty="0">
                <a:solidFill>
                  <a:srgbClr val="212529"/>
                </a:solidFill>
                <a:effectLst/>
                <a:latin typeface="-apple-system"/>
              </a:rPr>
              <a:t>avyje per</a:t>
            </a:r>
            <a:r>
              <a:rPr lang="en-US" b="1" i="0" dirty="0">
                <a:solidFill>
                  <a:srgbClr val="212529"/>
                </a:solidFill>
                <a:effectLst/>
                <a:latin typeface="-apple-system"/>
              </a:rPr>
              <a:t>s</a:t>
            </a:r>
            <a:r>
              <a:rPr lang="lt-LT" b="1" i="0" dirty="0">
                <a:solidFill>
                  <a:srgbClr val="212529"/>
                </a:solidFill>
                <a:effectLst/>
                <a:latin typeface="-apple-system"/>
              </a:rPr>
              <a:t>ipinan</a:t>
            </a:r>
            <a:r>
              <a:rPr lang="lt-LT" sz="1800" b="1" dirty="0">
                <a:solidFill>
                  <a:srgbClr val="000000"/>
                </a:solidFill>
                <a:effectLst/>
                <a:latin typeface="Calibri" panose="020F0502020204030204" pitchFamily="34" charset="0"/>
                <a:ea typeface="Calibri" panose="020F0502020204030204" pitchFamily="34" charset="0"/>
              </a:rPr>
              <a:t>čių</a:t>
            </a:r>
            <a:r>
              <a:rPr lang="lt-LT" sz="1800" dirty="0">
                <a:solidFill>
                  <a:srgbClr val="000000"/>
                </a:solidFill>
                <a:effectLst/>
                <a:latin typeface="Calibri" panose="020F0502020204030204" pitchFamily="34" charset="0"/>
                <a:ea typeface="Calibri" panose="020F0502020204030204" pitchFamily="34" charset="0"/>
              </a:rPr>
              <a:t> faktorių, kurie pri</a:t>
            </a:r>
            <a:r>
              <a:rPr lang="en-US" b="0" i="0" dirty="0">
                <a:solidFill>
                  <a:srgbClr val="212529"/>
                </a:solidFill>
                <a:effectLst/>
                <a:latin typeface="-apple-system"/>
              </a:rPr>
              <a:t>s</a:t>
            </a:r>
            <a:r>
              <a:rPr lang="lt-LT" b="0" i="0" dirty="0">
                <a:solidFill>
                  <a:srgbClr val="212529"/>
                </a:solidFill>
                <a:effectLst/>
                <a:latin typeface="-apple-system"/>
              </a:rPr>
              <a:t>ideda nu</a:t>
            </a:r>
            <a:r>
              <a:rPr lang="en-US" b="0" i="0" dirty="0">
                <a:solidFill>
                  <a:srgbClr val="212529"/>
                </a:solidFill>
                <a:effectLst/>
                <a:latin typeface="-apple-system"/>
              </a:rPr>
              <a:t>s</a:t>
            </a:r>
            <a:r>
              <a:rPr lang="lt-LT" b="0" i="0" dirty="0">
                <a:solidFill>
                  <a:srgbClr val="212529"/>
                </a:solidFill>
                <a:effectLst/>
                <a:latin typeface="-apple-system"/>
              </a:rPr>
              <a:t>prendžiant kokia</a:t>
            </a:r>
            <a:r>
              <a:rPr lang="en-US" b="0" i="0" dirty="0">
                <a:solidFill>
                  <a:srgbClr val="212529"/>
                </a:solidFill>
                <a:effectLst/>
                <a:latin typeface="-apple-system"/>
              </a:rPr>
              <a:t>s</a:t>
            </a:r>
            <a:r>
              <a:rPr lang="lt-LT" b="0" i="0" dirty="0">
                <a:solidFill>
                  <a:srgbClr val="212529"/>
                </a:solidFill>
                <a:effectLst/>
                <a:latin typeface="-apple-system"/>
              </a:rPr>
              <a:t> naujiena</a:t>
            </a:r>
            <a:r>
              <a:rPr lang="en-US" b="0" i="0" dirty="0">
                <a:solidFill>
                  <a:srgbClr val="212529"/>
                </a:solidFill>
                <a:effectLst/>
                <a:latin typeface="-apple-system"/>
              </a:rPr>
              <a:t>s</a:t>
            </a:r>
            <a:r>
              <a:rPr lang="lt-LT" b="0" i="0" dirty="0">
                <a:solidFill>
                  <a:srgbClr val="212529"/>
                </a:solidFill>
                <a:effectLst/>
                <a:latin typeface="-apple-system"/>
              </a:rPr>
              <a:t> žurnali</a:t>
            </a:r>
            <a:r>
              <a:rPr lang="en-US" b="0" i="0" dirty="0">
                <a:solidFill>
                  <a:srgbClr val="212529"/>
                </a:solidFill>
                <a:effectLst/>
                <a:latin typeface="-apple-system"/>
              </a:rPr>
              <a:t>s</a:t>
            </a:r>
            <a:r>
              <a:rPr lang="lt-LT" b="0" i="0" dirty="0">
                <a:solidFill>
                  <a:srgbClr val="212529"/>
                </a:solidFill>
                <a:effectLst/>
                <a:latin typeface="-apple-system"/>
              </a:rPr>
              <a:t>tai ir naujienų agentūro</a:t>
            </a:r>
            <a:r>
              <a:rPr lang="en-US" b="0" i="0" dirty="0">
                <a:solidFill>
                  <a:srgbClr val="212529"/>
                </a:solidFill>
                <a:effectLst/>
                <a:latin typeface="-apple-system"/>
              </a:rPr>
              <a:t>s</a:t>
            </a:r>
            <a:r>
              <a:rPr lang="lt-LT" b="0" i="0" dirty="0">
                <a:solidFill>
                  <a:srgbClr val="212529"/>
                </a:solidFill>
                <a:effectLst/>
                <a:latin typeface="-apple-system"/>
              </a:rPr>
              <a:t> pa</a:t>
            </a:r>
            <a:r>
              <a:rPr lang="en-US" b="0" i="0" dirty="0">
                <a:solidFill>
                  <a:srgbClr val="212529"/>
                </a:solidFill>
                <a:effectLst/>
                <a:latin typeface="-apple-system"/>
              </a:rPr>
              <a:t>s</a:t>
            </a:r>
            <a:r>
              <a:rPr lang="lt-LT" b="0" i="0" dirty="0">
                <a:solidFill>
                  <a:srgbClr val="212529"/>
                </a:solidFill>
                <a:effectLst/>
                <a:latin typeface="-apple-system"/>
              </a:rPr>
              <a:t>irenka publikuoti ir kaip ja</a:t>
            </a:r>
            <a:r>
              <a:rPr lang="en-US" b="0" i="0" dirty="0">
                <a:solidFill>
                  <a:srgbClr val="212529"/>
                </a:solidFill>
                <a:effectLst/>
                <a:latin typeface="-apple-system"/>
              </a:rPr>
              <a:t>s</a:t>
            </a:r>
            <a:r>
              <a:rPr lang="lt-LT" b="0" i="0" dirty="0">
                <a:solidFill>
                  <a:srgbClr val="212529"/>
                </a:solidFill>
                <a:effectLst/>
                <a:latin typeface="-apple-system"/>
              </a:rPr>
              <a:t> pateikti. Tai </a:t>
            </a:r>
            <a:r>
              <a:rPr lang="en-US" b="0" i="0" dirty="0">
                <a:solidFill>
                  <a:srgbClr val="212529"/>
                </a:solidFill>
                <a:effectLst/>
                <a:latin typeface="-apple-system"/>
              </a:rPr>
              <a:t>s</a:t>
            </a:r>
            <a:r>
              <a:rPr lang="lt-LT" b="0" i="0" dirty="0">
                <a:solidFill>
                  <a:srgbClr val="212529"/>
                </a:solidFill>
                <a:effectLst/>
                <a:latin typeface="-apple-system"/>
              </a:rPr>
              <a:t>uvokiant galime būti atide</a:t>
            </a:r>
            <a:r>
              <a:rPr lang="en-US" b="0" i="0" dirty="0">
                <a:solidFill>
                  <a:srgbClr val="212529"/>
                </a:solidFill>
                <a:effectLst/>
                <a:latin typeface="-apple-system"/>
              </a:rPr>
              <a:t>s</a:t>
            </a:r>
            <a:r>
              <a:rPr lang="lt-LT" b="0" i="0" dirty="0">
                <a:solidFill>
                  <a:srgbClr val="212529"/>
                </a:solidFill>
                <a:effectLst/>
                <a:latin typeface="-apple-system"/>
              </a:rPr>
              <a:t>ni ir </a:t>
            </a:r>
            <a:r>
              <a:rPr lang="en-US" b="0" i="0" dirty="0">
                <a:solidFill>
                  <a:srgbClr val="212529"/>
                </a:solidFill>
                <a:effectLst/>
                <a:latin typeface="-apple-system"/>
              </a:rPr>
              <a:t>s</a:t>
            </a:r>
            <a:r>
              <a:rPr lang="lt-LT" b="0" i="0" dirty="0">
                <a:solidFill>
                  <a:srgbClr val="212529"/>
                </a:solidFill>
                <a:effectLst/>
                <a:latin typeface="-apple-system"/>
              </a:rPr>
              <a:t>ąmoninge</a:t>
            </a:r>
            <a:r>
              <a:rPr lang="en-US" b="0" i="0" dirty="0">
                <a:solidFill>
                  <a:srgbClr val="212529"/>
                </a:solidFill>
                <a:effectLst/>
                <a:latin typeface="-apple-system"/>
              </a:rPr>
              <a:t>s</a:t>
            </a:r>
            <a:r>
              <a:rPr lang="lt-LT" b="0" i="0" dirty="0">
                <a:solidFill>
                  <a:srgbClr val="212529"/>
                </a:solidFill>
                <a:effectLst/>
                <a:latin typeface="-apple-system"/>
              </a:rPr>
              <a:t>ni, matydami </a:t>
            </a:r>
            <a:r>
              <a:rPr lang="en-US" b="0" i="0" dirty="0">
                <a:solidFill>
                  <a:srgbClr val="212529"/>
                </a:solidFill>
                <a:effectLst/>
                <a:latin typeface="-apple-system"/>
              </a:rPr>
              <a:t>s</a:t>
            </a:r>
            <a:r>
              <a:rPr lang="lt-LT" b="0" i="0" dirty="0">
                <a:solidFill>
                  <a:srgbClr val="212529"/>
                </a:solidFill>
                <a:effectLst/>
                <a:latin typeface="-apple-system"/>
              </a:rPr>
              <a:t>avo naujienų turinį ir kodėl ji</a:t>
            </a:r>
            <a:r>
              <a:rPr lang="en-US" b="0" i="0" dirty="0">
                <a:solidFill>
                  <a:srgbClr val="212529"/>
                </a:solidFill>
                <a:effectLst/>
                <a:latin typeface="-apple-system"/>
              </a:rPr>
              <a:t>s</a:t>
            </a:r>
            <a:r>
              <a:rPr lang="lt-LT" b="0" i="0" dirty="0">
                <a:solidFill>
                  <a:srgbClr val="212529"/>
                </a:solidFill>
                <a:effectLst/>
                <a:latin typeface="-apple-system"/>
              </a:rPr>
              <a:t> mum</a:t>
            </a:r>
            <a:r>
              <a:rPr lang="en-US" b="0" i="0" dirty="0">
                <a:solidFill>
                  <a:srgbClr val="212529"/>
                </a:solidFill>
                <a:effectLst/>
                <a:latin typeface="-apple-system"/>
              </a:rPr>
              <a:t>s</a:t>
            </a:r>
            <a:r>
              <a:rPr lang="lt-LT" b="0" i="0" dirty="0">
                <a:solidFill>
                  <a:srgbClr val="212529"/>
                </a:solidFill>
                <a:effectLst/>
                <a:latin typeface="-apple-system"/>
              </a:rPr>
              <a:t> pateikiama</a:t>
            </a:r>
            <a:r>
              <a:rPr lang="en-US" b="0" i="0" dirty="0">
                <a:solidFill>
                  <a:srgbClr val="212529"/>
                </a:solidFill>
                <a:effectLst/>
                <a:latin typeface="-apple-system"/>
              </a:rPr>
              <a:t>s</a:t>
            </a:r>
            <a:r>
              <a:rPr lang="lt-LT" b="0" i="0" dirty="0">
                <a:solidFill>
                  <a:srgbClr val="212529"/>
                </a:solidFill>
                <a:effectLst/>
                <a:latin typeface="-apple-system"/>
              </a:rPr>
              <a:t>. Balan</a:t>
            </a:r>
            <a:r>
              <a:rPr lang="en-US" b="0" i="0" dirty="0">
                <a:solidFill>
                  <a:srgbClr val="212529"/>
                </a:solidFill>
                <a:effectLst/>
                <a:latin typeface="-apple-system"/>
              </a:rPr>
              <a:t>s</a:t>
            </a:r>
            <a:r>
              <a:rPr lang="lt-LT" b="0" i="0" dirty="0">
                <a:solidFill>
                  <a:srgbClr val="212529"/>
                </a:solidFill>
                <a:effectLst/>
                <a:latin typeface="-apple-system"/>
              </a:rPr>
              <a:t>uojant tarp lūke</a:t>
            </a:r>
            <a:r>
              <a:rPr lang="en-US" b="0" i="0" dirty="0">
                <a:solidFill>
                  <a:srgbClr val="212529"/>
                </a:solidFill>
                <a:effectLst/>
                <a:latin typeface="-apple-system"/>
              </a:rPr>
              <a:t>s</a:t>
            </a:r>
            <a:r>
              <a:rPr lang="lt-LT" sz="1200" dirty="0">
                <a:solidFill>
                  <a:srgbClr val="000000"/>
                </a:solidFill>
                <a:effectLst/>
                <a:latin typeface="Calibri" panose="020F0502020204030204" pitchFamily="34" charset="0"/>
                <a:ea typeface="Calibri" panose="020F0502020204030204" pitchFamily="34" charset="0"/>
              </a:rPr>
              <a:t>čių, pilietinė</a:t>
            </a:r>
            <a:r>
              <a:rPr lang="en-US" b="0" i="0" dirty="0">
                <a:solidFill>
                  <a:srgbClr val="212529"/>
                </a:solidFill>
                <a:effectLst/>
                <a:latin typeface="-apple-system"/>
              </a:rPr>
              <a:t>s</a:t>
            </a:r>
            <a:r>
              <a:rPr lang="lt-LT" b="0" i="0" dirty="0">
                <a:solidFill>
                  <a:srgbClr val="212529"/>
                </a:solidFill>
                <a:effectLst/>
                <a:latin typeface="-apple-system"/>
              </a:rPr>
              <a:t> pareigo</a:t>
            </a:r>
            <a:r>
              <a:rPr lang="en-US" b="0" i="0" dirty="0">
                <a:solidFill>
                  <a:srgbClr val="212529"/>
                </a:solidFill>
                <a:effectLst/>
                <a:latin typeface="-apple-system"/>
              </a:rPr>
              <a:t>s</a:t>
            </a:r>
            <a:r>
              <a:rPr lang="lt-LT" b="0" i="0" dirty="0">
                <a:solidFill>
                  <a:srgbClr val="212529"/>
                </a:solidFill>
                <a:effectLst/>
                <a:latin typeface="-apple-system"/>
              </a:rPr>
              <a:t> ir </a:t>
            </a:r>
            <a:r>
              <a:rPr lang="en-US" b="0" i="0" dirty="0">
                <a:solidFill>
                  <a:srgbClr val="212529"/>
                </a:solidFill>
                <a:effectLst/>
                <a:latin typeface="-apple-system"/>
              </a:rPr>
              <a:t>s</a:t>
            </a:r>
            <a:r>
              <a:rPr lang="lt-LT" b="0" i="0" dirty="0">
                <a:solidFill>
                  <a:srgbClr val="212529"/>
                </a:solidFill>
                <a:effectLst/>
                <a:latin typeface="-apple-system"/>
              </a:rPr>
              <a:t>kaitytojų preferencijų, redaktoriai tarnauja kaip filtrai ir prižiūrėtojai nuo tų, kurie </a:t>
            </a:r>
            <a:r>
              <a:rPr lang="en-US" b="0" i="0" dirty="0">
                <a:solidFill>
                  <a:srgbClr val="212529"/>
                </a:solidFill>
                <a:effectLst/>
                <a:latin typeface="-apple-system"/>
              </a:rPr>
              <a:t>s</a:t>
            </a:r>
            <a:r>
              <a:rPr lang="lt-LT" b="0" i="0" dirty="0">
                <a:solidFill>
                  <a:srgbClr val="212529"/>
                </a:solidFill>
                <a:effectLst/>
                <a:latin typeface="-apple-system"/>
              </a:rPr>
              <a:t>iekia gauti žinia</a:t>
            </a:r>
            <a:r>
              <a:rPr lang="en-US" b="0" i="0" dirty="0">
                <a:solidFill>
                  <a:srgbClr val="212529"/>
                </a:solidFill>
                <a:effectLst/>
                <a:latin typeface="-apple-system"/>
              </a:rPr>
              <a:t>s</a:t>
            </a:r>
            <a:r>
              <a:rPr lang="lt-LT" b="0" i="0" dirty="0">
                <a:solidFill>
                  <a:srgbClr val="212529"/>
                </a:solidFill>
                <a:effectLst/>
                <a:latin typeface="-apple-system"/>
              </a:rPr>
              <a:t>klaido</a:t>
            </a:r>
            <a:r>
              <a:rPr lang="en-US" b="0" i="0" dirty="0">
                <a:solidFill>
                  <a:srgbClr val="212529"/>
                </a:solidFill>
                <a:effectLst/>
                <a:latin typeface="-apple-system"/>
              </a:rPr>
              <a:t>s</a:t>
            </a:r>
            <a:r>
              <a:rPr lang="lt-LT" b="0" i="0" dirty="0">
                <a:solidFill>
                  <a:srgbClr val="212529"/>
                </a:solidFill>
                <a:effectLst/>
                <a:latin typeface="-apple-system"/>
              </a:rPr>
              <a:t> dėme</a:t>
            </a:r>
            <a:r>
              <a:rPr lang="en-US" b="0" i="0" dirty="0">
                <a:solidFill>
                  <a:srgbClr val="212529"/>
                </a:solidFill>
                <a:effectLst/>
                <a:latin typeface="-apple-system"/>
              </a:rPr>
              <a:t>s</a:t>
            </a:r>
            <a:r>
              <a:rPr lang="lt-LT" b="0" i="0" dirty="0">
                <a:solidFill>
                  <a:srgbClr val="212529"/>
                </a:solidFill>
                <a:effectLst/>
                <a:latin typeface="-apple-system"/>
              </a:rPr>
              <a:t>io </a:t>
            </a:r>
            <a:r>
              <a:rPr lang="en-US" b="0" i="0" dirty="0">
                <a:solidFill>
                  <a:srgbClr val="212529"/>
                </a:solidFill>
                <a:effectLst/>
                <a:latin typeface="-apple-system"/>
              </a:rPr>
              <a:t>s</a:t>
            </a:r>
            <a:r>
              <a:rPr lang="lt-LT" b="0" i="0" dirty="0">
                <a:solidFill>
                  <a:srgbClr val="212529"/>
                </a:solidFill>
                <a:effectLst/>
                <a:latin typeface="-apple-system"/>
              </a:rPr>
              <a:t>avo tik</a:t>
            </a:r>
            <a:r>
              <a:rPr lang="en-US" b="0" i="0" dirty="0">
                <a:solidFill>
                  <a:srgbClr val="212529"/>
                </a:solidFill>
                <a:effectLst/>
                <a:latin typeface="-apple-system"/>
              </a:rPr>
              <a:t>s</a:t>
            </a:r>
            <a:r>
              <a:rPr lang="lt-LT" b="0" i="0" dirty="0">
                <a:solidFill>
                  <a:srgbClr val="212529"/>
                </a:solidFill>
                <a:effectLst/>
                <a:latin typeface="-apple-system"/>
              </a:rPr>
              <a:t>lam</a:t>
            </a:r>
            <a:r>
              <a:rPr lang="en-US" b="0" i="0" dirty="0">
                <a:solidFill>
                  <a:srgbClr val="212529"/>
                </a:solidFill>
                <a:effectLst/>
                <a:latin typeface="-apple-system"/>
              </a:rPr>
              <a:t>s</a:t>
            </a:r>
            <a:r>
              <a:rPr lang="lt-LT" b="0" i="0" dirty="0">
                <a:solidFill>
                  <a:srgbClr val="212529"/>
                </a:solidFill>
                <a:effectLst/>
                <a:latin typeface="-apple-system"/>
              </a:rPr>
              <a:t> pa</a:t>
            </a:r>
            <a:r>
              <a:rPr lang="en-US" b="0" i="0" dirty="0">
                <a:solidFill>
                  <a:srgbClr val="212529"/>
                </a:solidFill>
                <a:effectLst/>
                <a:latin typeface="-apple-system"/>
              </a:rPr>
              <a:t>s</a:t>
            </a:r>
            <a:r>
              <a:rPr lang="lt-LT" b="0" i="0" dirty="0">
                <a:solidFill>
                  <a:srgbClr val="212529"/>
                </a:solidFill>
                <a:effectLst/>
                <a:latin typeface="-apple-system"/>
              </a:rPr>
              <a:t>iekti (kaip pvz politikai, kurie </a:t>
            </a:r>
            <a:r>
              <a:rPr lang="en-US" b="0" i="0" dirty="0">
                <a:solidFill>
                  <a:srgbClr val="212529"/>
                </a:solidFill>
                <a:effectLst/>
                <a:latin typeface="-apple-system"/>
              </a:rPr>
              <a:t>s</a:t>
            </a:r>
            <a:r>
              <a:rPr lang="lt-LT" b="0" i="0" dirty="0">
                <a:solidFill>
                  <a:srgbClr val="212529"/>
                </a:solidFill>
                <a:effectLst/>
                <a:latin typeface="-apple-system"/>
              </a:rPr>
              <a:t>tengia</a:t>
            </a:r>
            <a:r>
              <a:rPr lang="en-US" b="0" i="0" dirty="0">
                <a:solidFill>
                  <a:srgbClr val="212529"/>
                </a:solidFill>
                <a:effectLst/>
                <a:latin typeface="-apple-system"/>
              </a:rPr>
              <a:t>s</a:t>
            </a:r>
            <a:r>
              <a:rPr lang="lt-LT" b="0" i="0" dirty="0">
                <a:solidFill>
                  <a:srgbClr val="212529"/>
                </a:solidFill>
                <a:effectLst/>
                <a:latin typeface="-apple-system"/>
              </a:rPr>
              <a:t>i nuolat pabrėžti </a:t>
            </a:r>
            <a:r>
              <a:rPr lang="en-US" b="0" i="0" dirty="0">
                <a:solidFill>
                  <a:srgbClr val="212529"/>
                </a:solidFill>
                <a:effectLst/>
                <a:latin typeface="-apple-system"/>
              </a:rPr>
              <a:t>s</a:t>
            </a:r>
            <a:r>
              <a:rPr lang="lt-LT" b="0" i="0" dirty="0">
                <a:solidFill>
                  <a:srgbClr val="212529"/>
                </a:solidFill>
                <a:effectLst/>
                <a:latin typeface="-apple-system"/>
              </a:rPr>
              <a:t>avo pa</a:t>
            </a:r>
            <a:r>
              <a:rPr lang="en-US" b="0" i="0" dirty="0">
                <a:solidFill>
                  <a:srgbClr val="212529"/>
                </a:solidFill>
                <a:effectLst/>
                <a:latin typeface="-apple-system"/>
              </a:rPr>
              <a:t>s</a:t>
            </a:r>
            <a:r>
              <a:rPr lang="lt-LT" b="0" i="0" dirty="0">
                <a:solidFill>
                  <a:srgbClr val="212529"/>
                </a:solidFill>
                <a:effectLst/>
                <a:latin typeface="-apple-system"/>
              </a:rPr>
              <a:t>iekimu</a:t>
            </a:r>
            <a:r>
              <a:rPr lang="en-US" b="0" i="0" dirty="0">
                <a:solidFill>
                  <a:srgbClr val="212529"/>
                </a:solidFill>
                <a:effectLst/>
                <a:latin typeface="-apple-system"/>
              </a:rPr>
              <a:t>s</a:t>
            </a:r>
            <a:r>
              <a:rPr lang="lt-LT" b="0" i="0" dirty="0">
                <a:solidFill>
                  <a:srgbClr val="212529"/>
                </a:solidFill>
                <a:effectLst/>
                <a:latin typeface="-apple-system"/>
              </a:rPr>
              <a:t>) ir tų, kurie nori at</a:t>
            </a:r>
            <a:r>
              <a:rPr lang="en-US" b="0" i="0" dirty="0">
                <a:solidFill>
                  <a:srgbClr val="212529"/>
                </a:solidFill>
                <a:effectLst/>
                <a:latin typeface="-apple-system"/>
              </a:rPr>
              <a:t>s</a:t>
            </a:r>
            <a:r>
              <a:rPr lang="lt-LT" b="0" i="0" dirty="0">
                <a:solidFill>
                  <a:srgbClr val="212529"/>
                </a:solidFill>
                <a:effectLst/>
                <a:latin typeface="-apple-system"/>
              </a:rPr>
              <a:t>klei</a:t>
            </a:r>
            <a:r>
              <a:rPr lang="en-US" b="0" i="0" dirty="0">
                <a:solidFill>
                  <a:srgbClr val="212529"/>
                </a:solidFill>
                <a:effectLst/>
                <a:latin typeface="-apple-system"/>
              </a:rPr>
              <a:t>s</a:t>
            </a:r>
            <a:r>
              <a:rPr lang="lt-LT" b="0" i="0" dirty="0">
                <a:solidFill>
                  <a:srgbClr val="212529"/>
                </a:solidFill>
                <a:effectLst/>
                <a:latin typeface="-apple-system"/>
              </a:rPr>
              <a:t>ti mum</a:t>
            </a:r>
            <a:r>
              <a:rPr lang="en-US" b="0" i="0" dirty="0">
                <a:solidFill>
                  <a:srgbClr val="212529"/>
                </a:solidFill>
                <a:effectLst/>
                <a:latin typeface="-apple-system"/>
              </a:rPr>
              <a:t>s</a:t>
            </a:r>
            <a:r>
              <a:rPr lang="lt-LT" b="0" i="0" dirty="0">
                <a:solidFill>
                  <a:srgbClr val="212529"/>
                </a:solidFill>
                <a:effectLst/>
                <a:latin typeface="-apple-system"/>
              </a:rPr>
              <a:t> nepa</a:t>
            </a:r>
            <a:r>
              <a:rPr lang="en-US" b="0" i="0" dirty="0">
                <a:solidFill>
                  <a:srgbClr val="212529"/>
                </a:solidFill>
                <a:effectLst/>
                <a:latin typeface="-apple-system"/>
              </a:rPr>
              <a:t>s</a:t>
            </a:r>
            <a:r>
              <a:rPr lang="lt-LT" b="0" i="0" dirty="0">
                <a:solidFill>
                  <a:srgbClr val="212529"/>
                </a:solidFill>
                <a:effectLst/>
                <a:latin typeface="-apple-system"/>
              </a:rPr>
              <a:t>iekiamą, bet </a:t>
            </a:r>
            <a:r>
              <a:rPr lang="en-US" b="0" i="0" dirty="0">
                <a:solidFill>
                  <a:srgbClr val="212529"/>
                </a:solidFill>
                <a:effectLst/>
                <a:latin typeface="-apple-system"/>
              </a:rPr>
              <a:t>s</a:t>
            </a:r>
            <a:r>
              <a:rPr lang="lt-LT" b="0" i="0" dirty="0">
                <a:solidFill>
                  <a:srgbClr val="212529"/>
                </a:solidFill>
                <a:effectLst/>
                <a:latin typeface="-apple-system"/>
              </a:rPr>
              <a:t>varbią informaciją. Redaktoriai </a:t>
            </a:r>
            <a:r>
              <a:rPr lang="en-US" b="0" i="0" dirty="0">
                <a:solidFill>
                  <a:srgbClr val="212529"/>
                </a:solidFill>
                <a:effectLst/>
                <a:latin typeface="-apple-system"/>
              </a:rPr>
              <a:t>s</a:t>
            </a:r>
            <a:r>
              <a:rPr lang="lt-LT" b="0" i="0" dirty="0">
                <a:solidFill>
                  <a:srgbClr val="212529"/>
                </a:solidFill>
                <a:effectLst/>
                <a:latin typeface="-apple-system"/>
              </a:rPr>
              <a:t>prendžia ką įtraukti į žinia</a:t>
            </a:r>
            <a:r>
              <a:rPr lang="en-US" b="0" i="0" dirty="0">
                <a:solidFill>
                  <a:srgbClr val="212529"/>
                </a:solidFill>
                <a:effectLst/>
                <a:latin typeface="-apple-system"/>
              </a:rPr>
              <a:t>s</a:t>
            </a:r>
            <a:r>
              <a:rPr lang="lt-LT" b="0" i="0" dirty="0">
                <a:solidFill>
                  <a:srgbClr val="212529"/>
                </a:solidFill>
                <a:effectLst/>
                <a:latin typeface="-apple-system"/>
              </a:rPr>
              <a:t>klaido</a:t>
            </a:r>
            <a:r>
              <a:rPr lang="en-US" b="0" i="0" dirty="0">
                <a:solidFill>
                  <a:srgbClr val="212529"/>
                </a:solidFill>
                <a:effectLst/>
                <a:latin typeface="-apple-system"/>
              </a:rPr>
              <a:t>s</a:t>
            </a:r>
            <a:r>
              <a:rPr lang="lt-LT" b="0" i="0" dirty="0">
                <a:solidFill>
                  <a:srgbClr val="212529"/>
                </a:solidFill>
                <a:effectLst/>
                <a:latin typeface="-apple-system"/>
              </a:rPr>
              <a:t> darbotvarkę, o kam dėme</a:t>
            </a:r>
            <a:r>
              <a:rPr lang="en-US" b="0" i="0" dirty="0">
                <a:solidFill>
                  <a:srgbClr val="212529"/>
                </a:solidFill>
                <a:effectLst/>
                <a:latin typeface="-apple-system"/>
              </a:rPr>
              <a:t>s</a:t>
            </a:r>
            <a:r>
              <a:rPr lang="lt-LT" b="0" i="0" dirty="0">
                <a:solidFill>
                  <a:srgbClr val="212529"/>
                </a:solidFill>
                <a:effectLst/>
                <a:latin typeface="-apple-system"/>
              </a:rPr>
              <a:t>io nereikėtų </a:t>
            </a:r>
            <a:r>
              <a:rPr lang="en-US" b="0" i="0" dirty="0">
                <a:solidFill>
                  <a:srgbClr val="212529"/>
                </a:solidFill>
                <a:effectLst/>
                <a:latin typeface="-apple-system"/>
              </a:rPr>
              <a:t>s</a:t>
            </a:r>
            <a:r>
              <a:rPr lang="lt-LT" b="0" i="0" dirty="0">
                <a:solidFill>
                  <a:srgbClr val="212529"/>
                </a:solidFill>
                <a:effectLst/>
                <a:latin typeface="-apple-system"/>
              </a:rPr>
              <a:t>kirti. Štai keli kriterijai, kuriuo</a:t>
            </a:r>
            <a:r>
              <a:rPr lang="en-US" b="0" i="0" dirty="0">
                <a:solidFill>
                  <a:srgbClr val="212529"/>
                </a:solidFill>
                <a:effectLst/>
                <a:latin typeface="-apple-system"/>
              </a:rPr>
              <a:t>s</a:t>
            </a:r>
            <a:r>
              <a:rPr lang="lt-LT" b="0" i="0" dirty="0">
                <a:solidFill>
                  <a:srgbClr val="212529"/>
                </a:solidFill>
                <a:effectLst/>
                <a:latin typeface="-apple-system"/>
              </a:rPr>
              <a:t> verta turėti omenyje:</a:t>
            </a: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A3E25C-14BA-461B-9D1A-EB5CE2559D8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2391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err="1">
                <a:solidFill>
                  <a:srgbClr val="212529"/>
                </a:solidFill>
                <a:effectLst/>
                <a:latin typeface="Futura PT Book" panose="020B0502020204020303" pitchFamily="34" charset="0"/>
              </a:rPr>
              <a:t>Skaitytoj</a:t>
            </a:r>
            <a:r>
              <a:rPr lang="lt-LT" b="1" i="0" dirty="0">
                <a:solidFill>
                  <a:srgbClr val="212529"/>
                </a:solidFill>
                <a:effectLst/>
                <a:latin typeface="Futura PT Book" panose="020B0502020204020303" pitchFamily="34" charset="0"/>
              </a:rPr>
              <a:t>ų</a:t>
            </a:r>
            <a:r>
              <a:rPr lang="en-US" b="1" i="0" dirty="0">
                <a:solidFill>
                  <a:srgbClr val="212529"/>
                </a:solidFill>
                <a:effectLst/>
                <a:latin typeface="Futura PT Book" panose="020B0502020204020303" pitchFamily="34" charset="0"/>
              </a:rPr>
              <a:t> </a:t>
            </a:r>
            <a:r>
              <a:rPr lang="en-US" b="1" i="0" dirty="0" err="1">
                <a:solidFill>
                  <a:srgbClr val="212529"/>
                </a:solidFill>
                <a:effectLst/>
                <a:latin typeface="Futura PT Book" panose="020B0502020204020303" pitchFamily="34" charset="0"/>
              </a:rPr>
              <a:t>pasirinkimas</a:t>
            </a:r>
            <a:r>
              <a:rPr lang="en-US" b="1" i="0" dirty="0">
                <a:solidFill>
                  <a:srgbClr val="212529"/>
                </a:solidFill>
                <a:effectLst/>
                <a:latin typeface="Futura PT Book" panose="020B0502020204020303" pitchFamily="34" charset="0"/>
              </a:rPr>
              <a:t> ir</a:t>
            </a:r>
            <a:r>
              <a:rPr lang="lt-LT" b="1" dirty="0">
                <a:solidFill>
                  <a:srgbClr val="212529"/>
                </a:solidFill>
                <a:latin typeface="Futura PT Book" panose="020B0502020204020303" pitchFamily="34" charset="0"/>
              </a:rPr>
              <a:t> galimybė informacijo</a:t>
            </a:r>
            <a:r>
              <a:rPr lang="en-US" b="1" i="0" dirty="0">
                <a:solidFill>
                  <a:srgbClr val="212529"/>
                </a:solidFill>
                <a:effectLst/>
                <a:latin typeface="Futura PT Book" panose="020B0502020204020303" pitchFamily="34" charset="0"/>
              </a:rPr>
              <a:t>s </a:t>
            </a:r>
            <a:r>
              <a:rPr lang="en-US" b="1" i="0" dirty="0" err="1">
                <a:solidFill>
                  <a:srgbClr val="212529"/>
                </a:solidFill>
                <a:effectLst/>
                <a:latin typeface="Futura PT Book" panose="020B0502020204020303" pitchFamily="34" charset="0"/>
              </a:rPr>
              <a:t>bendrinim</a:t>
            </a:r>
            <a:r>
              <a:rPr lang="lt-LT" b="1" i="0" dirty="0">
                <a:solidFill>
                  <a:srgbClr val="212529"/>
                </a:solidFill>
                <a:effectLst/>
                <a:latin typeface="Futura PT Book" panose="020B0502020204020303" pitchFamily="34" charset="0"/>
              </a:rPr>
              <a:t>ui</a:t>
            </a:r>
            <a:br>
              <a:rPr lang="en-US" dirty="0">
                <a:cs typeface="+mn-lt"/>
              </a:rPr>
            </a:br>
            <a:r>
              <a:rPr lang="lt-LT" dirty="0">
                <a:cs typeface="+mn-lt"/>
              </a:rPr>
              <a:t>Medijų agentūrom</a:t>
            </a:r>
            <a:r>
              <a:rPr lang="en-US" dirty="0"/>
              <a:t>s</a:t>
            </a:r>
            <a:r>
              <a:rPr lang="lt-LT" dirty="0"/>
              <a:t> </a:t>
            </a:r>
            <a:r>
              <a:rPr lang="en-US" dirty="0"/>
              <a:t>s</a:t>
            </a:r>
            <a:r>
              <a:rPr lang="lt-LT" dirty="0"/>
              <a:t>varbu, kad žmonė</a:t>
            </a:r>
            <a:r>
              <a:rPr lang="en-US" dirty="0"/>
              <a:t>s</a:t>
            </a:r>
            <a:r>
              <a:rPr lang="lt-LT" dirty="0"/>
              <a:t> vartotų ir į</a:t>
            </a:r>
            <a:r>
              <a:rPr lang="en-US" dirty="0"/>
              <a:t>s</a:t>
            </a:r>
            <a:r>
              <a:rPr lang="lt-LT" dirty="0"/>
              <a:t>itrauktų į jų kuriamą turinį. Kai ta</a:t>
            </a:r>
            <a:r>
              <a:rPr lang="en-US" dirty="0"/>
              <a:t>s</a:t>
            </a:r>
            <a:r>
              <a:rPr lang="lt-LT" dirty="0"/>
              <a:t> turiny</a:t>
            </a:r>
            <a:r>
              <a:rPr lang="en-US" dirty="0"/>
              <a:t>s</a:t>
            </a:r>
            <a:r>
              <a:rPr lang="lt-LT" dirty="0"/>
              <a:t> yra online, medijų agentūro</a:t>
            </a:r>
            <a:r>
              <a:rPr lang="en-US" dirty="0"/>
              <a:t>s</a:t>
            </a:r>
            <a:r>
              <a:rPr lang="lt-LT" dirty="0"/>
              <a:t> nori, kad žmonė</a:t>
            </a:r>
            <a:r>
              <a:rPr lang="en-US" dirty="0"/>
              <a:t>s</a:t>
            </a:r>
            <a:r>
              <a:rPr lang="lt-LT" dirty="0"/>
              <a:t> pa</a:t>
            </a:r>
            <a:r>
              <a:rPr lang="en-US" dirty="0"/>
              <a:t>s</a:t>
            </a:r>
            <a:r>
              <a:rPr lang="lt-LT" dirty="0"/>
              <a:t>pau</a:t>
            </a:r>
            <a:r>
              <a:rPr lang="en-US" dirty="0"/>
              <a:t>s</a:t>
            </a:r>
            <a:r>
              <a:rPr lang="lt-LT" dirty="0"/>
              <a:t>tų ir dalintų</a:t>
            </a:r>
            <a:r>
              <a:rPr lang="en-US" dirty="0"/>
              <a:t>s</a:t>
            </a:r>
            <a:r>
              <a:rPr lang="lt-LT" dirty="0"/>
              <a:t>i jų publikuojamomi</a:t>
            </a:r>
            <a:r>
              <a:rPr lang="en-US" dirty="0"/>
              <a:t>s</a:t>
            </a:r>
            <a:r>
              <a:rPr lang="lt-LT" dirty="0"/>
              <a:t> i</a:t>
            </a:r>
            <a:r>
              <a:rPr lang="en-US" dirty="0"/>
              <a:t>s</a:t>
            </a:r>
            <a:r>
              <a:rPr lang="lt-LT" dirty="0"/>
              <a:t>torijomi</a:t>
            </a:r>
            <a:r>
              <a:rPr lang="en-US" dirty="0"/>
              <a:t>s</a:t>
            </a:r>
            <a:r>
              <a:rPr lang="lt-LT" dirty="0"/>
              <a:t>.</a:t>
            </a:r>
            <a:r>
              <a:rPr lang="lt-LT" dirty="0">
                <a:cs typeface="+mn-lt"/>
              </a:rPr>
              <a:t> Kiekviena publikacija rengiama turint omenyje turi tam tikrą auditoriją, o tam tikra auditorija tiki</a:t>
            </a:r>
            <a:r>
              <a:rPr lang="en-US" dirty="0"/>
              <a:t>s</a:t>
            </a:r>
            <a:r>
              <a:rPr lang="lt-LT" dirty="0"/>
              <a:t>i atitinkamo turinio.</a:t>
            </a:r>
            <a:r>
              <a:rPr lang="lt-LT" dirty="0">
                <a:cs typeface="+mn-lt"/>
              </a:rPr>
              <a:t> </a:t>
            </a:r>
            <a:r>
              <a:rPr lang="lt-LT" dirty="0"/>
              <a:t>Taigi, kai kurio</a:t>
            </a:r>
            <a:r>
              <a:rPr lang="en-US" dirty="0"/>
              <a:t>s</a:t>
            </a:r>
            <a:r>
              <a:rPr lang="lt-LT" dirty="0"/>
              <a:t> agentūro</a:t>
            </a:r>
            <a:r>
              <a:rPr lang="en-US" dirty="0"/>
              <a:t>s</a:t>
            </a:r>
            <a:r>
              <a:rPr lang="lt-LT" dirty="0"/>
              <a:t> bando užpildyti tam tikrą </a:t>
            </a:r>
            <a:r>
              <a:rPr lang="en-US" dirty="0"/>
              <a:t>s</a:t>
            </a:r>
            <a:r>
              <a:rPr lang="lt-LT" dirty="0"/>
              <a:t>pecifinę nišą. Pavyzdžiui, mado</a:t>
            </a:r>
            <a:r>
              <a:rPr lang="en-US" dirty="0"/>
              <a:t>s</a:t>
            </a:r>
            <a:r>
              <a:rPr lang="lt-LT" dirty="0"/>
              <a:t> žurnala</a:t>
            </a:r>
            <a:r>
              <a:rPr lang="en-US" dirty="0"/>
              <a:t>s</a:t>
            </a:r>
            <a:r>
              <a:rPr lang="lt-LT" dirty="0"/>
              <a:t> gali </a:t>
            </a:r>
            <a:r>
              <a:rPr lang="en-US" dirty="0"/>
              <a:t>s</a:t>
            </a:r>
            <a:r>
              <a:rPr lang="lt-LT" dirty="0"/>
              <a:t>kirti vi</a:t>
            </a:r>
            <a:r>
              <a:rPr lang="en-US" dirty="0"/>
              <a:t>s</a:t>
            </a:r>
            <a:r>
              <a:rPr lang="lt-LT" dirty="0"/>
              <a:t>ą leidinį </a:t>
            </a:r>
            <a:r>
              <a:rPr lang="en-US" dirty="0"/>
              <a:t>s</a:t>
            </a:r>
            <a:r>
              <a:rPr lang="lt-LT" dirty="0"/>
              <a:t>kirtą Paryžiau</a:t>
            </a:r>
            <a:r>
              <a:rPr lang="en-US" dirty="0"/>
              <a:t>s</a:t>
            </a:r>
            <a:r>
              <a:rPr lang="lt-LT" dirty="0"/>
              <a:t> mado</a:t>
            </a:r>
            <a:r>
              <a:rPr lang="en-US" dirty="0"/>
              <a:t>s</a:t>
            </a:r>
            <a:r>
              <a:rPr lang="lt-LT" dirty="0"/>
              <a:t> </a:t>
            </a:r>
            <a:r>
              <a:rPr lang="en-US" dirty="0"/>
              <a:t>s</a:t>
            </a:r>
            <a:r>
              <a:rPr lang="lt-LT" dirty="0"/>
              <a:t>avaitė</a:t>
            </a:r>
            <a:r>
              <a:rPr lang="en-US" dirty="0"/>
              <a:t>s</a:t>
            </a:r>
            <a:r>
              <a:rPr lang="lt-LT" dirty="0"/>
              <a:t> naujienom</a:t>
            </a:r>
            <a:r>
              <a:rPr lang="en-US" dirty="0"/>
              <a:t>s</a:t>
            </a:r>
            <a:r>
              <a:rPr lang="lt-LT" dirty="0"/>
              <a:t>, o ver</a:t>
            </a:r>
            <a:r>
              <a:rPr lang="en-US" dirty="0"/>
              <a:t>s</a:t>
            </a:r>
            <a:r>
              <a:rPr lang="lt-LT" dirty="0"/>
              <a:t>lo žurnala</a:t>
            </a:r>
            <a:r>
              <a:rPr lang="en-US" dirty="0"/>
              <a:t>s</a:t>
            </a:r>
            <a:r>
              <a:rPr lang="lt-LT" dirty="0"/>
              <a:t> gali šio įvykio net nepaminėti.</a:t>
            </a:r>
            <a:r>
              <a:rPr lang="en-US" dirty="0"/>
              <a:t> </a:t>
            </a:r>
            <a:endParaRPr lang="en-US" dirty="0">
              <a:cs typeface="Calibri" panose="020F0502020204030204"/>
            </a:endParaRPr>
          </a:p>
          <a:p>
            <a:pPr>
              <a:defRPr/>
            </a:pPr>
            <a:endParaRPr lang="en-US" dirty="0">
              <a:solidFill>
                <a:srgbClr val="000000"/>
              </a:solidFill>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t-LT" b="1" i="0" dirty="0">
                <a:solidFill>
                  <a:srgbClr val="212529"/>
                </a:solidFill>
                <a:effectLst/>
                <a:latin typeface="Futura PT Book" panose="020B0502020204020303" pitchFamily="34" charset="0"/>
              </a:rPr>
              <a:t>Aktualuma</a:t>
            </a:r>
            <a:r>
              <a:rPr lang="en-US" b="1" i="0" dirty="0">
                <a:solidFill>
                  <a:srgbClr val="212529"/>
                </a:solidFill>
                <a:effectLst/>
                <a:latin typeface="Futura PT Book" panose="020B0502020204020303" pitchFamily="34" charset="0"/>
              </a:rPr>
              <a:t>s</a:t>
            </a:r>
            <a:r>
              <a:rPr lang="lt-LT" b="1" i="0" dirty="0">
                <a:solidFill>
                  <a:srgbClr val="212529"/>
                </a:solidFill>
                <a:effectLst/>
                <a:latin typeface="Futura PT Book" panose="020B0502020204020303" pitchFamily="34" charset="0"/>
              </a:rPr>
              <a:t> vi</a:t>
            </a:r>
            <a:r>
              <a:rPr lang="en-US" b="1" i="0" dirty="0">
                <a:solidFill>
                  <a:srgbClr val="212529"/>
                </a:solidFill>
                <a:effectLst/>
                <a:latin typeface="Futura PT Book" panose="020B0502020204020303" pitchFamily="34" charset="0"/>
              </a:rPr>
              <a:t>s</a:t>
            </a:r>
            <a:r>
              <a:rPr lang="lt-LT" b="1" i="0" dirty="0">
                <a:solidFill>
                  <a:srgbClr val="212529"/>
                </a:solidFill>
                <a:effectLst/>
                <a:latin typeface="Futura PT Book" panose="020B0502020204020303" pitchFamily="34" charset="0"/>
              </a:rPr>
              <a:t>uomenei</a:t>
            </a:r>
            <a:endParaRPr lang="en-US" dirty="0">
              <a:solidFill>
                <a:srgbClr val="212529"/>
              </a:solidFill>
              <a:latin typeface="Futura PT Book" panose="020B05020202040203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t-LT" dirty="0">
                <a:cs typeface="+mn-lt"/>
              </a:rPr>
              <a:t>Žurnalistai, nušviečiantys svarbius vietinius, nacionalinius ir pasaulinius įvykius, dažnai jaučia pareigą informuoti savo skaitytojus ir padėti suprasti krizes bei problemas, su kuriomis galime susidurti. Tai yra viena iš svarbių priežasčių, kodėl didžiosios prekybos vietos rašo apie stichines nelaimes, politines krizes, valdžioje esančių žmonių nusižengimus, pandemijas, karus ir kitus svarbius įvykius ar problemas. </a:t>
            </a:r>
            <a:br>
              <a:rPr lang="en-US" dirty="0">
                <a:cs typeface="+mn-lt"/>
              </a:rPr>
            </a:b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t-LT" b="1" i="0" dirty="0">
                <a:solidFill>
                  <a:srgbClr val="212529"/>
                </a:solidFill>
                <a:effectLst/>
                <a:latin typeface="Futura PT Book" panose="020B0502020204020303" pitchFamily="34" charset="0"/>
              </a:rPr>
              <a:t>At</a:t>
            </a:r>
            <a:r>
              <a:rPr lang="en-US" b="1" i="0" dirty="0">
                <a:solidFill>
                  <a:srgbClr val="212529"/>
                </a:solidFill>
                <a:effectLst/>
                <a:latin typeface="Futura PT Book" panose="020B0502020204020303" pitchFamily="34" charset="0"/>
              </a:rPr>
              <a:t>s</a:t>
            </a:r>
            <a:r>
              <a:rPr lang="lt-LT" b="1" i="0" dirty="0">
                <a:solidFill>
                  <a:srgbClr val="212529"/>
                </a:solidFill>
                <a:effectLst/>
                <a:latin typeface="Futura PT Book" panose="020B0502020204020303" pitchFamily="34" charset="0"/>
              </a:rPr>
              <a:t>tuma</a:t>
            </a:r>
            <a:r>
              <a:rPr lang="en-US" b="1" i="0" dirty="0">
                <a:solidFill>
                  <a:srgbClr val="212529"/>
                </a:solidFill>
                <a:effectLst/>
                <a:latin typeface="Futura PT Book" panose="020B0502020204020303" pitchFamily="34" charset="0"/>
              </a:rPr>
              <a:t>s</a:t>
            </a:r>
            <a:r>
              <a:rPr lang="lt-LT" b="1" i="0" dirty="0">
                <a:solidFill>
                  <a:srgbClr val="212529"/>
                </a:solidFill>
                <a:effectLst/>
                <a:latin typeface="Futura PT Book" panose="020B0502020204020303" pitchFamily="34" charset="0"/>
              </a:rPr>
              <a:t> </a:t>
            </a:r>
            <a:endParaRPr lang="en-US" b="0" i="0" dirty="0">
              <a:solidFill>
                <a:srgbClr val="212529"/>
              </a:solidFill>
              <a:effectLst/>
              <a:latin typeface="Futura PT Book" panose="020B0502020204020303" pitchFamily="34" charset="0"/>
            </a:endParaRPr>
          </a:p>
          <a:p>
            <a:r>
              <a:rPr lang="en-US" dirty="0"/>
              <a:t> </a:t>
            </a:r>
            <a:endParaRPr lang="en-US" dirty="0">
              <a:cs typeface="Calibri"/>
            </a:endParaRPr>
          </a:p>
          <a:p>
            <a:r>
              <a:rPr lang="lt-LT" dirty="0"/>
              <a:t>Žiniasklaidos agentūros dažniausiai praneša apie tai, kas vyksta jų šalyje ar regione. Vietos žiniasklaida dažniausiai praneša apie savo miestą. </a:t>
            </a:r>
          </a:p>
          <a:p>
            <a:endParaRPr lang="lt-LT" dirty="0">
              <a:solidFill>
                <a:srgbClr val="000000"/>
              </a:solidFill>
              <a:latin typeface="Calibri" panose="020F0502020204030204"/>
              <a:cs typeface="Calibri" panose="020F0502020204030204"/>
            </a:endParaRPr>
          </a:p>
          <a:p>
            <a:pPr marL="0" indent="0">
              <a:buFont typeface="Arial" panose="020B0604020202020204" pitchFamily="34" charset="0"/>
              <a:buNone/>
            </a:pPr>
            <a:r>
              <a:rPr lang="lt-LT" b="1" i="0" dirty="0">
                <a:solidFill>
                  <a:srgbClr val="212529"/>
                </a:solidFill>
                <a:effectLst/>
                <a:latin typeface="Futura PT Book" panose="020B0502020204020303" pitchFamily="34" charset="0"/>
              </a:rPr>
              <a:t>Kultūrinė ir i</a:t>
            </a:r>
            <a:r>
              <a:rPr lang="en-US" b="1" i="0" dirty="0">
                <a:solidFill>
                  <a:srgbClr val="212529"/>
                </a:solidFill>
                <a:effectLst/>
                <a:latin typeface="Futura PT Book" panose="020B0502020204020303" pitchFamily="34" charset="0"/>
              </a:rPr>
              <a:t>s</a:t>
            </a:r>
            <a:r>
              <a:rPr lang="lt-LT" b="1" i="0" dirty="0">
                <a:solidFill>
                  <a:srgbClr val="212529"/>
                </a:solidFill>
                <a:effectLst/>
                <a:latin typeface="Futura PT Book" panose="020B0502020204020303" pitchFamily="34" charset="0"/>
              </a:rPr>
              <a:t>torinė įtaka</a:t>
            </a:r>
          </a:p>
          <a:p>
            <a:pPr marL="0" indent="0">
              <a:buFont typeface="Arial" panose="020B0604020202020204" pitchFamily="34" charset="0"/>
              <a:buNone/>
            </a:pPr>
            <a:r>
              <a:rPr lang="lt-LT" dirty="0">
                <a:solidFill>
                  <a:srgbClr val="212529"/>
                </a:solidFill>
                <a:latin typeface="Futura PT Book" panose="020B0502020204020303" pitchFamily="34" charset="0"/>
              </a:rPr>
              <a:t>Istorijos apie grupes ar tautas, turi būti kultūriškai ir istoriškai pažįstamos auditorijai. Dėl šios priežasties JAV Baltijos šalių žiniasklaidoje yra plačiau nušviesta nei, pavyzdžiui, Slovakija, nepaisant jos artumo.</a:t>
            </a:r>
          </a:p>
          <a:p>
            <a:pPr>
              <a:buFont typeface="Arial" panose="020B0604020202020204" pitchFamily="34" charset="0"/>
            </a:pPr>
            <a:endParaRPr lang="lt-LT" dirty="0">
              <a:solidFill>
                <a:srgbClr val="212529"/>
              </a:solidFill>
              <a:latin typeface="Futura PT Book" panose="020B0502020204020303" pitchFamily="34" charset="0"/>
            </a:endParaRPr>
          </a:p>
          <a:p>
            <a:r>
              <a:rPr lang="lt-LT" b="1" i="0" dirty="0">
                <a:solidFill>
                  <a:srgbClr val="212529"/>
                </a:solidFill>
                <a:effectLst/>
                <a:latin typeface="Futura PT Book" panose="020B0502020204020303" pitchFamily="34" charset="0"/>
              </a:rPr>
              <a:t>Retuma</a:t>
            </a:r>
            <a:r>
              <a:rPr lang="en-US" dirty="0"/>
              <a:t>s</a:t>
            </a:r>
            <a:br>
              <a:rPr lang="en-US" dirty="0">
                <a:cs typeface="+mn-lt"/>
              </a:rPr>
            </a:br>
            <a:r>
              <a:rPr lang="lt-LT" dirty="0"/>
              <a:t>Neįprasti įvykiai su netikėtumo elementu sulaukia daugiau dėmesio nei įprasti įvykiai. Senas posakis sako, kad "Žmogus įkando šuniui" gaus daugiau dėmesio nei "Šuo įkando žmogui".  Štai kodėl istorijos su ypač blogais ar gerais atspalviais greičiausiai bus publikuojamos. </a:t>
            </a:r>
          </a:p>
          <a:p>
            <a:endParaRPr lang="lt-LT" dirty="0">
              <a:solidFill>
                <a:srgbClr val="000000"/>
              </a:solidFill>
              <a:latin typeface="Calibri" panose="020F0502020204030204"/>
              <a:cs typeface="Calibri" panose="020F0502020204030204"/>
            </a:endParaRPr>
          </a:p>
          <a:p>
            <a:pPr marL="0" indent="0">
              <a:buFont typeface="Arial" panose="020B0604020202020204" pitchFamily="34" charset="0"/>
              <a:buNone/>
            </a:pPr>
            <a:r>
              <a:rPr lang="lt-LT" b="1" i="0" dirty="0">
                <a:solidFill>
                  <a:srgbClr val="212529"/>
                </a:solidFill>
                <a:effectLst/>
                <a:latin typeface="Futura PT Book" panose="020B0502020204020303" pitchFamily="34" charset="0"/>
              </a:rPr>
              <a:t>Konfliktiškuma</a:t>
            </a:r>
            <a:r>
              <a:rPr lang="en-US" b="1" i="0" dirty="0">
                <a:solidFill>
                  <a:srgbClr val="212529"/>
                </a:solidFill>
                <a:effectLst/>
                <a:latin typeface="Futura PT Book" panose="020B0502020204020303" pitchFamily="34" charset="0"/>
              </a:rPr>
              <a:t>s</a:t>
            </a:r>
            <a:r>
              <a:rPr lang="lt-LT" b="1" i="0" dirty="0">
                <a:solidFill>
                  <a:srgbClr val="212529"/>
                </a:solidFill>
                <a:effectLst/>
                <a:latin typeface="Futura PT Book" panose="020B0502020204020303" pitchFamily="34" charset="0"/>
              </a:rPr>
              <a:t> ir drama</a:t>
            </a:r>
            <a:endParaRPr lang="en-US" b="1" dirty="0">
              <a:solidFill>
                <a:srgbClr val="212529"/>
              </a:solidFill>
              <a:latin typeface="Futura PT Book" panose="020B0502020204020303" pitchFamily="34" charset="0"/>
            </a:endParaRPr>
          </a:p>
          <a:p>
            <a:r>
              <a:rPr lang="lt-LT" dirty="0"/>
              <a:t>Istorijos apie ginčus, argumentus, skilimus, streikus, muštynes, sukilimus ir karą, taip pat istorijos apie besitęsiančią dramą, pavyzdžiui, pabėgimus, nelaimingus atsitikimus, paieškas, apgultis, gelbėjimus, mūšius ar teismo bylas, yra labiau linkusios būti aptartos.</a:t>
            </a:r>
          </a:p>
          <a:p>
            <a:pPr>
              <a:defRPr/>
            </a:pPr>
            <a:endParaRPr lang="lt-LT" dirty="0">
              <a:solidFill>
                <a:srgbClr val="000000"/>
              </a:solidFill>
              <a:latin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err="1">
                <a:solidFill>
                  <a:srgbClr val="212529"/>
                </a:solidFill>
                <a:effectLst/>
                <a:latin typeface="Futura PT Book" panose="020B0502020204020303" pitchFamily="34" charset="0"/>
              </a:rPr>
              <a:t>Poveikis</a:t>
            </a:r>
            <a:r>
              <a:rPr lang="en-US" b="1" i="0" dirty="0">
                <a:solidFill>
                  <a:srgbClr val="212529"/>
                </a:solidFill>
                <a:effectLst/>
                <a:latin typeface="Futura PT Book" panose="020B0502020204020303" pitchFamily="34" charset="0"/>
              </a:rPr>
              <a:t> / </a:t>
            </a:r>
            <a:r>
              <a:rPr lang="en-US" b="1" i="0" dirty="0" err="1">
                <a:solidFill>
                  <a:srgbClr val="212529"/>
                </a:solidFill>
                <a:effectLst/>
                <a:latin typeface="Futura PT Book" panose="020B0502020204020303" pitchFamily="34" charset="0"/>
              </a:rPr>
              <a:t>sunkumas</a:t>
            </a:r>
            <a:endParaRPr lang="en-US" b="1" i="0" dirty="0">
              <a:solidFill>
                <a:srgbClr val="212529"/>
              </a:solidFill>
              <a:effectLst/>
              <a:latin typeface="Futura PT Book" panose="020B0502020204020303" pitchFamily="34" charset="0"/>
            </a:endParaRPr>
          </a:p>
          <a:p>
            <a:br>
              <a:rPr lang="en-US" dirty="0">
                <a:cs typeface="+mn-lt"/>
              </a:rPr>
            </a:br>
            <a:r>
              <a:rPr lang="lt-LT" dirty="0"/>
              <a:t>Žemės drebėjimas, pražudęs 10 000 žmonių, sulauks didesnio dėmesio nei tas, kuris pražudė 10</a:t>
            </a:r>
            <a:r>
              <a:rPr lang="en-US" dirty="0"/>
              <a:t>.  </a:t>
            </a:r>
            <a:endParaRPr lang="en-US" dirty="0">
              <a:cs typeface="Calibri"/>
            </a:endParaRPr>
          </a:p>
          <a:p>
            <a:pPr>
              <a:defRPr/>
            </a:pPr>
            <a:endParaRPr lang="en-US" dirty="0">
              <a:solidFill>
                <a:srgbClr val="000000"/>
              </a:solidFill>
              <a:latin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t-LT" b="1" i="0" dirty="0">
                <a:solidFill>
                  <a:srgbClr val="212529"/>
                </a:solidFill>
                <a:effectLst/>
                <a:latin typeface="Futura PT Book" panose="020B0502020204020303" pitchFamily="34" charset="0"/>
              </a:rPr>
              <a:t>Gar</a:t>
            </a:r>
            <a:r>
              <a:rPr lang="en-US" b="1" i="0" dirty="0">
                <a:solidFill>
                  <a:srgbClr val="212529"/>
                </a:solidFill>
                <a:effectLst/>
                <a:latin typeface="Futura PT Book" panose="020B0502020204020303" pitchFamily="34" charset="0"/>
              </a:rPr>
              <a:t>s</a:t>
            </a:r>
            <a:r>
              <a:rPr lang="lt-LT" b="1" i="0" dirty="0">
                <a:solidFill>
                  <a:srgbClr val="212529"/>
                </a:solidFill>
                <a:effectLst/>
                <a:latin typeface="Futura PT Book" panose="020B0502020204020303" pitchFamily="34" charset="0"/>
              </a:rPr>
              <a:t>uma</a:t>
            </a:r>
            <a:r>
              <a:rPr lang="en-US" b="1" i="0" dirty="0">
                <a:solidFill>
                  <a:srgbClr val="212529"/>
                </a:solidFill>
                <a:effectLst/>
                <a:latin typeface="Futura PT Book" panose="020B0502020204020303" pitchFamily="34" charset="0"/>
              </a:rPr>
              <a:t>s</a:t>
            </a:r>
            <a:r>
              <a:rPr lang="lt-LT" b="1" i="0" dirty="0">
                <a:solidFill>
                  <a:srgbClr val="212529"/>
                </a:solidFill>
                <a:effectLst/>
                <a:latin typeface="Futura PT Book" panose="020B0502020204020303" pitchFamily="34" charset="0"/>
              </a:rPr>
              <a:t> ir galia</a:t>
            </a:r>
            <a:endParaRPr lang="en-US" b="0" dirty="0">
              <a:solidFill>
                <a:srgbClr val="212529"/>
              </a:solidFill>
              <a:latin typeface="Futura PT Book" panose="020B0502020204020303" pitchFamily="34" charset="0"/>
            </a:endParaRPr>
          </a:p>
          <a:p>
            <a:br>
              <a:rPr lang="lt-LT" dirty="0">
                <a:cs typeface="+mn-lt"/>
              </a:rPr>
            </a:br>
            <a:r>
              <a:rPr lang="lt-LT" dirty="0">
                <a:cs typeface="+mn-lt"/>
              </a:rPr>
              <a:t>Jei gerai žinomas politikas ar garsus aktorius ką nors padarė, kur kas labiau tikėtina,  kad istorija bus nušviesta, nei tuo atveju, jei tavo kaimynas padarys tą patį.  </a:t>
            </a:r>
          </a:p>
          <a:p>
            <a:endParaRPr lang="lt-LT" dirty="0">
              <a:solidFill>
                <a:srgbClr val="000000"/>
              </a:solidFill>
              <a:latin typeface="Calibri" panose="020F0502020204030204"/>
              <a:cs typeface="Calibri" panose="020F0502020204030204"/>
            </a:endParaRPr>
          </a:p>
          <a:p>
            <a:r>
              <a:rPr lang="lt-LT" b="1" i="0" dirty="0">
                <a:solidFill>
                  <a:srgbClr val="212529"/>
                </a:solidFill>
                <a:effectLst/>
                <a:latin typeface="Futura PT Book" panose="020B0502020204020303" pitchFamily="34" charset="0"/>
              </a:rPr>
              <a:t>Konkurencinguma</a:t>
            </a:r>
            <a:r>
              <a:rPr lang="en-US" b="1" i="0" dirty="0">
                <a:solidFill>
                  <a:srgbClr val="212529"/>
                </a:solidFill>
                <a:effectLst/>
                <a:latin typeface="Futura PT Book" panose="020B0502020204020303" pitchFamily="34" charset="0"/>
              </a:rPr>
              <a:t>s</a:t>
            </a:r>
            <a:r>
              <a:rPr lang="en-US" dirty="0"/>
              <a:t> </a:t>
            </a:r>
            <a:br>
              <a:rPr lang="en-US" dirty="0">
                <a:cs typeface="+mn-lt"/>
              </a:rPr>
            </a:br>
            <a:r>
              <a:rPr lang="lt-LT" dirty="0"/>
              <a:t>Dažnai, jei viena agentūra pateikia istoriją, kuri įtraukia skaitytojus, kiti paseks pavyzdžiu. Kartais agentūros bando išsiskirti, pateikiant istoriją unikaliu kampu ar nauju požiūriu į istoriją.</a:t>
            </a:r>
          </a:p>
          <a:p>
            <a:pPr>
              <a:defRPr/>
            </a:pPr>
            <a:endParaRPr lang="lt-LT" dirty="0">
              <a:solidFill>
                <a:srgbClr val="000000"/>
              </a:solidFill>
              <a:latin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t-LT" b="1" i="0" dirty="0">
                <a:solidFill>
                  <a:srgbClr val="212529"/>
                </a:solidFill>
                <a:effectLst/>
                <a:latin typeface="Futura PT Book"/>
              </a:rPr>
              <a:t>Iš</a:t>
            </a:r>
            <a:r>
              <a:rPr lang="en-US" b="1" i="0" dirty="0">
                <a:solidFill>
                  <a:srgbClr val="212529"/>
                </a:solidFill>
                <a:effectLst/>
                <a:latin typeface="Futura PT Book"/>
              </a:rPr>
              <a:t>s</a:t>
            </a:r>
            <a:r>
              <a:rPr lang="lt-LT" b="1" i="0" dirty="0" err="1">
                <a:solidFill>
                  <a:srgbClr val="212529"/>
                </a:solidFill>
                <a:effectLst/>
                <a:latin typeface="Futura PT Book"/>
              </a:rPr>
              <a:t>kirtinuma</a:t>
            </a:r>
            <a:r>
              <a:rPr lang="en-US" b="1" i="0" dirty="0">
                <a:solidFill>
                  <a:srgbClr val="212529"/>
                </a:solidFill>
                <a:effectLst/>
                <a:latin typeface="Futura PT Book"/>
              </a:rPr>
              <a:t>s</a:t>
            </a:r>
            <a:br>
              <a:rPr lang="en-US" dirty="0">
                <a:cs typeface="+mn-lt"/>
              </a:rPr>
            </a:br>
            <a:r>
              <a:rPr lang="lt-LT" dirty="0"/>
              <a:t>Jei agentūra vieta žino, kad turi istoriją, kurios niekas kitas neturi ir kuri tikrai sulauks dėmesio, ji turi didelę paskatą ją paskelbti ir pabrėžti, kad tai padarė pirmiausia, kad parodytų savo skaitytojams, kad jų turinį verta pirkti ir vartoti.</a:t>
            </a:r>
            <a:endParaRPr lang="lt-LT" dirty="0">
              <a:cs typeface="Calibri"/>
            </a:endParaRPr>
          </a:p>
          <a:p>
            <a:pPr>
              <a:defRPr/>
            </a:pPr>
            <a:endParaRPr lang="lt-LT" dirty="0">
              <a:solidFill>
                <a:srgbClr val="000000"/>
              </a:solidFill>
              <a:latin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212529"/>
                </a:solidFill>
                <a:effectLst/>
                <a:latin typeface="Futura PT Book"/>
              </a:rPr>
              <a:t>S</a:t>
            </a:r>
            <a:r>
              <a:rPr lang="lt-LT" b="1" i="0" dirty="0" err="1">
                <a:solidFill>
                  <a:srgbClr val="212529"/>
                </a:solidFill>
                <a:effectLst/>
                <a:latin typeface="Futura PT Book" panose="020B0502020204020303" pitchFamily="34" charset="0"/>
              </a:rPr>
              <a:t>avalaikiškuma</a:t>
            </a:r>
            <a:r>
              <a:rPr lang="en-US" b="1" i="0" dirty="0">
                <a:solidFill>
                  <a:srgbClr val="212529"/>
                </a:solidFill>
                <a:effectLst/>
                <a:latin typeface="Futura PT Book"/>
              </a:rPr>
              <a:t>s</a:t>
            </a:r>
            <a:endParaRPr lang="lt-LT" b="1" i="0" dirty="0">
              <a:solidFill>
                <a:srgbClr val="212529"/>
              </a:solidFill>
              <a:effectLst/>
              <a:latin typeface="Futura PT Book" panose="020B0502020204020303" pitchFamily="34" charset="0"/>
            </a:endParaRPr>
          </a:p>
          <a:p>
            <a:r>
              <a:rPr lang="lt-LT" dirty="0"/>
              <a:t>Naujienų redaktoriai paprastai teikia pirmenybę įvykiams, kurie įvyko neseniai, o ne tiems, kurie įvyko prieš kelias savaites ar mėnesius. 24 valandų naujienų ciklas juda greitai ir gali turėti įtakos tam, ką žurnalistai nušviečia ir kiek laiko jie praleidžia tam tikrai istorijai</a:t>
            </a:r>
            <a:r>
              <a:rPr lang="en-US" dirty="0"/>
              <a:t>. </a:t>
            </a:r>
            <a:endParaRPr lang="en-US" dirty="0">
              <a:cs typeface="Calibri"/>
            </a:endParaRPr>
          </a:p>
          <a:p>
            <a:endParaRPr lang="en-US" dirty="0">
              <a:solidFill>
                <a:srgbClr val="000000"/>
              </a:solidFill>
              <a:latin typeface="Calibri" panose="020F0502020204030204"/>
              <a:cs typeface="Calibri"/>
            </a:endParaRPr>
          </a:p>
          <a:p>
            <a:pPr marL="0" indent="0">
              <a:buNone/>
            </a:pPr>
            <a:r>
              <a:rPr lang="lt-LT" b="1" i="0" dirty="0">
                <a:solidFill>
                  <a:srgbClr val="212529"/>
                </a:solidFill>
                <a:effectLst/>
                <a:latin typeface="Futura PT Book"/>
              </a:rPr>
              <a:t>Audio-vizualai</a:t>
            </a:r>
            <a:endParaRPr lang="en-US" b="1" dirty="0">
              <a:solidFill>
                <a:srgbClr val="212529"/>
              </a:solidFill>
              <a:latin typeface="Futura PT Book"/>
            </a:endParaRPr>
          </a:p>
          <a:p>
            <a:r>
              <a:rPr lang="lt-LT" dirty="0"/>
              <a:t>Istorijos, kuriose yra kompromituojančių, šokiruojančių nuotraukų, vaizdo įrašų ar garso įrašų, yra ypač svarbios televizijos ir radijo stotims</a:t>
            </a:r>
            <a:r>
              <a:rPr lang="en-US" dirty="0"/>
              <a:t>.  </a:t>
            </a:r>
            <a:endParaRPr lang="en-US" dirty="0">
              <a:cs typeface="Calibri"/>
            </a:endParaRPr>
          </a:p>
          <a:p>
            <a:pPr marL="0" indent="0">
              <a:buNone/>
            </a:pPr>
            <a:r>
              <a:rPr lang="lt-LT" b="1" i="0" dirty="0">
                <a:solidFill>
                  <a:srgbClr val="212529"/>
                </a:solidFill>
                <a:effectLst/>
                <a:latin typeface="Futura PT Book"/>
              </a:rPr>
              <a:t>Link</a:t>
            </a:r>
            <a:r>
              <a:rPr lang="en-US" b="1" i="0" dirty="0">
                <a:solidFill>
                  <a:srgbClr val="212529"/>
                </a:solidFill>
                <a:effectLst/>
                <a:latin typeface="Futura PT Book"/>
              </a:rPr>
              <a:t>s</a:t>
            </a:r>
            <a:r>
              <a:rPr lang="lt-LT" b="1" i="0" dirty="0">
                <a:solidFill>
                  <a:srgbClr val="212529"/>
                </a:solidFill>
                <a:effectLst/>
                <a:latin typeface="Futura PT Book"/>
              </a:rPr>
              <a:t>muma</a:t>
            </a:r>
            <a:r>
              <a:rPr lang="en-US" b="1" i="0" dirty="0">
                <a:solidFill>
                  <a:srgbClr val="212529"/>
                </a:solidFill>
                <a:effectLst/>
                <a:latin typeface="Futura PT Book"/>
              </a:rPr>
              <a:t>s</a:t>
            </a:r>
          </a:p>
          <a:p>
            <a:r>
              <a:rPr lang="lt-LT" dirty="0"/>
              <a:t>Kai kuriose agentūrose daugiausia dėmesio skiriama istorijoms, susijusioms su seksu, šou verslu, sportu, lengvesniu turiniu, gyvūnais, humoristiniu turiniu, šmaikščiomis antraštėmis.</a:t>
            </a:r>
            <a:endParaRPr lang="lt-LT" dirty="0">
              <a:cs typeface="Calibri"/>
            </a:endParaRPr>
          </a:p>
          <a:p>
            <a:endParaRPr lang="lt-LT" dirty="0">
              <a:solidFill>
                <a:srgbClr val="000000"/>
              </a:solidFill>
              <a:latin typeface="Calibri"/>
              <a:cs typeface="Calibri"/>
            </a:endParaRPr>
          </a:p>
          <a:p>
            <a:pPr marL="0" indent="0">
              <a:buFont typeface="Arial" panose="020B0604020202020204" pitchFamily="34" charset="0"/>
              <a:buNone/>
            </a:pPr>
            <a:r>
              <a:rPr lang="lt-LT" b="1" i="0" dirty="0">
                <a:solidFill>
                  <a:srgbClr val="212529"/>
                </a:solidFill>
                <a:effectLst/>
                <a:latin typeface="Futura PT Book"/>
              </a:rPr>
              <a:t>Naujienų agentūro</a:t>
            </a:r>
            <a:r>
              <a:rPr lang="en-US" b="1" i="0" dirty="0">
                <a:solidFill>
                  <a:srgbClr val="212529"/>
                </a:solidFill>
                <a:effectLst/>
                <a:latin typeface="Futura PT Book"/>
              </a:rPr>
              <a:t>s</a:t>
            </a:r>
            <a:r>
              <a:rPr lang="lt-LT" b="1" i="0" dirty="0">
                <a:solidFill>
                  <a:srgbClr val="212529"/>
                </a:solidFill>
                <a:effectLst/>
                <a:latin typeface="Futura PT Book"/>
              </a:rPr>
              <a:t> tik</a:t>
            </a:r>
            <a:r>
              <a:rPr lang="en-US" b="1" i="0" dirty="0">
                <a:solidFill>
                  <a:srgbClr val="212529"/>
                </a:solidFill>
                <a:effectLst/>
                <a:latin typeface="Futura PT Book"/>
              </a:rPr>
              <a:t>s</a:t>
            </a:r>
            <a:r>
              <a:rPr lang="lt-LT" b="1" i="0" dirty="0">
                <a:solidFill>
                  <a:srgbClr val="212529"/>
                </a:solidFill>
                <a:effectLst/>
                <a:latin typeface="Futura PT Book"/>
              </a:rPr>
              <a:t>lai</a:t>
            </a:r>
            <a:endParaRPr lang="en-US" b="0" i="0" dirty="0">
              <a:solidFill>
                <a:srgbClr val="212529"/>
              </a:solidFill>
              <a:effectLst/>
              <a:latin typeface="Futura PT Book"/>
            </a:endParaRPr>
          </a:p>
          <a:p>
            <a:r>
              <a:rPr lang="lt-LT" dirty="0"/>
              <a:t>Tikėtina, kad kiekvienoje naujienų agentūroje bus skelbiamos istorijos, kurios atitinka pačios naujienų organizacijos tikslus, nesvarbu, ar tai būtų ideologinė, komercinė ar konkrečios kampanijos dalis. Pavyzdžiui, Latvijos visuomeninė žiniasklaida nusprendė skirti daug laiko ir išteklių istorijoms apie našlaičių namus ir paramą, kurią gauna vaikai be tėvų. </a:t>
            </a:r>
            <a:endParaRPr lang="en-US" dirty="0">
              <a:cs typeface="Calibri"/>
            </a:endParaRPr>
          </a:p>
        </p:txBody>
      </p:sp>
      <p:sp>
        <p:nvSpPr>
          <p:cNvPr id="4" name="Slide Number Placeholder 3"/>
          <p:cNvSpPr>
            <a:spLocks noGrp="1"/>
          </p:cNvSpPr>
          <p:nvPr>
            <p:ph type="sldNum" sz="quarter" idx="5"/>
          </p:nvPr>
        </p:nvSpPr>
        <p:spPr/>
        <p:txBody>
          <a:bodyPr/>
          <a:lstStyle/>
          <a:p>
            <a:fld id="{D2A3E25C-14BA-461B-9D1A-EB5CE2559D82}" type="slidenum">
              <a:rPr lang="en-US"/>
              <a:t>5</a:t>
            </a:fld>
            <a:endParaRPr lang="en-US"/>
          </a:p>
        </p:txBody>
      </p:sp>
    </p:spTree>
    <p:extLst>
      <p:ext uri="{BB962C8B-B14F-4D97-AF65-F5344CB8AC3E}">
        <p14:creationId xmlns:p14="http://schemas.microsoft.com/office/powerpoint/2010/main" val="2641283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2A3E25C-14BA-461B-9D1A-EB5CE2559D82}" type="slidenum">
              <a:rPr lang="en-US"/>
              <a:t>6</a:t>
            </a:fld>
            <a:endParaRPr lang="en-US"/>
          </a:p>
        </p:txBody>
      </p:sp>
    </p:spTree>
    <p:extLst>
      <p:ext uri="{BB962C8B-B14F-4D97-AF65-F5344CB8AC3E}">
        <p14:creationId xmlns:p14="http://schemas.microsoft.com/office/powerpoint/2010/main" val="2882808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t>Redakcijos politika LT </a:t>
            </a:r>
            <a:r>
              <a:rPr lang="lt-LT" dirty="0">
                <a:hlinkClick r:id="rId3"/>
              </a:rPr>
              <a:t>https://youtu.be/aICxDxVU-qM</a:t>
            </a:r>
            <a:endParaRPr lang="en-US">
              <a:cs typeface="Calibri" panose="020F0502020204030204"/>
            </a:endParaRPr>
          </a:p>
          <a:p>
            <a:endParaRPr lang="lt-LT"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A3E25C-14BA-461B-9D1A-EB5CE2559D8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8376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A3E25C-14BA-461B-9D1A-EB5CE2559D8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7147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hlinkClick r:id="rId3"/>
              </a:rPr>
              <a:t>https://www.youtube.com/watch?v=uNidQHk5SZs</a:t>
            </a:r>
            <a:r>
              <a:rPr lang="en-US" dirty="0">
                <a:cs typeface="Calibri"/>
              </a:rPr>
              <a:t> </a:t>
            </a:r>
            <a:r>
              <a:rPr lang="en-US" dirty="0"/>
              <a:t> 5 </a:t>
            </a:r>
            <a:r>
              <a:rPr lang="lt-LT" dirty="0"/>
              <a:t>pagrindinės žurnalistikos vertybės</a:t>
            </a:r>
            <a:endParaRPr lang="en-US" dirty="0">
              <a:cs typeface="Calibri"/>
            </a:endParaRPr>
          </a:p>
        </p:txBody>
      </p:sp>
      <p:sp>
        <p:nvSpPr>
          <p:cNvPr id="4" name="Slide Number Placeholder 3"/>
          <p:cNvSpPr>
            <a:spLocks noGrp="1"/>
          </p:cNvSpPr>
          <p:nvPr>
            <p:ph type="sldNum" sz="quarter" idx="5"/>
          </p:nvPr>
        </p:nvSpPr>
        <p:spPr/>
        <p:txBody>
          <a:bodyPr/>
          <a:lstStyle/>
          <a:p>
            <a:fld id="{D2A3E25C-14BA-461B-9D1A-EB5CE2559D82}" type="slidenum">
              <a:rPr lang="en-US"/>
              <a:t>18</a:t>
            </a:fld>
            <a:endParaRPr lang="en-US"/>
          </a:p>
        </p:txBody>
      </p:sp>
    </p:spTree>
    <p:extLst>
      <p:ext uri="{BB962C8B-B14F-4D97-AF65-F5344CB8AC3E}">
        <p14:creationId xmlns:p14="http://schemas.microsoft.com/office/powerpoint/2010/main" val="2269918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611B1-8BF8-4925-8082-B9E8897117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74F5274-1ECF-469D-99AF-6319B3430E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22CEFE-DD27-4971-A80C-6F032904F098}"/>
              </a:ext>
            </a:extLst>
          </p:cNvPr>
          <p:cNvSpPr>
            <a:spLocks noGrp="1"/>
          </p:cNvSpPr>
          <p:nvPr>
            <p:ph type="dt" sz="half" idx="10"/>
          </p:nvPr>
        </p:nvSpPr>
        <p:spPr/>
        <p:txBody>
          <a:bodyPr/>
          <a:lstStyle/>
          <a:p>
            <a:fld id="{F58F1D6A-F961-441A-9298-73C1DCC4158D}" type="datetime1">
              <a:rPr lang="en-US" smtClean="0"/>
              <a:t>2/6/2023</a:t>
            </a:fld>
            <a:endParaRPr lang="en-US"/>
          </a:p>
        </p:txBody>
      </p:sp>
      <p:sp>
        <p:nvSpPr>
          <p:cNvPr id="5" name="Footer Placeholder 4">
            <a:extLst>
              <a:ext uri="{FF2B5EF4-FFF2-40B4-BE49-F238E27FC236}">
                <a16:creationId xmlns:a16="http://schemas.microsoft.com/office/drawing/2014/main" id="{D2BFD1AB-2E95-4FB6-AFDB-D7C42643A4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451AB8-A963-4590-AD6D-E57EE8C59206}"/>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4009652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3B3B8-C4EF-4E56-B82E-0379C38BBC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F17E9BD-D828-4A3D-A34C-432630B5177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1E3ADB-9136-439B-BEE5-F22D4AC5C177}"/>
              </a:ext>
            </a:extLst>
          </p:cNvPr>
          <p:cNvSpPr>
            <a:spLocks noGrp="1"/>
          </p:cNvSpPr>
          <p:nvPr>
            <p:ph type="dt" sz="half" idx="10"/>
          </p:nvPr>
        </p:nvSpPr>
        <p:spPr/>
        <p:txBody>
          <a:bodyPr/>
          <a:lstStyle/>
          <a:p>
            <a:fld id="{337742D7-78BE-44B5-A4FB-00D84D1F393D}" type="datetime1">
              <a:rPr lang="en-US" smtClean="0"/>
              <a:t>2/6/2023</a:t>
            </a:fld>
            <a:endParaRPr lang="en-US"/>
          </a:p>
        </p:txBody>
      </p:sp>
      <p:sp>
        <p:nvSpPr>
          <p:cNvPr id="5" name="Footer Placeholder 4">
            <a:extLst>
              <a:ext uri="{FF2B5EF4-FFF2-40B4-BE49-F238E27FC236}">
                <a16:creationId xmlns:a16="http://schemas.microsoft.com/office/drawing/2014/main" id="{77FE4EAA-5C4D-4713-AB29-FA7D701DBB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E32BE5-AD8D-4686-B95E-0174BDFBBAFB}"/>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3468690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FAAFEA-6795-4282-8988-202D35E5DA6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0EFE79-061A-47F3-AF5B-FC727891381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F79CDD-0EFF-473B-A92A-05B8C87B0F48}"/>
              </a:ext>
            </a:extLst>
          </p:cNvPr>
          <p:cNvSpPr>
            <a:spLocks noGrp="1"/>
          </p:cNvSpPr>
          <p:nvPr>
            <p:ph type="dt" sz="half" idx="10"/>
          </p:nvPr>
        </p:nvSpPr>
        <p:spPr/>
        <p:txBody>
          <a:bodyPr/>
          <a:lstStyle/>
          <a:p>
            <a:fld id="{D7794281-8058-467D-AC33-437716C632EA}" type="datetime1">
              <a:rPr lang="en-US" smtClean="0"/>
              <a:t>2/6/2023</a:t>
            </a:fld>
            <a:endParaRPr lang="en-US"/>
          </a:p>
        </p:txBody>
      </p:sp>
      <p:sp>
        <p:nvSpPr>
          <p:cNvPr id="5" name="Footer Placeholder 4">
            <a:extLst>
              <a:ext uri="{FF2B5EF4-FFF2-40B4-BE49-F238E27FC236}">
                <a16:creationId xmlns:a16="http://schemas.microsoft.com/office/drawing/2014/main" id="{99B14088-D1F7-4FAC-9473-3A4F7CD124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3225E8-926C-4ADA-9720-EC10A5E5F1F4}"/>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115692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55"/>
        <p:cNvGrpSpPr/>
        <p:nvPr/>
      </p:nvGrpSpPr>
      <p:grpSpPr>
        <a:xfrm>
          <a:off x="0" y="0"/>
          <a:ext cx="0" cy="0"/>
          <a:chOff x="0" y="0"/>
          <a:chExt cx="0" cy="0"/>
        </a:xfrm>
      </p:grpSpPr>
      <p:sp>
        <p:nvSpPr>
          <p:cNvPr id="6" name="Shape 713"/>
          <p:cNvSpPr/>
          <p:nvPr userDrawn="1"/>
        </p:nvSpPr>
        <p:spPr>
          <a:xfrm>
            <a:off x="0" y="6762751"/>
            <a:ext cx="12192000" cy="103656"/>
          </a:xfrm>
          <a:prstGeom prst="rect">
            <a:avLst/>
          </a:prstGeom>
          <a:solidFill>
            <a:srgbClr val="43B6C8"/>
          </a:solidFill>
          <a:ln>
            <a:noFill/>
          </a:ln>
        </p:spPr>
        <p:txBody>
          <a:bodyPr spcFirstLastPara="1" wrap="square" lIns="121900" tIns="60933" rIns="121900" bIns="60933" anchor="ctr" anchorCtr="0">
            <a:noAutofit/>
          </a:bodyPr>
          <a:lstStyle/>
          <a:p>
            <a:pPr algn="ctr">
              <a:buClr>
                <a:srgbClr val="000000"/>
              </a:buClr>
              <a:buSzPts val="900"/>
            </a:pPr>
            <a:endParaRPr sz="1200">
              <a:solidFill>
                <a:schemeClr val="lt1"/>
              </a:solidFill>
              <a:latin typeface="Arial"/>
              <a:ea typeface="Arial"/>
              <a:cs typeface="Arial"/>
              <a:sym typeface="Arial"/>
            </a:endParaRPr>
          </a:p>
        </p:txBody>
      </p:sp>
      <p:sp>
        <p:nvSpPr>
          <p:cNvPr id="3" name="Content Placeholder 2"/>
          <p:cNvSpPr>
            <a:spLocks noGrp="1"/>
          </p:cNvSpPr>
          <p:nvPr>
            <p:ph sz="quarter" idx="10"/>
          </p:nvPr>
        </p:nvSpPr>
        <p:spPr>
          <a:xfrm>
            <a:off x="703263" y="270934"/>
            <a:ext cx="10785475" cy="506413"/>
          </a:xfrm>
          <a:noFill/>
          <a:ln>
            <a:noFill/>
          </a:ln>
        </p:spPr>
        <p:txBody>
          <a:bodyPr spcFirstLastPara="1" wrap="square" lIns="0" tIns="60933" rIns="121900" bIns="60933" anchor="ctr" anchorCtr="0">
            <a:noAutofit/>
          </a:bodyPr>
          <a:lstStyle>
            <a:lvl1pPr marL="0" indent="0">
              <a:buNone/>
              <a:defRPr lang="en-US" sz="3200" b="1" dirty="0" smtClean="0">
                <a:solidFill>
                  <a:srgbClr val="009BA0"/>
                </a:solidFill>
                <a:latin typeface="Arial"/>
                <a:ea typeface="Arial"/>
                <a:cs typeface="Arial"/>
              </a:defRPr>
            </a:lvl1pPr>
            <a:lvl2pPr>
              <a:defRPr lang="en-US" sz="1800" dirty="0" smtClean="0"/>
            </a:lvl2pPr>
            <a:lvl3pPr>
              <a:defRPr lang="en-US" sz="1800" dirty="0" smtClean="0"/>
            </a:lvl3pPr>
            <a:lvl4pPr>
              <a:defRPr lang="en-US" dirty="0" smtClean="0"/>
            </a:lvl4pPr>
            <a:lvl5pPr>
              <a:defRPr lang="uk-UA" dirty="0"/>
            </a:lvl5pPr>
          </a:lstStyle>
          <a:p>
            <a:pPr marL="0" lvl="0">
              <a:buClr>
                <a:srgbClr val="009BA0"/>
              </a:buClr>
              <a:buSzPts val="3400"/>
            </a:pPr>
            <a:r>
              <a:rPr lang="en-US"/>
              <a:t>Edit Master text styles</a:t>
            </a:r>
          </a:p>
        </p:txBody>
      </p:sp>
      <p:cxnSp>
        <p:nvCxnSpPr>
          <p:cNvPr id="5" name="Shape 715">
            <a:extLst>
              <a:ext uri="{FF2B5EF4-FFF2-40B4-BE49-F238E27FC236}">
                <a16:creationId xmlns:a16="http://schemas.microsoft.com/office/drawing/2014/main" id="{D58F7EDD-4A8F-422A-95EA-CD89D8BB51EF}"/>
              </a:ext>
            </a:extLst>
          </p:cNvPr>
          <p:cNvCxnSpPr/>
          <p:nvPr userDrawn="1"/>
        </p:nvCxnSpPr>
        <p:spPr>
          <a:xfrm rot="10800000" flipH="1">
            <a:off x="702739" y="872067"/>
            <a:ext cx="10786400" cy="0"/>
          </a:xfrm>
          <a:prstGeom prst="straightConnector1">
            <a:avLst/>
          </a:prstGeom>
          <a:noFill/>
          <a:ln w="15875" cap="flat" cmpd="sng">
            <a:solidFill>
              <a:srgbClr val="009BA0"/>
            </a:solidFill>
            <a:prstDash val="solid"/>
            <a:round/>
            <a:headEnd type="none" w="sm" len="sm"/>
            <a:tailEnd type="none" w="sm" len="sm"/>
          </a:ln>
        </p:spPr>
      </p:cxnSp>
    </p:spTree>
    <p:extLst>
      <p:ext uri="{BB962C8B-B14F-4D97-AF65-F5344CB8AC3E}">
        <p14:creationId xmlns:p14="http://schemas.microsoft.com/office/powerpoint/2010/main" val="1330963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8C20D-3346-4BE0-960A-2B858900A6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AADF1F-69F4-4A88-A067-D669FB40B07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C62313-B89A-4C98-A500-041A658D2CF2}"/>
              </a:ext>
            </a:extLst>
          </p:cNvPr>
          <p:cNvSpPr>
            <a:spLocks noGrp="1"/>
          </p:cNvSpPr>
          <p:nvPr>
            <p:ph type="dt" sz="half" idx="10"/>
          </p:nvPr>
        </p:nvSpPr>
        <p:spPr/>
        <p:txBody>
          <a:bodyPr/>
          <a:lstStyle/>
          <a:p>
            <a:fld id="{27C06AD6-2A1B-42A4-AAD2-BAED84479F1A}" type="datetime1">
              <a:rPr lang="en-US" smtClean="0"/>
              <a:t>2/6/2023</a:t>
            </a:fld>
            <a:endParaRPr lang="en-US"/>
          </a:p>
        </p:txBody>
      </p:sp>
      <p:sp>
        <p:nvSpPr>
          <p:cNvPr id="5" name="Footer Placeholder 4">
            <a:extLst>
              <a:ext uri="{FF2B5EF4-FFF2-40B4-BE49-F238E27FC236}">
                <a16:creationId xmlns:a16="http://schemas.microsoft.com/office/drawing/2014/main" id="{7356758C-4903-454A-9D0E-FE731CE13A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E8FCF5-D282-44DD-BD8C-3380829CF7AB}"/>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138837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8EB9D-5737-452D-BF21-64E13046F0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8A59D1-CBFF-45E9-B7A7-822A1E3484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F2AD870-A144-4E54-94DF-757C11A1E94A}"/>
              </a:ext>
            </a:extLst>
          </p:cNvPr>
          <p:cNvSpPr>
            <a:spLocks noGrp="1"/>
          </p:cNvSpPr>
          <p:nvPr>
            <p:ph type="dt" sz="half" idx="10"/>
          </p:nvPr>
        </p:nvSpPr>
        <p:spPr/>
        <p:txBody>
          <a:bodyPr/>
          <a:lstStyle/>
          <a:p>
            <a:fld id="{58829BBA-AAD9-4625-B910-ECB7B96082DB}" type="datetime1">
              <a:rPr lang="en-US" smtClean="0"/>
              <a:t>2/6/2023</a:t>
            </a:fld>
            <a:endParaRPr lang="en-US"/>
          </a:p>
        </p:txBody>
      </p:sp>
      <p:sp>
        <p:nvSpPr>
          <p:cNvPr id="5" name="Footer Placeholder 4">
            <a:extLst>
              <a:ext uri="{FF2B5EF4-FFF2-40B4-BE49-F238E27FC236}">
                <a16:creationId xmlns:a16="http://schemas.microsoft.com/office/drawing/2014/main" id="{1725885B-CFAB-468D-939D-295234D24E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AD06ED-C7D3-4F9B-8F68-40719400E0B9}"/>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2285156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DE918-1792-4844-85C7-63518C1804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43FA2B-5631-433E-B04F-5F0A429116C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57AD47-8399-4BD0-A892-855A8A16A4B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8DE2BD-7434-4693-BFEB-54FF5E455C24}"/>
              </a:ext>
            </a:extLst>
          </p:cNvPr>
          <p:cNvSpPr>
            <a:spLocks noGrp="1"/>
          </p:cNvSpPr>
          <p:nvPr>
            <p:ph type="dt" sz="half" idx="10"/>
          </p:nvPr>
        </p:nvSpPr>
        <p:spPr/>
        <p:txBody>
          <a:bodyPr/>
          <a:lstStyle/>
          <a:p>
            <a:fld id="{9EF27477-B691-465D-AE31-645297B1AAC1}" type="datetime1">
              <a:rPr lang="en-US" smtClean="0"/>
              <a:t>2/6/2023</a:t>
            </a:fld>
            <a:endParaRPr lang="en-US"/>
          </a:p>
        </p:txBody>
      </p:sp>
      <p:sp>
        <p:nvSpPr>
          <p:cNvPr id="6" name="Footer Placeholder 5">
            <a:extLst>
              <a:ext uri="{FF2B5EF4-FFF2-40B4-BE49-F238E27FC236}">
                <a16:creationId xmlns:a16="http://schemas.microsoft.com/office/drawing/2014/main" id="{BCD780FA-67CC-4056-8386-C3FE186F95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10FFA0-DB6A-4C2C-8B22-E5955889C969}"/>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720790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BF5F5-112B-4079-BFC4-754E7DCE4E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3CA595-416E-46C8-A054-8FB7C6BA73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E5914BD-0FB8-4FF3-A662-B580EDF85F9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12A5E7C-17F5-488B-B2F3-DA046E1A2C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EDDDE23-73CC-4D71-9BFF-ABF4B4BFE22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780C66-BB2E-48E3-9066-375C4FDC6DBB}"/>
              </a:ext>
            </a:extLst>
          </p:cNvPr>
          <p:cNvSpPr>
            <a:spLocks noGrp="1"/>
          </p:cNvSpPr>
          <p:nvPr>
            <p:ph type="dt" sz="half" idx="10"/>
          </p:nvPr>
        </p:nvSpPr>
        <p:spPr/>
        <p:txBody>
          <a:bodyPr/>
          <a:lstStyle/>
          <a:p>
            <a:fld id="{9152E7DE-3D6A-40CB-A265-6801E7318149}" type="datetime1">
              <a:rPr lang="en-US" smtClean="0"/>
              <a:t>2/6/2023</a:t>
            </a:fld>
            <a:endParaRPr lang="en-US"/>
          </a:p>
        </p:txBody>
      </p:sp>
      <p:sp>
        <p:nvSpPr>
          <p:cNvPr id="8" name="Footer Placeholder 7">
            <a:extLst>
              <a:ext uri="{FF2B5EF4-FFF2-40B4-BE49-F238E27FC236}">
                <a16:creationId xmlns:a16="http://schemas.microsoft.com/office/drawing/2014/main" id="{7DD7F3A1-840B-4E52-AEC2-A5B3144B4F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B1F7EA-9815-484F-86E4-CC3E23A473B1}"/>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2064795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D3B9A-05E8-45AF-B94B-1038129E5E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A0BF4E-C4FE-445E-97A9-665374D9516B}"/>
              </a:ext>
            </a:extLst>
          </p:cNvPr>
          <p:cNvSpPr>
            <a:spLocks noGrp="1"/>
          </p:cNvSpPr>
          <p:nvPr>
            <p:ph type="dt" sz="half" idx="10"/>
          </p:nvPr>
        </p:nvSpPr>
        <p:spPr/>
        <p:txBody>
          <a:bodyPr/>
          <a:lstStyle/>
          <a:p>
            <a:fld id="{5467EB4A-7BEF-47DE-BF15-3A6740AA2BCB}" type="datetime1">
              <a:rPr lang="en-US" smtClean="0"/>
              <a:t>2/6/2023</a:t>
            </a:fld>
            <a:endParaRPr lang="en-US"/>
          </a:p>
        </p:txBody>
      </p:sp>
      <p:sp>
        <p:nvSpPr>
          <p:cNvPr id="4" name="Footer Placeholder 3">
            <a:extLst>
              <a:ext uri="{FF2B5EF4-FFF2-40B4-BE49-F238E27FC236}">
                <a16:creationId xmlns:a16="http://schemas.microsoft.com/office/drawing/2014/main" id="{A029FCC0-3A47-4B94-89F9-EC8340464B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2600C-C0DA-4D1D-9C07-6D1A3E39B18A}"/>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658295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DB68FD-33F4-4CE3-8C9E-EF83C4F9061F}"/>
              </a:ext>
            </a:extLst>
          </p:cNvPr>
          <p:cNvSpPr>
            <a:spLocks noGrp="1"/>
          </p:cNvSpPr>
          <p:nvPr>
            <p:ph type="dt" sz="half" idx="10"/>
          </p:nvPr>
        </p:nvSpPr>
        <p:spPr/>
        <p:txBody>
          <a:bodyPr/>
          <a:lstStyle/>
          <a:p>
            <a:fld id="{C37AD671-D566-4C83-BE99-5D6BCD137A64}" type="datetime1">
              <a:rPr lang="en-US" smtClean="0"/>
              <a:t>2/6/2023</a:t>
            </a:fld>
            <a:endParaRPr lang="en-US"/>
          </a:p>
        </p:txBody>
      </p:sp>
      <p:sp>
        <p:nvSpPr>
          <p:cNvPr id="3" name="Footer Placeholder 2">
            <a:extLst>
              <a:ext uri="{FF2B5EF4-FFF2-40B4-BE49-F238E27FC236}">
                <a16:creationId xmlns:a16="http://schemas.microsoft.com/office/drawing/2014/main" id="{9A65721F-C0B8-4251-B370-EB0AD9B59B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305A292-F788-4AD0-89C3-F8FEA479E12F}"/>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96723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FF617-DF3D-4061-A583-7D5208E8A6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953D1B-D1BA-4234-8E2D-C1328B7FB4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7B62655-648D-4D81-B2F1-EE1B3F0D97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AAD48BB-FB10-4AA7-A898-5620379F304A}"/>
              </a:ext>
            </a:extLst>
          </p:cNvPr>
          <p:cNvSpPr>
            <a:spLocks noGrp="1"/>
          </p:cNvSpPr>
          <p:nvPr>
            <p:ph type="dt" sz="half" idx="10"/>
          </p:nvPr>
        </p:nvSpPr>
        <p:spPr/>
        <p:txBody>
          <a:bodyPr/>
          <a:lstStyle/>
          <a:p>
            <a:fld id="{F90A7758-8FD1-4EAF-A3DD-3464968E8084}" type="datetime1">
              <a:rPr lang="en-US" smtClean="0"/>
              <a:t>2/6/2023</a:t>
            </a:fld>
            <a:endParaRPr lang="en-US"/>
          </a:p>
        </p:txBody>
      </p:sp>
      <p:sp>
        <p:nvSpPr>
          <p:cNvPr id="6" name="Footer Placeholder 5">
            <a:extLst>
              <a:ext uri="{FF2B5EF4-FFF2-40B4-BE49-F238E27FC236}">
                <a16:creationId xmlns:a16="http://schemas.microsoft.com/office/drawing/2014/main" id="{68D6D2C7-37E9-4248-A69B-28425B98AA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29C6D0-3E90-46F3-8203-CB4BD13963C8}"/>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3008197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F3B00-D58E-4643-B370-991C70EB42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EA4B21-973D-4C91-896F-A9CD4EDE93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D0AD51E-A4FA-4246-BD82-4A57EF9ECA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29B0A01-5F67-4671-A837-FB928886C091}"/>
              </a:ext>
            </a:extLst>
          </p:cNvPr>
          <p:cNvSpPr>
            <a:spLocks noGrp="1"/>
          </p:cNvSpPr>
          <p:nvPr>
            <p:ph type="dt" sz="half" idx="10"/>
          </p:nvPr>
        </p:nvSpPr>
        <p:spPr/>
        <p:txBody>
          <a:bodyPr/>
          <a:lstStyle/>
          <a:p>
            <a:fld id="{7DBF85CA-4B92-44B9-86E7-161C21505D5C}" type="datetime1">
              <a:rPr lang="en-US" smtClean="0"/>
              <a:t>2/6/2023</a:t>
            </a:fld>
            <a:endParaRPr lang="en-US"/>
          </a:p>
        </p:txBody>
      </p:sp>
      <p:sp>
        <p:nvSpPr>
          <p:cNvPr id="6" name="Footer Placeholder 5">
            <a:extLst>
              <a:ext uri="{FF2B5EF4-FFF2-40B4-BE49-F238E27FC236}">
                <a16:creationId xmlns:a16="http://schemas.microsoft.com/office/drawing/2014/main" id="{97F9EB5F-3EAE-4DE0-9090-8001012DD4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D6D8D4-C5CC-4D90-A9ED-BBFB655133E7}"/>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1691875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7E8537-46D4-4BD4-85C6-9AC4B3BDA3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88066C-445A-40F8-8E05-72E7237A79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20F26C-E672-44BD-873C-7BF170AFF7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3EEE81-D5F4-4454-A4C4-71209A65586C}" type="datetime1">
              <a:rPr lang="en-US" smtClean="0"/>
              <a:t>2/6/2023</a:t>
            </a:fld>
            <a:endParaRPr lang="en-US"/>
          </a:p>
        </p:txBody>
      </p:sp>
      <p:sp>
        <p:nvSpPr>
          <p:cNvPr id="5" name="Footer Placeholder 4">
            <a:extLst>
              <a:ext uri="{FF2B5EF4-FFF2-40B4-BE49-F238E27FC236}">
                <a16:creationId xmlns:a16="http://schemas.microsoft.com/office/drawing/2014/main" id="{FABCF46E-7D72-483B-9A0F-E8E8EE6C2F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999B17F-9E76-4404-B169-9C6AF8A728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6CD3DD-A75F-4B53-A9CC-CB53EF79276C}" type="slidenum">
              <a:rPr lang="en-US" smtClean="0"/>
              <a:t>‹#›</a:t>
            </a:fld>
            <a:endParaRPr lang="en-US"/>
          </a:p>
        </p:txBody>
      </p:sp>
    </p:spTree>
    <p:extLst>
      <p:ext uri="{BB962C8B-B14F-4D97-AF65-F5344CB8AC3E}">
        <p14:creationId xmlns:p14="http://schemas.microsoft.com/office/powerpoint/2010/main" val="102925054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https://www.youtube.com/embed/aICxDxVU-qM?feature=oembed" TargetMode="Externa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uNidQHk5SZs?start=1&amp;feature=oembed" TargetMode="Externa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www.rsf.or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extBox 2">
            <a:extLst>
              <a:ext uri="{FF2B5EF4-FFF2-40B4-BE49-F238E27FC236}">
                <a16:creationId xmlns:a16="http://schemas.microsoft.com/office/drawing/2014/main" id="{D963EF0B-282C-98F5-3C4A-584E81CD978F}"/>
              </a:ext>
            </a:extLst>
          </p:cNvPr>
          <p:cNvSpPr txBox="1"/>
          <p:nvPr/>
        </p:nvSpPr>
        <p:spPr>
          <a:xfrm>
            <a:off x="1469571" y="947058"/>
            <a:ext cx="3962400"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latin typeface="Futura PT Book"/>
                <a:ea typeface="Source Sans Pro Light"/>
                <a:cs typeface="Calibri"/>
              </a:rPr>
              <a:t>Lesson 2: Media Ownership</a:t>
            </a:r>
          </a:p>
          <a:p>
            <a:r>
              <a:rPr lang="en-US" sz="2400" b="1" dirty="0">
                <a:latin typeface="Futura PT Book"/>
                <a:ea typeface="Source Sans Pro Light"/>
                <a:cs typeface="Calibri"/>
              </a:rPr>
              <a:t>Unit 2 Part A</a:t>
            </a:r>
          </a:p>
        </p:txBody>
      </p:sp>
      <p:pic>
        <p:nvPicPr>
          <p:cNvPr id="4" name="Picture 4" descr="Logo&#10;&#10;Description automatically generated">
            <a:extLst>
              <a:ext uri="{FF2B5EF4-FFF2-40B4-BE49-F238E27FC236}">
                <a16:creationId xmlns:a16="http://schemas.microsoft.com/office/drawing/2014/main" id="{6B256C20-ACCA-8CE9-5749-5FDEAAA2F00B}"/>
              </a:ext>
            </a:extLst>
          </p:cNvPr>
          <p:cNvPicPr>
            <a:picLocks noChangeAspect="1"/>
          </p:cNvPicPr>
          <p:nvPr/>
        </p:nvPicPr>
        <p:blipFill>
          <a:blip r:embed="rId3"/>
          <a:stretch>
            <a:fillRect/>
          </a:stretch>
        </p:blipFill>
        <p:spPr>
          <a:xfrm>
            <a:off x="8828314" y="5295138"/>
            <a:ext cx="2743200" cy="992124"/>
          </a:xfrm>
          <a:prstGeom prst="rect">
            <a:avLst/>
          </a:prstGeom>
        </p:spPr>
      </p:pic>
      <p:pic>
        <p:nvPicPr>
          <p:cNvPr id="5" name="Picture 5">
            <a:extLst>
              <a:ext uri="{FF2B5EF4-FFF2-40B4-BE49-F238E27FC236}">
                <a16:creationId xmlns:a16="http://schemas.microsoft.com/office/drawing/2014/main" id="{B0C9AD0E-A8B9-6F6B-3325-7701A64173D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6200" y="-42862"/>
            <a:ext cx="12263283" cy="6898096"/>
          </a:xfrm>
          <a:prstGeom prst="rect">
            <a:avLst/>
          </a:prstGeom>
        </p:spPr>
      </p:pic>
      <p:sp>
        <p:nvSpPr>
          <p:cNvPr id="8" name="TextBox 7">
            <a:extLst>
              <a:ext uri="{FF2B5EF4-FFF2-40B4-BE49-F238E27FC236}">
                <a16:creationId xmlns:a16="http://schemas.microsoft.com/office/drawing/2014/main" id="{3F2298B4-2E14-D507-4B9A-E60C6C511C33}"/>
              </a:ext>
            </a:extLst>
          </p:cNvPr>
          <p:cNvSpPr txBox="1"/>
          <p:nvPr/>
        </p:nvSpPr>
        <p:spPr>
          <a:xfrm>
            <a:off x="96497" y="84667"/>
            <a:ext cx="7392482" cy="11344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7000"/>
              </a:lnSpc>
              <a:spcAft>
                <a:spcPts val="100"/>
              </a:spcAft>
            </a:pPr>
            <a:r>
              <a:rPr lang="en-US" sz="3600" b="1" dirty="0">
                <a:effectLst/>
                <a:latin typeface="Futura PT Bold" panose="020B0902020204020203" pitchFamily="34" charset="-70"/>
                <a:ea typeface="Calibri" panose="020F0502020204030204" pitchFamily="34" charset="0"/>
                <a:cs typeface="Arial"/>
              </a:rPr>
              <a:t>3 </a:t>
            </a:r>
            <a:r>
              <a:rPr lang="en-US" sz="3600" b="1" dirty="0" err="1">
                <a:effectLst/>
                <a:latin typeface="Futura PT Bold" panose="020B0902020204020203" pitchFamily="34" charset="-70"/>
                <a:ea typeface="Calibri" panose="020F0502020204030204" pitchFamily="34" charset="0"/>
                <a:cs typeface="Arial"/>
              </a:rPr>
              <a:t>Pamoka</a:t>
            </a:r>
            <a:r>
              <a:rPr lang="en-US" sz="3600" b="1" dirty="0">
                <a:effectLst/>
                <a:latin typeface="Futura PT Bold" panose="020B0902020204020203" pitchFamily="34" charset="-70"/>
                <a:ea typeface="Calibri" panose="020F0502020204030204" pitchFamily="34" charset="0"/>
                <a:cs typeface="Arial"/>
              </a:rPr>
              <a:t> </a:t>
            </a:r>
            <a:r>
              <a:rPr lang="en-US" sz="3600" b="1" dirty="0" err="1">
                <a:effectLst/>
                <a:latin typeface="Futura PT Bold" panose="020B0902020204020203" pitchFamily="34" charset="-70"/>
                <a:ea typeface="Calibri" panose="020F0502020204030204" pitchFamily="34" charset="0"/>
                <a:cs typeface="Arial"/>
              </a:rPr>
              <a:t>Darbotvark</a:t>
            </a:r>
            <a:r>
              <a:rPr lang="lt-LT" sz="3600" b="1" dirty="0">
                <a:latin typeface="Futura PT Bold"/>
                <a:ea typeface="Calibri" panose="020F0502020204030204" pitchFamily="34" charset="0"/>
                <a:cs typeface="Arial"/>
              </a:rPr>
              <a:t>ė</a:t>
            </a:r>
            <a:endParaRPr lang="lt-LT" sz="3600" b="1" dirty="0">
              <a:latin typeface="Futura PT Bold"/>
              <a:ea typeface="Source Sans Pro Light"/>
              <a:cs typeface="Arial"/>
            </a:endParaRPr>
          </a:p>
          <a:p>
            <a:pPr>
              <a:lnSpc>
                <a:spcPct val="107000"/>
              </a:lnSpc>
              <a:spcAft>
                <a:spcPts val="100"/>
              </a:spcAft>
            </a:pPr>
            <a:r>
              <a:rPr lang="lt-LT" sz="2800" dirty="0">
                <a:latin typeface="Futura PT Bold"/>
                <a:ea typeface="Calibri" panose="020F0502020204030204" pitchFamily="34" charset="0"/>
                <a:cs typeface="Arial"/>
              </a:rPr>
              <a:t>2</a:t>
            </a:r>
            <a:r>
              <a:rPr lang="lt-LT" sz="2800" dirty="0">
                <a:effectLst/>
                <a:latin typeface="Futura PT Bold"/>
                <a:ea typeface="Calibri" panose="020F0502020204030204" pitchFamily="34" charset="0"/>
                <a:cs typeface="Arial"/>
              </a:rPr>
              <a:t> Skyrius B dalis</a:t>
            </a:r>
            <a:endParaRPr lang="en-US" dirty="0">
              <a:ea typeface="Source Sans Pro Light"/>
              <a:cs typeface="Arial"/>
            </a:endParaRPr>
          </a:p>
        </p:txBody>
      </p:sp>
      <p:pic>
        <p:nvPicPr>
          <p:cNvPr id="10" name="Picture 4" descr="Logo&#10;&#10;Description automatically generated">
            <a:extLst>
              <a:ext uri="{FF2B5EF4-FFF2-40B4-BE49-F238E27FC236}">
                <a16:creationId xmlns:a16="http://schemas.microsoft.com/office/drawing/2014/main" id="{A5238DA2-1A33-F2B1-43FF-36E016A49B5E}"/>
              </a:ext>
            </a:extLst>
          </p:cNvPr>
          <p:cNvPicPr>
            <a:picLocks noChangeAspect="1"/>
          </p:cNvPicPr>
          <p:nvPr/>
        </p:nvPicPr>
        <p:blipFill>
          <a:blip r:embed="rId3"/>
          <a:stretch>
            <a:fillRect/>
          </a:stretch>
        </p:blipFill>
        <p:spPr>
          <a:xfrm>
            <a:off x="303746" y="5484409"/>
            <a:ext cx="2743200" cy="992124"/>
          </a:xfrm>
          <a:prstGeom prst="rect">
            <a:avLst/>
          </a:prstGeom>
        </p:spPr>
      </p:pic>
    </p:spTree>
    <p:extLst>
      <p:ext uri="{BB962C8B-B14F-4D97-AF65-F5344CB8AC3E}">
        <p14:creationId xmlns:p14="http://schemas.microsoft.com/office/powerpoint/2010/main" val="2183657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3" name="Online Media 2" title="Redakcijos politika LT">
            <a:hlinkClick r:id="" action="ppaction://media"/>
            <a:extLst>
              <a:ext uri="{FF2B5EF4-FFF2-40B4-BE49-F238E27FC236}">
                <a16:creationId xmlns:a16="http://schemas.microsoft.com/office/drawing/2014/main" id="{4820E8D4-2597-C1C2-34B3-64DF4619B2A8}"/>
              </a:ext>
            </a:extLst>
          </p:cNvPr>
          <p:cNvPicPr>
            <a:picLocks noRot="1" noChangeAspect="1"/>
          </p:cNvPicPr>
          <p:nvPr>
            <a:videoFile r:link="rId1"/>
          </p:nvPr>
        </p:nvPicPr>
        <p:blipFill>
          <a:blip r:embed="rId4"/>
          <a:stretch>
            <a:fillRect/>
          </a:stretch>
        </p:blipFill>
        <p:spPr>
          <a:xfrm>
            <a:off x="311509" y="281676"/>
            <a:ext cx="11540226" cy="6366533"/>
          </a:xfrm>
          <a:prstGeom prst="rect">
            <a:avLst/>
          </a:prstGeom>
        </p:spPr>
      </p:pic>
    </p:spTree>
    <p:extLst>
      <p:ext uri="{BB962C8B-B14F-4D97-AF65-F5344CB8AC3E}">
        <p14:creationId xmlns:p14="http://schemas.microsoft.com/office/powerpoint/2010/main" val="88640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BA5D2E-3A03-49ED-9F0F-46A78F6F7870}"/>
              </a:ext>
            </a:extLst>
          </p:cNvPr>
          <p:cNvSpPr>
            <a:spLocks noGrp="1"/>
          </p:cNvSpPr>
          <p:nvPr>
            <p:ph idx="1"/>
          </p:nvPr>
        </p:nvSpPr>
        <p:spPr>
          <a:xfrm>
            <a:off x="363747" y="1955021"/>
            <a:ext cx="4419600" cy="4351338"/>
          </a:xfrm>
        </p:spPr>
        <p:txBody>
          <a:bodyPr vert="horz" lIns="91440" tIns="45720" rIns="91440" bIns="45720" rtlCol="0" anchor="t">
            <a:normAutofit/>
          </a:bodyPr>
          <a:lstStyle/>
          <a:p>
            <a:pPr marL="0" indent="0">
              <a:buNone/>
            </a:pPr>
            <a:endParaRPr lang="en-US" dirty="0">
              <a:latin typeface="Futura PT Book"/>
              <a:ea typeface="Source Sans Pro Light"/>
            </a:endParaRPr>
          </a:p>
          <a:p>
            <a:pPr marL="0" indent="0">
              <a:buNone/>
            </a:pPr>
            <a:endParaRPr lang="en-US" dirty="0">
              <a:latin typeface="Futura PT Book"/>
              <a:ea typeface="Source Sans Pro Light"/>
            </a:endParaRPr>
          </a:p>
          <a:p>
            <a:pPr marL="0" indent="0">
              <a:buNone/>
            </a:pPr>
            <a:endParaRPr lang="en-US" dirty="0">
              <a:latin typeface="Futura PT Book"/>
              <a:ea typeface="Source Sans Pro Light"/>
            </a:endParaRPr>
          </a:p>
        </p:txBody>
      </p:sp>
      <p:sp>
        <p:nvSpPr>
          <p:cNvPr id="9" name="Title 7">
            <a:extLst>
              <a:ext uri="{FF2B5EF4-FFF2-40B4-BE49-F238E27FC236}">
                <a16:creationId xmlns:a16="http://schemas.microsoft.com/office/drawing/2014/main" id="{A895C3EF-1C29-8603-303A-02263232EC2B}"/>
              </a:ext>
            </a:extLst>
          </p:cNvPr>
          <p:cNvSpPr>
            <a:spLocks noGrp="1"/>
          </p:cNvSpPr>
          <p:nvPr>
            <p:ph type="title"/>
          </p:nvPr>
        </p:nvSpPr>
        <p:spPr>
          <a:xfrm>
            <a:off x="363747" y="2455832"/>
            <a:ext cx="10515600" cy="1325563"/>
          </a:xfrm>
        </p:spPr>
        <p:txBody>
          <a:bodyPr/>
          <a:lstStyle/>
          <a:p>
            <a:r>
              <a:rPr lang="lt-LT" dirty="0">
                <a:solidFill>
                  <a:schemeClr val="bg1"/>
                </a:solidFill>
                <a:latin typeface="Futura PT Bold" panose="020B0902020204020203" pitchFamily="34" charset="-70"/>
              </a:rPr>
              <a:t>Žurnalistikos standartai</a:t>
            </a:r>
            <a:endParaRPr lang="en-US" dirty="0">
              <a:solidFill>
                <a:schemeClr val="bg1"/>
              </a:solidFill>
              <a:latin typeface="Futura PT Bold" panose="020B0902020204020203" pitchFamily="34" charset="-70"/>
            </a:endParaRPr>
          </a:p>
        </p:txBody>
      </p:sp>
      <p:pic>
        <p:nvPicPr>
          <p:cNvPr id="6" name="Picture 5" descr="Logo&#10;&#10;Description automatically generated">
            <a:extLst>
              <a:ext uri="{FF2B5EF4-FFF2-40B4-BE49-F238E27FC236}">
                <a16:creationId xmlns:a16="http://schemas.microsoft.com/office/drawing/2014/main" id="{15543CAD-7AEF-01F2-AB98-E646507F37FE}"/>
              </a:ext>
            </a:extLst>
          </p:cNvPr>
          <p:cNvPicPr>
            <a:picLocks noChangeAspect="1"/>
          </p:cNvPicPr>
          <p:nvPr/>
        </p:nvPicPr>
        <p:blipFill>
          <a:blip r:embed="rId3"/>
          <a:stretch>
            <a:fillRect/>
          </a:stretch>
        </p:blipFill>
        <p:spPr>
          <a:xfrm>
            <a:off x="8262959" y="5184525"/>
            <a:ext cx="3345425" cy="1213349"/>
          </a:xfrm>
          <a:prstGeom prst="rect">
            <a:avLst/>
          </a:prstGeom>
        </p:spPr>
      </p:pic>
    </p:spTree>
    <p:extLst>
      <p:ext uri="{BB962C8B-B14F-4D97-AF65-F5344CB8AC3E}">
        <p14:creationId xmlns:p14="http://schemas.microsoft.com/office/powerpoint/2010/main" val="2214946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4" descr="Text&#10;&#10;Description automatically generated">
            <a:extLst>
              <a:ext uri="{FF2B5EF4-FFF2-40B4-BE49-F238E27FC236}">
                <a16:creationId xmlns:a16="http://schemas.microsoft.com/office/drawing/2014/main" id="{41D2412E-7BC5-BD13-C864-86D0D10ECA61}"/>
              </a:ext>
            </a:extLst>
          </p:cNvPr>
          <p:cNvPicPr>
            <a:picLocks noChangeAspect="1"/>
          </p:cNvPicPr>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293028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4" descr="A picture containing graphical user interface&#10;&#10;Description automatically generated">
            <a:extLst>
              <a:ext uri="{FF2B5EF4-FFF2-40B4-BE49-F238E27FC236}">
                <a16:creationId xmlns:a16="http://schemas.microsoft.com/office/drawing/2014/main" id="{FC6E756F-D8BF-0E6A-72C2-4B1BE8D936C3}"/>
              </a:ext>
            </a:extLst>
          </p:cNvPr>
          <p:cNvPicPr>
            <a:picLocks noChangeAspect="1"/>
          </p:cNvPicPr>
          <p:nvPr/>
        </p:nvPicPr>
        <p:blipFill rotWithShape="1">
          <a:blip r:embed="rId2"/>
          <a:srcRect t="19"/>
          <a:stretch/>
        </p:blipFill>
        <p:spPr>
          <a:xfrm>
            <a:off x="20" y="1282"/>
            <a:ext cx="12191980" cy="6856718"/>
          </a:xfrm>
          <a:prstGeom prst="rect">
            <a:avLst/>
          </a:prstGeom>
        </p:spPr>
      </p:pic>
    </p:spTree>
    <p:extLst>
      <p:ext uri="{BB962C8B-B14F-4D97-AF65-F5344CB8AC3E}">
        <p14:creationId xmlns:p14="http://schemas.microsoft.com/office/powerpoint/2010/main" val="2380941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4" descr="Graphical user interface, application&#10;&#10;Description automatically generated">
            <a:extLst>
              <a:ext uri="{FF2B5EF4-FFF2-40B4-BE49-F238E27FC236}">
                <a16:creationId xmlns:a16="http://schemas.microsoft.com/office/drawing/2014/main" id="{3F7B728F-52C8-1003-921D-E6FF8430043E}"/>
              </a:ext>
            </a:extLst>
          </p:cNvPr>
          <p:cNvPicPr>
            <a:picLocks noChangeAspect="1"/>
          </p:cNvPicPr>
          <p:nvPr/>
        </p:nvPicPr>
        <p:blipFill rotWithShape="1">
          <a:blip r:embed="rId2"/>
          <a:srcRect t="19"/>
          <a:stretch/>
        </p:blipFill>
        <p:spPr>
          <a:xfrm>
            <a:off x="20" y="1282"/>
            <a:ext cx="12191980" cy="6856718"/>
          </a:xfrm>
          <a:prstGeom prst="rect">
            <a:avLst/>
          </a:prstGeom>
        </p:spPr>
      </p:pic>
    </p:spTree>
    <p:extLst>
      <p:ext uri="{BB962C8B-B14F-4D97-AF65-F5344CB8AC3E}">
        <p14:creationId xmlns:p14="http://schemas.microsoft.com/office/powerpoint/2010/main" val="580125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4" descr="A picture containing text, pool ball, pool table, vector graphics&#10;&#10;Description automatically generated">
            <a:extLst>
              <a:ext uri="{FF2B5EF4-FFF2-40B4-BE49-F238E27FC236}">
                <a16:creationId xmlns:a16="http://schemas.microsoft.com/office/drawing/2014/main" id="{8B2EC216-24C8-DE13-ED49-206AF2C588FB}"/>
              </a:ext>
            </a:extLst>
          </p:cNvPr>
          <p:cNvPicPr>
            <a:picLocks noChangeAspect="1"/>
          </p:cNvPicPr>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1638398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4" descr="Graphical user interface, application&#10;&#10;Description automatically generated">
            <a:extLst>
              <a:ext uri="{FF2B5EF4-FFF2-40B4-BE49-F238E27FC236}">
                <a16:creationId xmlns:a16="http://schemas.microsoft.com/office/drawing/2014/main" id="{0E97E632-A237-D4DB-0C86-1BA0D72E9574}"/>
              </a:ext>
            </a:extLst>
          </p:cNvPr>
          <p:cNvPicPr>
            <a:picLocks noChangeAspect="1"/>
          </p:cNvPicPr>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3673201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4" descr="Graphical user interface&#10;&#10;Description automatically generated">
            <a:extLst>
              <a:ext uri="{FF2B5EF4-FFF2-40B4-BE49-F238E27FC236}">
                <a16:creationId xmlns:a16="http://schemas.microsoft.com/office/drawing/2014/main" id="{5A6656DE-7743-99A4-6CFD-417068D85395}"/>
              </a:ext>
            </a:extLst>
          </p:cNvPr>
          <p:cNvPicPr>
            <a:picLocks noChangeAspect="1"/>
          </p:cNvPicPr>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2501588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3" name="Online Media 2" title="The 5 Core Values of Journalism">
            <a:hlinkClick r:id="" action="ppaction://media"/>
            <a:extLst>
              <a:ext uri="{FF2B5EF4-FFF2-40B4-BE49-F238E27FC236}">
                <a16:creationId xmlns:a16="http://schemas.microsoft.com/office/drawing/2014/main" id="{EC618848-9F7A-01B3-59FB-F0AF8ED89E17}"/>
              </a:ext>
            </a:extLst>
          </p:cNvPr>
          <p:cNvPicPr>
            <a:picLocks noRot="1" noChangeAspect="1"/>
          </p:cNvPicPr>
          <p:nvPr>
            <a:videoFile r:link="rId1"/>
          </p:nvPr>
        </p:nvPicPr>
        <p:blipFill>
          <a:blip r:embed="rId4"/>
          <a:stretch>
            <a:fillRect/>
          </a:stretch>
        </p:blipFill>
        <p:spPr>
          <a:xfrm>
            <a:off x="0" y="0"/>
            <a:ext cx="12192000" cy="6888480"/>
          </a:xfrm>
          <a:prstGeom prst="rect">
            <a:avLst/>
          </a:prstGeom>
        </p:spPr>
      </p:pic>
    </p:spTree>
    <p:extLst>
      <p:ext uri="{BB962C8B-B14F-4D97-AF65-F5344CB8AC3E}">
        <p14:creationId xmlns:p14="http://schemas.microsoft.com/office/powerpoint/2010/main" val="204885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3" descr="Graphical user interface, text, application&#10;&#10;Description automatically generated">
            <a:extLst>
              <a:ext uri="{FF2B5EF4-FFF2-40B4-BE49-F238E27FC236}">
                <a16:creationId xmlns:a16="http://schemas.microsoft.com/office/drawing/2014/main" id="{AEC52841-F2AD-6BF9-BCAF-E667FFD6AADE}"/>
              </a:ext>
            </a:extLst>
          </p:cNvPr>
          <p:cNvPicPr>
            <a:picLocks noChangeAspect="1"/>
          </p:cNvPicPr>
          <p:nvPr/>
        </p:nvPicPr>
        <p:blipFill rotWithShape="1">
          <a:blip r:embed="rId2"/>
          <a:srcRect t="19"/>
          <a:stretch/>
        </p:blipFill>
        <p:spPr>
          <a:xfrm>
            <a:off x="20" y="1282"/>
            <a:ext cx="12191980" cy="6856718"/>
          </a:xfrm>
          <a:prstGeom prst="rect">
            <a:avLst/>
          </a:prstGeom>
        </p:spPr>
      </p:pic>
    </p:spTree>
    <p:extLst>
      <p:ext uri="{BB962C8B-B14F-4D97-AF65-F5344CB8AC3E}">
        <p14:creationId xmlns:p14="http://schemas.microsoft.com/office/powerpoint/2010/main" val="1833908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79B13-FD3B-9A4A-54DC-7A2D24795D54}"/>
              </a:ext>
            </a:extLst>
          </p:cNvPr>
          <p:cNvSpPr>
            <a:spLocks noGrp="1"/>
          </p:cNvSpPr>
          <p:nvPr>
            <p:ph type="title"/>
          </p:nvPr>
        </p:nvSpPr>
        <p:spPr>
          <a:xfrm>
            <a:off x="838200" y="321582"/>
            <a:ext cx="10472057" cy="1325563"/>
          </a:xfrm>
        </p:spPr>
        <p:txBody>
          <a:bodyPr/>
          <a:lstStyle/>
          <a:p>
            <a:r>
              <a:rPr lang="lt-LT" dirty="0">
                <a:latin typeface="Futura PT Bold" panose="020B0902020204020203" pitchFamily="34" charset="0"/>
              </a:rPr>
              <a:t>Namų darbai</a:t>
            </a:r>
            <a:endParaRPr lang="en-US" dirty="0">
              <a:latin typeface="Futura PT Bold" panose="020B0902020204020203" pitchFamily="34" charset="0"/>
            </a:endParaRPr>
          </a:p>
        </p:txBody>
      </p:sp>
      <p:sp>
        <p:nvSpPr>
          <p:cNvPr id="3" name="Content Placeholder 2">
            <a:extLst>
              <a:ext uri="{FF2B5EF4-FFF2-40B4-BE49-F238E27FC236}">
                <a16:creationId xmlns:a16="http://schemas.microsoft.com/office/drawing/2014/main" id="{62E0444F-E840-9FA9-B338-4D71798C5883}"/>
              </a:ext>
            </a:extLst>
          </p:cNvPr>
          <p:cNvSpPr>
            <a:spLocks noGrp="1"/>
          </p:cNvSpPr>
          <p:nvPr>
            <p:ph idx="1"/>
          </p:nvPr>
        </p:nvSpPr>
        <p:spPr>
          <a:xfrm>
            <a:off x="843817" y="1404945"/>
            <a:ext cx="7123473" cy="4736550"/>
          </a:xfrm>
        </p:spPr>
        <p:txBody>
          <a:bodyPr vert="horz" lIns="91440" tIns="45720" rIns="91440" bIns="45720" rtlCol="0" anchor="t">
            <a:normAutofit lnSpcReduction="10000"/>
          </a:bodyPr>
          <a:lstStyle/>
          <a:p>
            <a:pPr marL="0" indent="0">
              <a:buNone/>
            </a:pPr>
            <a:endParaRPr lang="en-US" sz="3200" dirty="0">
              <a:latin typeface="Futura PT Book"/>
              <a:ea typeface="Source Sans Pro Light"/>
              <a:cs typeface="Calibri"/>
            </a:endParaRPr>
          </a:p>
          <a:p>
            <a:pPr marL="0" indent="0">
              <a:buNone/>
            </a:pPr>
            <a:r>
              <a:rPr lang="lt-LT" sz="3200" dirty="0">
                <a:latin typeface="Calibri"/>
                <a:ea typeface="Source Sans Pro Light"/>
                <a:cs typeface="Calibri"/>
              </a:rPr>
              <a:t>Į</a:t>
            </a:r>
            <a:r>
              <a:rPr lang="en-US" sz="3200" dirty="0">
                <a:latin typeface="Futura PT Book"/>
                <a:ea typeface="Source Sans Pro Light"/>
                <a:cs typeface="Calibri"/>
              </a:rPr>
              <a:t>s</a:t>
            </a:r>
            <a:r>
              <a:rPr lang="lt-LT" sz="3200" dirty="0">
                <a:latin typeface="Calibri"/>
                <a:ea typeface="Source Sans Pro Light"/>
                <a:cs typeface="Calibri"/>
              </a:rPr>
              <a:t>itikinkite, kad atlikote te</a:t>
            </a:r>
            <a:r>
              <a:rPr lang="en-US" sz="3200" dirty="0">
                <a:latin typeface="Futura PT Book"/>
                <a:ea typeface="Source Sans Pro Light"/>
                <a:cs typeface="Calibri"/>
              </a:rPr>
              <a:t>s</a:t>
            </a:r>
            <a:r>
              <a:rPr lang="lt-LT" sz="3200" dirty="0">
                <a:latin typeface="Calibri"/>
                <a:ea typeface="Source Sans Pro Light"/>
                <a:cs typeface="Calibri"/>
              </a:rPr>
              <a:t>tą „</a:t>
            </a:r>
            <a:r>
              <a:rPr lang="lt-LT" sz="3200" dirty="0">
                <a:latin typeface="Calibri"/>
                <a:ea typeface="+mn-lt"/>
                <a:cs typeface="+mn-lt"/>
              </a:rPr>
              <a:t>Naujienų rengimo užkulisiai</a:t>
            </a:r>
            <a:r>
              <a:rPr lang="lt-LT" sz="3200" dirty="0">
                <a:latin typeface="Calibri"/>
                <a:ea typeface="Source Sans Pro Light"/>
                <a:cs typeface="Calibri"/>
              </a:rPr>
              <a:t>“ QR </a:t>
            </a:r>
            <a:r>
              <a:rPr lang="lt-LT" sz="3200" dirty="0" err="1">
                <a:latin typeface="Calibri"/>
                <a:ea typeface="Source Sans Pro Light"/>
                <a:cs typeface="Calibri"/>
              </a:rPr>
              <a:t>koda</a:t>
            </a:r>
            <a:r>
              <a:rPr lang="en-US" sz="3200" dirty="0">
                <a:latin typeface="Futura PT Book"/>
                <a:ea typeface="Source Sans Pro Light"/>
                <a:cs typeface="Calibri"/>
              </a:rPr>
              <a:t>s</a:t>
            </a:r>
            <a:r>
              <a:rPr lang="lt-LT" sz="3200" dirty="0">
                <a:latin typeface="Calibri"/>
                <a:ea typeface="Source Sans Pro Light"/>
                <a:cs typeface="Calibri"/>
              </a:rPr>
              <a:t>:</a:t>
            </a:r>
            <a:endParaRPr lang="en-US" sz="3200">
              <a:latin typeface="Futura PT Book"/>
              <a:ea typeface="Source Sans Pro Light"/>
              <a:cs typeface="Calibri"/>
            </a:endParaRPr>
          </a:p>
          <a:p>
            <a:pPr marL="0" indent="0">
              <a:buNone/>
            </a:pPr>
            <a:endParaRPr lang="en-US" sz="3200" dirty="0">
              <a:latin typeface="Futura PT Book"/>
              <a:ea typeface="Source Sans Pro Light"/>
              <a:cs typeface="Calibri"/>
            </a:endParaRPr>
          </a:p>
          <a:p>
            <a:pPr marL="0" indent="0">
              <a:buNone/>
            </a:pPr>
            <a:r>
              <a:rPr lang="lt-LT" sz="3200" dirty="0">
                <a:latin typeface="Calibri"/>
                <a:ea typeface="Source Sans Pro Light"/>
                <a:cs typeface="Calibri"/>
              </a:rPr>
              <a:t>Di</a:t>
            </a:r>
            <a:r>
              <a:rPr lang="en-US" sz="3200" dirty="0">
                <a:latin typeface="Futura PT Book"/>
                <a:ea typeface="Source Sans Pro Light"/>
                <a:cs typeface="Calibri"/>
              </a:rPr>
              <a:t>s</a:t>
            </a:r>
            <a:r>
              <a:rPr lang="lt-LT" sz="3200" dirty="0">
                <a:latin typeface="Calibri"/>
                <a:ea typeface="Source Sans Pro Light"/>
                <a:cs typeface="Calibri"/>
              </a:rPr>
              <a:t>ku</a:t>
            </a:r>
            <a:r>
              <a:rPr lang="en-US" sz="3200" dirty="0">
                <a:latin typeface="Futura PT Book"/>
                <a:ea typeface="Source Sans Pro Light"/>
                <a:cs typeface="Calibri"/>
              </a:rPr>
              <a:t>s</a:t>
            </a:r>
            <a:r>
              <a:rPr lang="lt-LT" sz="3200" dirty="0">
                <a:latin typeface="Calibri"/>
                <a:ea typeface="Source Sans Pro Light"/>
                <a:cs typeface="Calibri"/>
              </a:rPr>
              <a:t>ija</a:t>
            </a:r>
            <a:r>
              <a:rPr lang="en-US" sz="3200" dirty="0">
                <a:latin typeface="Futura PT Book"/>
                <a:ea typeface="Source Sans Pro Light"/>
                <a:cs typeface="Calibri"/>
              </a:rPr>
              <a:t>:</a:t>
            </a:r>
          </a:p>
          <a:p>
            <a:pPr marL="342900" lvl="0" indent="-342900" rtl="0">
              <a:lnSpc>
                <a:spcPct val="107000"/>
              </a:lnSpc>
              <a:spcAft>
                <a:spcPts val="800"/>
              </a:spcAft>
              <a:buFont typeface="Symbol" panose="05050102010706020507" pitchFamily="18" charset="2"/>
              <a:buChar char=""/>
            </a:pPr>
            <a:r>
              <a:rPr lang="lt-LT" sz="3200" dirty="0">
                <a:effectLst/>
                <a:latin typeface="Calibri"/>
                <a:ea typeface="Calibri" panose="020F0502020204030204" pitchFamily="34" charset="0"/>
                <a:cs typeface="Arial"/>
              </a:rPr>
              <a:t>Kas priima sprendimus ką skelbti/transliuoti naujienose? Ar žinai, kaip atrenkamos naujienos, kokie kriterijai taikomi ir kodėl?</a:t>
            </a:r>
          </a:p>
          <a:p>
            <a:pPr marL="0" indent="0">
              <a:buNone/>
            </a:pPr>
            <a:endParaRPr lang="en-US" sz="3200" dirty="0">
              <a:latin typeface="Futura PT Book"/>
              <a:ea typeface="Source Sans Pro Light"/>
              <a:cs typeface="Calibri"/>
            </a:endParaRPr>
          </a:p>
        </p:txBody>
      </p:sp>
      <p:pic>
        <p:nvPicPr>
          <p:cNvPr id="5" name="Picture 4" descr="Logo&#10;&#10;Description automatically generated">
            <a:extLst>
              <a:ext uri="{FF2B5EF4-FFF2-40B4-BE49-F238E27FC236}">
                <a16:creationId xmlns:a16="http://schemas.microsoft.com/office/drawing/2014/main" id="{9423AF7F-D2D7-2383-9817-61B676341F06}"/>
              </a:ext>
            </a:extLst>
          </p:cNvPr>
          <p:cNvPicPr>
            <a:picLocks noChangeAspect="1"/>
          </p:cNvPicPr>
          <p:nvPr/>
        </p:nvPicPr>
        <p:blipFill>
          <a:blip r:embed="rId3"/>
          <a:stretch>
            <a:fillRect/>
          </a:stretch>
        </p:blipFill>
        <p:spPr>
          <a:xfrm>
            <a:off x="8262959" y="5184525"/>
            <a:ext cx="3345425" cy="1213349"/>
          </a:xfrm>
          <a:prstGeom prst="rect">
            <a:avLst/>
          </a:prstGeom>
        </p:spPr>
      </p:pic>
      <p:pic>
        <p:nvPicPr>
          <p:cNvPr id="4" name="Picture 5" descr="Qr code&#10;&#10;Description automatically generated">
            <a:extLst>
              <a:ext uri="{FF2B5EF4-FFF2-40B4-BE49-F238E27FC236}">
                <a16:creationId xmlns:a16="http://schemas.microsoft.com/office/drawing/2014/main" id="{55B7DDFC-22DC-AC9D-E3F8-F0C5BA47D5E7}"/>
              </a:ext>
            </a:extLst>
          </p:cNvPr>
          <p:cNvPicPr>
            <a:picLocks noChangeAspect="1"/>
          </p:cNvPicPr>
          <p:nvPr/>
        </p:nvPicPr>
        <p:blipFill>
          <a:blip r:embed="rId4"/>
          <a:stretch>
            <a:fillRect/>
          </a:stretch>
        </p:blipFill>
        <p:spPr>
          <a:xfrm>
            <a:off x="8563155" y="2229928"/>
            <a:ext cx="2743200" cy="2743200"/>
          </a:xfrm>
          <a:prstGeom prst="rect">
            <a:avLst/>
          </a:prstGeom>
        </p:spPr>
      </p:pic>
    </p:spTree>
    <p:extLst>
      <p:ext uri="{BB962C8B-B14F-4D97-AF65-F5344CB8AC3E}">
        <p14:creationId xmlns:p14="http://schemas.microsoft.com/office/powerpoint/2010/main" val="2436998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2" descr="Graphical user interface, text, application&#10;&#10;Description automatically generated">
            <a:extLst>
              <a:ext uri="{FF2B5EF4-FFF2-40B4-BE49-F238E27FC236}">
                <a16:creationId xmlns:a16="http://schemas.microsoft.com/office/drawing/2014/main" id="{7882059D-D567-0CDC-16B3-0DB5AFEEFCEA}"/>
              </a:ext>
            </a:extLst>
          </p:cNvPr>
          <p:cNvPicPr>
            <a:picLocks noChangeAspect="1"/>
          </p:cNvPicPr>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27556931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3FB0B6"/>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469F48-4D85-2F8A-9DB4-2326ABB1B8B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1564352"/>
            <a:ext cx="9412046" cy="5293648"/>
          </a:xfrm>
          <a:prstGeom prst="rect">
            <a:avLst/>
          </a:prstGeom>
        </p:spPr>
      </p:pic>
      <p:sp>
        <p:nvSpPr>
          <p:cNvPr id="6" name="Title 1">
            <a:extLst>
              <a:ext uri="{FF2B5EF4-FFF2-40B4-BE49-F238E27FC236}">
                <a16:creationId xmlns:a16="http://schemas.microsoft.com/office/drawing/2014/main" id="{3CB3073E-6E1E-BB71-175C-71993094F0A5}"/>
              </a:ext>
            </a:extLst>
          </p:cNvPr>
          <p:cNvSpPr>
            <a:spLocks noGrp="1"/>
          </p:cNvSpPr>
          <p:nvPr>
            <p:ph type="title"/>
          </p:nvPr>
        </p:nvSpPr>
        <p:spPr>
          <a:xfrm>
            <a:off x="268377" y="-171805"/>
            <a:ext cx="10515600" cy="1325563"/>
          </a:xfrm>
        </p:spPr>
        <p:txBody>
          <a:bodyPr/>
          <a:lstStyle/>
          <a:p>
            <a:r>
              <a:rPr lang="lt-LT" dirty="0">
                <a:latin typeface="Futura PT Bold"/>
              </a:rPr>
              <a:t>Namų darbai</a:t>
            </a:r>
            <a:r>
              <a:rPr lang="en-US" dirty="0">
                <a:latin typeface="Futura PT Bold"/>
              </a:rPr>
              <a:t>: </a:t>
            </a:r>
            <a:r>
              <a:rPr lang="lt-LT" dirty="0">
                <a:latin typeface="Futura PT Bold" panose="020B0902020204020203" pitchFamily="34" charset="-70"/>
              </a:rPr>
              <a:t>Spaudos laisvė </a:t>
            </a:r>
            <a:endParaRPr lang="en-US" dirty="0">
              <a:latin typeface="Futura PT Bold"/>
            </a:endParaRPr>
          </a:p>
        </p:txBody>
      </p:sp>
      <p:sp>
        <p:nvSpPr>
          <p:cNvPr id="8" name="Content Placeholder 2">
            <a:extLst>
              <a:ext uri="{FF2B5EF4-FFF2-40B4-BE49-F238E27FC236}">
                <a16:creationId xmlns:a16="http://schemas.microsoft.com/office/drawing/2014/main" id="{AEFF592F-EB7A-DE80-6B94-D9CD24C7970F}"/>
              </a:ext>
            </a:extLst>
          </p:cNvPr>
          <p:cNvSpPr>
            <a:spLocks noGrp="1"/>
          </p:cNvSpPr>
          <p:nvPr>
            <p:ph idx="1"/>
          </p:nvPr>
        </p:nvSpPr>
        <p:spPr>
          <a:xfrm>
            <a:off x="330677" y="1248890"/>
            <a:ext cx="9025720" cy="4351338"/>
          </a:xfrm>
        </p:spPr>
        <p:txBody>
          <a:bodyPr vert="horz" lIns="91440" tIns="45720" rIns="91440" bIns="45720" rtlCol="0" anchor="t">
            <a:normAutofit/>
          </a:bodyPr>
          <a:lstStyle/>
          <a:p>
            <a:pPr marL="0" indent="0">
              <a:buNone/>
            </a:pPr>
            <a:r>
              <a:rPr lang="lt-LT" dirty="0">
                <a:latin typeface="Futura PT Book"/>
                <a:ea typeface="Calibri" panose="020F0502020204030204" pitchFamily="34" charset="0"/>
                <a:cs typeface="Arial"/>
              </a:rPr>
              <a:t>P</a:t>
            </a:r>
            <a:r>
              <a:rPr lang="lt-LT" dirty="0">
                <a:effectLst/>
                <a:latin typeface="Futura PT Book"/>
                <a:ea typeface="Calibri" panose="020F0502020204030204" pitchFamily="34" charset="0"/>
                <a:cs typeface="Arial"/>
              </a:rPr>
              <a:t>asirinkite šalį, išanalizuoti padėtį joje ir palyginkite su kita pasirinkta šalimi </a:t>
            </a:r>
            <a:r>
              <a:rPr lang="en-US" dirty="0">
                <a:solidFill>
                  <a:srgbClr val="000000"/>
                </a:solidFill>
                <a:latin typeface="Futura PT Book"/>
                <a:hlinkClick r:id="rId4"/>
              </a:rPr>
              <a:t>www.rsf.org</a:t>
            </a:r>
            <a:r>
              <a:rPr lang="en-US" dirty="0">
                <a:solidFill>
                  <a:srgbClr val="000000"/>
                </a:solidFill>
                <a:latin typeface="Futura PT Book"/>
              </a:rPr>
              <a:t>! </a:t>
            </a:r>
            <a:endParaRPr lang="en-US" b="0" i="0" u="none" strike="noStrike" dirty="0">
              <a:solidFill>
                <a:srgbClr val="000000"/>
              </a:solidFill>
              <a:effectLst/>
              <a:latin typeface="Futura PT Book"/>
            </a:endParaRPr>
          </a:p>
        </p:txBody>
      </p:sp>
      <p:sp>
        <p:nvSpPr>
          <p:cNvPr id="7" name="Content Placeholder 2">
            <a:extLst>
              <a:ext uri="{FF2B5EF4-FFF2-40B4-BE49-F238E27FC236}">
                <a16:creationId xmlns:a16="http://schemas.microsoft.com/office/drawing/2014/main" id="{20E81D88-0AB2-5773-B3E0-EA2F568D8B10}"/>
              </a:ext>
            </a:extLst>
          </p:cNvPr>
          <p:cNvSpPr txBox="1">
            <a:spLocks/>
          </p:cNvSpPr>
          <p:nvPr/>
        </p:nvSpPr>
        <p:spPr>
          <a:xfrm>
            <a:off x="8915400" y="5365975"/>
            <a:ext cx="3092669" cy="94173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lt-LT" dirty="0">
                <a:solidFill>
                  <a:srgbClr val="000000"/>
                </a:solidFill>
                <a:latin typeface="Futura PT Book"/>
              </a:rPr>
              <a:t>Prašau, pa</a:t>
            </a:r>
            <a:r>
              <a:rPr lang="lt-LT" sz="2800" dirty="0">
                <a:effectLst/>
                <a:latin typeface="Futura PT Book"/>
                <a:ea typeface="Calibri" panose="020F0502020204030204" pitchFamily="34" charset="0"/>
                <a:cs typeface="Arial"/>
              </a:rPr>
              <a:t>sidalinkite įžvalgomis</a:t>
            </a:r>
            <a:r>
              <a:rPr lang="en-US" sz="2800" dirty="0">
                <a:effectLst/>
                <a:latin typeface="Futura PT Book"/>
                <a:ea typeface="Calibri" panose="020F0502020204030204" pitchFamily="34" charset="0"/>
                <a:cs typeface="Arial"/>
              </a:rPr>
              <a:t>!</a:t>
            </a:r>
            <a:endParaRPr lang="en-US" dirty="0">
              <a:solidFill>
                <a:srgbClr val="000000"/>
              </a:solidFill>
              <a:latin typeface="Futura PT Book"/>
              <a:cs typeface="Arial"/>
            </a:endParaRPr>
          </a:p>
          <a:p>
            <a:pPr marL="0" indent="0">
              <a:buFont typeface="Arial" panose="020B0604020202020204" pitchFamily="34" charset="0"/>
              <a:buNone/>
            </a:pPr>
            <a:endParaRPr lang="en-US" dirty="0">
              <a:solidFill>
                <a:srgbClr val="000000"/>
              </a:solidFill>
              <a:latin typeface="Futura PT Book"/>
              <a:ea typeface="Source Sans Pro Light"/>
            </a:endParaRPr>
          </a:p>
          <a:p>
            <a:pPr marL="0" indent="0">
              <a:buFont typeface="Arial" panose="020B0604020202020204" pitchFamily="34" charset="0"/>
              <a:buNone/>
            </a:pPr>
            <a:endParaRPr lang="en-US" dirty="0">
              <a:latin typeface="Futura PT Book"/>
              <a:ea typeface="Source Sans Pro Light"/>
            </a:endParaRPr>
          </a:p>
        </p:txBody>
      </p:sp>
      <p:pic>
        <p:nvPicPr>
          <p:cNvPr id="4" name="Picture 3" descr="Qr code&#10;&#10;Description automatically generated">
            <a:extLst>
              <a:ext uri="{FF2B5EF4-FFF2-40B4-BE49-F238E27FC236}">
                <a16:creationId xmlns:a16="http://schemas.microsoft.com/office/drawing/2014/main" id="{8399F8D4-AD1C-801B-BE5A-541AD4CF40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76031" y="1728640"/>
            <a:ext cx="3432038" cy="3432038"/>
          </a:xfrm>
          <a:prstGeom prst="rect">
            <a:avLst/>
          </a:prstGeom>
        </p:spPr>
      </p:pic>
    </p:spTree>
    <p:extLst>
      <p:ext uri="{BB962C8B-B14F-4D97-AF65-F5344CB8AC3E}">
        <p14:creationId xmlns:p14="http://schemas.microsoft.com/office/powerpoint/2010/main" val="1315470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1386C6-7511-E567-AACB-760B87D84B1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10" name="Picture 9" descr="Logo&#10;&#10;Description automatically generated">
            <a:extLst>
              <a:ext uri="{FF2B5EF4-FFF2-40B4-BE49-F238E27FC236}">
                <a16:creationId xmlns:a16="http://schemas.microsoft.com/office/drawing/2014/main" id="{2E476EE9-6C2F-8E6C-D6EF-235C620E8983}"/>
              </a:ext>
            </a:extLst>
          </p:cNvPr>
          <p:cNvPicPr>
            <a:picLocks noChangeAspect="1"/>
          </p:cNvPicPr>
          <p:nvPr/>
        </p:nvPicPr>
        <p:blipFill>
          <a:blip r:embed="rId4"/>
          <a:stretch>
            <a:fillRect/>
          </a:stretch>
        </p:blipFill>
        <p:spPr>
          <a:xfrm>
            <a:off x="8512580" y="126422"/>
            <a:ext cx="3345425" cy="1213349"/>
          </a:xfrm>
          <a:prstGeom prst="rect">
            <a:avLst/>
          </a:prstGeom>
        </p:spPr>
      </p:pic>
      <p:sp>
        <p:nvSpPr>
          <p:cNvPr id="9" name="Title 7">
            <a:extLst>
              <a:ext uri="{FF2B5EF4-FFF2-40B4-BE49-F238E27FC236}">
                <a16:creationId xmlns:a16="http://schemas.microsoft.com/office/drawing/2014/main" id="{AFD575D8-DBCF-52BA-5C1D-12AA6B855BCE}"/>
              </a:ext>
            </a:extLst>
          </p:cNvPr>
          <p:cNvSpPr>
            <a:spLocks noGrp="1"/>
          </p:cNvSpPr>
          <p:nvPr>
            <p:ph type="title"/>
          </p:nvPr>
        </p:nvSpPr>
        <p:spPr>
          <a:xfrm rot="16200000">
            <a:off x="-4419600" y="581025"/>
            <a:ext cx="10515600" cy="1325563"/>
          </a:xfrm>
        </p:spPr>
        <p:txBody>
          <a:bodyPr/>
          <a:lstStyle/>
          <a:p>
            <a:r>
              <a:rPr lang="lt-LT" dirty="0">
                <a:latin typeface="Futura PT Bold" panose="020B0902020204020203" pitchFamily="34" charset="-70"/>
              </a:rPr>
              <a:t>Apibendrinima</a:t>
            </a:r>
            <a:r>
              <a:rPr lang="lt-LT" sz="4400" dirty="0">
                <a:effectLst/>
                <a:latin typeface="Futura PT Bold" panose="020B0902020204020203" pitchFamily="34" charset="-70"/>
                <a:ea typeface="Calibri" panose="020F0502020204030204" pitchFamily="34" charset="0"/>
                <a:cs typeface="Arial" panose="020B0604020202020204" pitchFamily="34" charset="0"/>
              </a:rPr>
              <a:t>s</a:t>
            </a:r>
            <a:endParaRPr lang="en-US" dirty="0">
              <a:latin typeface="Futura PT Bold" panose="020B0902020204020203" pitchFamily="34" charset="-70"/>
            </a:endParaRPr>
          </a:p>
        </p:txBody>
      </p:sp>
      <p:sp>
        <p:nvSpPr>
          <p:cNvPr id="11" name="Content Placeholder 3">
            <a:extLst>
              <a:ext uri="{FF2B5EF4-FFF2-40B4-BE49-F238E27FC236}">
                <a16:creationId xmlns:a16="http://schemas.microsoft.com/office/drawing/2014/main" id="{E6BB6E1C-04B1-59A2-B3DB-3AEC6664537E}"/>
              </a:ext>
            </a:extLst>
          </p:cNvPr>
          <p:cNvSpPr>
            <a:spLocks noGrp="1"/>
          </p:cNvSpPr>
          <p:nvPr>
            <p:ph idx="1"/>
          </p:nvPr>
        </p:nvSpPr>
        <p:spPr>
          <a:xfrm>
            <a:off x="9054152" y="2865667"/>
            <a:ext cx="2803853" cy="1438275"/>
          </a:xfrm>
        </p:spPr>
        <p:txBody>
          <a:bodyPr>
            <a:normAutofit/>
          </a:bodyPr>
          <a:lstStyle/>
          <a:p>
            <a:pPr marL="0" indent="0">
              <a:buNone/>
            </a:pPr>
            <a:r>
              <a:rPr lang="lt-LT" sz="3600" b="0" i="0" dirty="0">
                <a:solidFill>
                  <a:srgbClr val="212529"/>
                </a:solidFill>
                <a:effectLst/>
                <a:latin typeface="Futura PT Book" panose="020B0502020204020303" pitchFamily="34" charset="0"/>
              </a:rPr>
              <a:t>Ką išmokai?</a:t>
            </a:r>
            <a:endParaRPr lang="en-US" sz="3600" dirty="0">
              <a:latin typeface="Futura PT Book" panose="020B0502020204020303" pitchFamily="34" charset="0"/>
            </a:endParaRPr>
          </a:p>
        </p:txBody>
      </p:sp>
    </p:spTree>
    <p:extLst>
      <p:ext uri="{BB962C8B-B14F-4D97-AF65-F5344CB8AC3E}">
        <p14:creationId xmlns:p14="http://schemas.microsoft.com/office/powerpoint/2010/main" val="16699001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5">
            <a:extLst>
              <a:ext uri="{FF2B5EF4-FFF2-40B4-BE49-F238E27FC236}">
                <a16:creationId xmlns:a16="http://schemas.microsoft.com/office/drawing/2014/main" id="{723A0955-3431-47EB-8637-A3CF0BE3A266}"/>
              </a:ext>
            </a:extLst>
          </p:cNvPr>
          <p:cNvPicPr>
            <a:picLocks noChangeAspect="1"/>
          </p:cNvPicPr>
          <p:nvPr/>
        </p:nvPicPr>
        <p:blipFill>
          <a:blip r:embed="rId2"/>
          <a:stretch>
            <a:fillRect/>
          </a:stretch>
        </p:blipFill>
        <p:spPr>
          <a:xfrm>
            <a:off x="2760190" y="2062764"/>
            <a:ext cx="6671620" cy="2732471"/>
          </a:xfrm>
          <a:prstGeom prst="rect">
            <a:avLst/>
          </a:prstGeom>
        </p:spPr>
      </p:pic>
    </p:spTree>
    <p:extLst>
      <p:ext uri="{BB962C8B-B14F-4D97-AF65-F5344CB8AC3E}">
        <p14:creationId xmlns:p14="http://schemas.microsoft.com/office/powerpoint/2010/main" val="1119761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FB0B6"/>
        </a:solidFill>
        <a:effectLst/>
      </p:bgPr>
    </p:bg>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A5F041F3-6373-772E-EA80-A29FCEB9F366}"/>
              </a:ext>
            </a:extLst>
          </p:cNvPr>
          <p:cNvPicPr>
            <a:picLocks noChangeAspect="1"/>
          </p:cNvPicPr>
          <p:nvPr/>
        </p:nvPicPr>
        <p:blipFill>
          <a:blip r:embed="rId3"/>
          <a:stretch>
            <a:fillRect/>
          </a:stretch>
        </p:blipFill>
        <p:spPr>
          <a:xfrm>
            <a:off x="8262959" y="5184525"/>
            <a:ext cx="3345425" cy="1213349"/>
          </a:xfrm>
          <a:prstGeom prst="rect">
            <a:avLst/>
          </a:prstGeom>
        </p:spPr>
      </p:pic>
      <p:sp>
        <p:nvSpPr>
          <p:cNvPr id="8" name="Title 7">
            <a:extLst>
              <a:ext uri="{FF2B5EF4-FFF2-40B4-BE49-F238E27FC236}">
                <a16:creationId xmlns:a16="http://schemas.microsoft.com/office/drawing/2014/main" id="{8E285D07-563B-25BF-2A74-6948E19B3929}"/>
              </a:ext>
            </a:extLst>
          </p:cNvPr>
          <p:cNvSpPr>
            <a:spLocks noGrp="1"/>
          </p:cNvSpPr>
          <p:nvPr>
            <p:ph type="title"/>
          </p:nvPr>
        </p:nvSpPr>
        <p:spPr/>
        <p:txBody>
          <a:bodyPr/>
          <a:lstStyle/>
          <a:p>
            <a:r>
              <a:rPr lang="lt-LT" dirty="0">
                <a:latin typeface="Futura PT Bold"/>
                <a:ea typeface="+mj-lt"/>
                <a:cs typeface="+mj-lt"/>
              </a:rPr>
              <a:t>Kaip mus pasiekia istorija?</a:t>
            </a:r>
            <a:endParaRPr lang="en-US" dirty="0"/>
          </a:p>
        </p:txBody>
      </p:sp>
      <p:pic>
        <p:nvPicPr>
          <p:cNvPr id="3" name="Content Placeholder 2" descr="Graphical user interface&#10;&#10;Description automatically generated with medium confidence">
            <a:extLst>
              <a:ext uri="{FF2B5EF4-FFF2-40B4-BE49-F238E27FC236}">
                <a16:creationId xmlns:a16="http://schemas.microsoft.com/office/drawing/2014/main" id="{4BF0AA5D-0C1E-1FB7-84D0-2D244744E8C1}"/>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069658" y="1879105"/>
            <a:ext cx="6934221" cy="4078189"/>
          </a:xfrm>
        </p:spPr>
      </p:pic>
    </p:spTree>
    <p:extLst>
      <p:ext uri="{BB962C8B-B14F-4D97-AF65-F5344CB8AC3E}">
        <p14:creationId xmlns:p14="http://schemas.microsoft.com/office/powerpoint/2010/main" val="330592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F5330389-16E9-5A65-814E-6B3481F6C606}"/>
              </a:ext>
            </a:extLst>
          </p:cNvPr>
          <p:cNvPicPr>
            <a:picLocks noChangeAspect="1"/>
          </p:cNvPicPr>
          <p:nvPr/>
        </p:nvPicPr>
        <p:blipFill>
          <a:blip r:embed="rId3"/>
          <a:stretch>
            <a:fillRect/>
          </a:stretch>
        </p:blipFill>
        <p:spPr>
          <a:xfrm>
            <a:off x="8262959" y="5184525"/>
            <a:ext cx="3345425" cy="1213349"/>
          </a:xfrm>
          <a:prstGeom prst="rect">
            <a:avLst/>
          </a:prstGeom>
        </p:spPr>
      </p:pic>
      <p:sp>
        <p:nvSpPr>
          <p:cNvPr id="6" name="Title 7">
            <a:extLst>
              <a:ext uri="{FF2B5EF4-FFF2-40B4-BE49-F238E27FC236}">
                <a16:creationId xmlns:a16="http://schemas.microsoft.com/office/drawing/2014/main" id="{02BB1C66-04F5-8C62-D99A-3E9F4FFEFFF6}"/>
              </a:ext>
            </a:extLst>
          </p:cNvPr>
          <p:cNvSpPr>
            <a:spLocks noGrp="1"/>
          </p:cNvSpPr>
          <p:nvPr>
            <p:ph type="title"/>
          </p:nvPr>
        </p:nvSpPr>
        <p:spPr>
          <a:xfrm>
            <a:off x="838200" y="365125"/>
            <a:ext cx="10515600" cy="1325563"/>
          </a:xfrm>
        </p:spPr>
        <p:txBody>
          <a:bodyPr/>
          <a:lstStyle/>
          <a:p>
            <a:r>
              <a:rPr lang="lt-LT" dirty="0">
                <a:latin typeface="Futura PT Bold" panose="020B0902020204020203" pitchFamily="34" charset="0"/>
              </a:rPr>
              <a:t>Žinia</a:t>
            </a:r>
            <a:r>
              <a:rPr lang="en-US" dirty="0">
                <a:latin typeface="Futura PT Bold" panose="020B0902020204020203" pitchFamily="34" charset="0"/>
              </a:rPr>
              <a:t>s</a:t>
            </a:r>
            <a:r>
              <a:rPr lang="lt-LT" dirty="0">
                <a:latin typeface="Futura PT Bold" panose="020B0902020204020203" pitchFamily="34" charset="0"/>
              </a:rPr>
              <a:t>klaido</a:t>
            </a:r>
            <a:r>
              <a:rPr lang="en-US" dirty="0">
                <a:latin typeface="Futura PT Bold" panose="020B0902020204020203" pitchFamily="34" charset="0"/>
              </a:rPr>
              <a:t>s</a:t>
            </a:r>
            <a:r>
              <a:rPr lang="lt-LT" dirty="0">
                <a:latin typeface="Futura PT Bold" panose="020B0902020204020203" pitchFamily="34" charset="0"/>
              </a:rPr>
              <a:t> agentūrų departamentai (</a:t>
            </a:r>
            <a:r>
              <a:rPr lang="en-US" dirty="0">
                <a:latin typeface="Futura PT Bold" panose="020B0902020204020203" pitchFamily="34" charset="0"/>
              </a:rPr>
              <a:t>s</a:t>
            </a:r>
            <a:r>
              <a:rPr lang="lt-LT" dirty="0">
                <a:latin typeface="Futura PT Bold" panose="020B0902020204020203" pitchFamily="34" charset="0"/>
              </a:rPr>
              <a:t>kyriai) </a:t>
            </a:r>
            <a:endParaRPr lang="en-US" dirty="0">
              <a:latin typeface="Futura PT Bold" panose="020B0902020204020203" pitchFamily="34" charset="0"/>
            </a:endParaRPr>
          </a:p>
        </p:txBody>
      </p:sp>
      <p:sp>
        <p:nvSpPr>
          <p:cNvPr id="7" name="Content Placeholder 3">
            <a:extLst>
              <a:ext uri="{FF2B5EF4-FFF2-40B4-BE49-F238E27FC236}">
                <a16:creationId xmlns:a16="http://schemas.microsoft.com/office/drawing/2014/main" id="{A90DEAAC-47EE-DE65-1FFC-FFB6112657A2}"/>
              </a:ext>
            </a:extLst>
          </p:cNvPr>
          <p:cNvSpPr>
            <a:spLocks noGrp="1"/>
          </p:cNvSpPr>
          <p:nvPr>
            <p:ph idx="1"/>
          </p:nvPr>
        </p:nvSpPr>
        <p:spPr>
          <a:xfrm>
            <a:off x="787400" y="1825625"/>
            <a:ext cx="10566400" cy="4351338"/>
          </a:xfrm>
        </p:spPr>
        <p:txBody>
          <a:bodyPr>
            <a:normAutofit/>
          </a:bodyPr>
          <a:lstStyle/>
          <a:p>
            <a:pPr algn="l"/>
            <a:r>
              <a:rPr lang="lt-LT" sz="3200" b="0" i="0" dirty="0">
                <a:solidFill>
                  <a:srgbClr val="212529"/>
                </a:solidFill>
                <a:effectLst/>
                <a:latin typeface="Futura PT Book" panose="020B0502020204020303" pitchFamily="34" charset="0"/>
              </a:rPr>
              <a:t>Žurnalistai, dirbanty</a:t>
            </a:r>
            <a:r>
              <a:rPr lang="en-US" sz="3200" b="0" i="0" dirty="0">
                <a:solidFill>
                  <a:srgbClr val="212529"/>
                </a:solidFill>
                <a:effectLst/>
                <a:latin typeface="Futura PT Book" panose="020B0502020204020303" pitchFamily="34" charset="0"/>
              </a:rPr>
              <a:t>s</a:t>
            </a:r>
            <a:r>
              <a:rPr lang="lt-LT" sz="3200" b="0" i="0" dirty="0">
                <a:solidFill>
                  <a:srgbClr val="212529"/>
                </a:solidFill>
                <a:effectLst/>
                <a:latin typeface="Futura PT Book" panose="020B0502020204020303" pitchFamily="34" charset="0"/>
              </a:rPr>
              <a:t> </a:t>
            </a:r>
            <a:r>
              <a:rPr lang="en-US" sz="3200" b="0" i="0" dirty="0">
                <a:solidFill>
                  <a:srgbClr val="212529"/>
                </a:solidFill>
                <a:effectLst/>
                <a:latin typeface="Futura PT Book" panose="020B0502020204020303" pitchFamily="34" charset="0"/>
              </a:rPr>
              <a:t>s</a:t>
            </a:r>
            <a:r>
              <a:rPr lang="lt-LT" sz="3200" b="0" i="0" dirty="0">
                <a:solidFill>
                  <a:srgbClr val="212529"/>
                </a:solidFill>
                <a:effectLst/>
                <a:latin typeface="Futura PT Book" panose="020B0502020204020303" pitchFamily="34" charset="0"/>
              </a:rPr>
              <a:t>u </a:t>
            </a:r>
            <a:r>
              <a:rPr lang="en-US" sz="3200" b="0" i="0" dirty="0">
                <a:solidFill>
                  <a:srgbClr val="212529"/>
                </a:solidFill>
                <a:effectLst/>
                <a:latin typeface="Futura PT Book" panose="020B0502020204020303" pitchFamily="34" charset="0"/>
              </a:rPr>
              <a:t>s</a:t>
            </a:r>
            <a:r>
              <a:rPr lang="lt-LT" sz="3200" b="0" i="0" dirty="0">
                <a:solidFill>
                  <a:srgbClr val="212529"/>
                </a:solidFill>
                <a:effectLst/>
                <a:latin typeface="Futura PT Book" panose="020B0502020204020303" pitchFamily="34" charset="0"/>
              </a:rPr>
              <a:t>kirtingomi</a:t>
            </a:r>
            <a:r>
              <a:rPr lang="en-US" sz="3200" b="0" i="0" dirty="0">
                <a:solidFill>
                  <a:srgbClr val="212529"/>
                </a:solidFill>
                <a:effectLst/>
                <a:latin typeface="Futura PT Book" panose="020B0502020204020303" pitchFamily="34" charset="0"/>
              </a:rPr>
              <a:t>s</a:t>
            </a:r>
            <a:r>
              <a:rPr lang="lt-LT" sz="3200" b="0" i="0" dirty="0">
                <a:solidFill>
                  <a:srgbClr val="212529"/>
                </a:solidFill>
                <a:effectLst/>
                <a:latin typeface="Futura PT Book" panose="020B0502020204020303" pitchFamily="34" charset="0"/>
              </a:rPr>
              <a:t> temomi</a:t>
            </a:r>
            <a:r>
              <a:rPr lang="en-US" sz="3200" b="0" i="0" dirty="0">
                <a:solidFill>
                  <a:srgbClr val="212529"/>
                </a:solidFill>
                <a:effectLst/>
                <a:latin typeface="Futura PT Book" panose="020B0502020204020303" pitchFamily="34" charset="0"/>
              </a:rPr>
              <a:t>s</a:t>
            </a:r>
            <a:r>
              <a:rPr lang="lt-LT" sz="3200" b="0" i="0" dirty="0">
                <a:solidFill>
                  <a:srgbClr val="212529"/>
                </a:solidFill>
                <a:effectLst/>
                <a:latin typeface="Futura PT Book" panose="020B0502020204020303" pitchFamily="34" charset="0"/>
              </a:rPr>
              <a:t>, pvz. Kriminalinė</a:t>
            </a:r>
            <a:r>
              <a:rPr lang="en-US" sz="3200" b="0" i="0" dirty="0">
                <a:solidFill>
                  <a:srgbClr val="212529"/>
                </a:solidFill>
                <a:effectLst/>
                <a:latin typeface="Futura PT Book" panose="020B0502020204020303" pitchFamily="34" charset="0"/>
              </a:rPr>
              <a:t>s</a:t>
            </a:r>
            <a:r>
              <a:rPr lang="lt-LT" sz="3200" b="0" i="0" dirty="0">
                <a:solidFill>
                  <a:srgbClr val="212529"/>
                </a:solidFill>
                <a:effectLst/>
                <a:latin typeface="Futura PT Book" panose="020B0502020204020303" pitchFamily="34" charset="0"/>
              </a:rPr>
              <a:t> naujieno</a:t>
            </a:r>
            <a:r>
              <a:rPr lang="en-US" sz="3200" b="0" i="0" dirty="0">
                <a:solidFill>
                  <a:srgbClr val="212529"/>
                </a:solidFill>
                <a:effectLst/>
                <a:latin typeface="Futura PT Book" panose="020B0502020204020303" pitchFamily="34" charset="0"/>
              </a:rPr>
              <a:t>s</a:t>
            </a:r>
            <a:r>
              <a:rPr lang="lt-LT" sz="3200" b="0" i="0" dirty="0">
                <a:solidFill>
                  <a:srgbClr val="212529"/>
                </a:solidFill>
                <a:effectLst/>
                <a:latin typeface="Futura PT Book" panose="020B0502020204020303" pitchFamily="34" charset="0"/>
              </a:rPr>
              <a:t>, </a:t>
            </a:r>
            <a:r>
              <a:rPr lang="en-US" sz="3200" b="0" i="0" dirty="0">
                <a:solidFill>
                  <a:srgbClr val="212529"/>
                </a:solidFill>
                <a:effectLst/>
                <a:latin typeface="Futura PT Book" panose="020B0502020204020303" pitchFamily="34" charset="0"/>
              </a:rPr>
              <a:t>s</a:t>
            </a:r>
            <a:r>
              <a:rPr lang="lt-LT" sz="3200" b="0" i="0" dirty="0">
                <a:solidFill>
                  <a:srgbClr val="212529"/>
                </a:solidFill>
                <a:effectLst/>
                <a:latin typeface="Futura PT Book" panose="020B0502020204020303" pitchFamily="34" charset="0"/>
              </a:rPr>
              <a:t>porta</a:t>
            </a:r>
            <a:r>
              <a:rPr lang="en-US" sz="3200" b="0" i="0" dirty="0">
                <a:solidFill>
                  <a:srgbClr val="212529"/>
                </a:solidFill>
                <a:effectLst/>
                <a:latin typeface="Futura PT Book" panose="020B0502020204020303" pitchFamily="34" charset="0"/>
              </a:rPr>
              <a:t>s</a:t>
            </a:r>
            <a:r>
              <a:rPr lang="lt-LT" sz="3200" b="0" i="0" dirty="0">
                <a:solidFill>
                  <a:srgbClr val="212529"/>
                </a:solidFill>
                <a:effectLst/>
                <a:latin typeface="Futura PT Book" panose="020B0502020204020303" pitchFamily="34" charset="0"/>
              </a:rPr>
              <a:t>, nacionalinė politika, už</a:t>
            </a:r>
            <a:r>
              <a:rPr lang="en-US" sz="3200" b="0" i="0" dirty="0">
                <a:solidFill>
                  <a:srgbClr val="212529"/>
                </a:solidFill>
                <a:effectLst/>
                <a:latin typeface="Futura PT Book" panose="020B0502020204020303" pitchFamily="34" charset="0"/>
              </a:rPr>
              <a:t>s</a:t>
            </a:r>
            <a:r>
              <a:rPr lang="lt-LT" sz="3200" b="0" i="0" dirty="0">
                <a:solidFill>
                  <a:srgbClr val="212529"/>
                </a:solidFill>
                <a:effectLst/>
                <a:latin typeface="Futura PT Book" panose="020B0502020204020303" pitchFamily="34" charset="0"/>
              </a:rPr>
              <a:t>ienio politika ir kt.</a:t>
            </a:r>
          </a:p>
          <a:p>
            <a:pPr algn="l"/>
            <a:r>
              <a:rPr lang="lt-LT" sz="3200" b="0" i="0" dirty="0">
                <a:solidFill>
                  <a:srgbClr val="212529"/>
                </a:solidFill>
                <a:effectLst/>
                <a:latin typeface="Futura PT Book" panose="020B0502020204020303" pitchFamily="34" charset="0"/>
              </a:rPr>
              <a:t>Redaktoriai ir prodiu</a:t>
            </a:r>
            <a:r>
              <a:rPr lang="en-US" sz="3200" b="0" i="0" dirty="0">
                <a:solidFill>
                  <a:srgbClr val="212529"/>
                </a:solidFill>
                <a:effectLst/>
                <a:latin typeface="Futura PT Book" panose="020B0502020204020303" pitchFamily="34" charset="0"/>
              </a:rPr>
              <a:t>s</a:t>
            </a:r>
            <a:r>
              <a:rPr lang="lt-LT" sz="3200" b="0" i="0" dirty="0">
                <a:solidFill>
                  <a:srgbClr val="212529"/>
                </a:solidFill>
                <a:effectLst/>
                <a:latin typeface="Futura PT Book" panose="020B0502020204020303" pitchFamily="34" charset="0"/>
              </a:rPr>
              <a:t>eriai, kurie nu</a:t>
            </a:r>
            <a:r>
              <a:rPr lang="en-US" sz="3200" b="0" i="0" dirty="0">
                <a:solidFill>
                  <a:srgbClr val="212529"/>
                </a:solidFill>
                <a:effectLst/>
                <a:latin typeface="Futura PT Book" panose="020B0502020204020303" pitchFamily="34" charset="0"/>
              </a:rPr>
              <a:t>s</a:t>
            </a:r>
            <a:r>
              <a:rPr lang="lt-LT" sz="3200" b="0" i="0" dirty="0">
                <a:solidFill>
                  <a:srgbClr val="212529"/>
                </a:solidFill>
                <a:effectLst/>
                <a:latin typeface="Futura PT Book" panose="020B0502020204020303" pitchFamily="34" charset="0"/>
              </a:rPr>
              <a:t>tato žinia</a:t>
            </a:r>
            <a:r>
              <a:rPr lang="en-US" sz="3200" b="0" i="0" dirty="0">
                <a:solidFill>
                  <a:srgbClr val="212529"/>
                </a:solidFill>
                <a:effectLst/>
                <a:latin typeface="Futura PT Book" panose="020B0502020204020303" pitchFamily="34" charset="0"/>
              </a:rPr>
              <a:t>s</a:t>
            </a:r>
            <a:r>
              <a:rPr lang="lt-LT" sz="3200" b="0" i="0" dirty="0">
                <a:solidFill>
                  <a:srgbClr val="212529"/>
                </a:solidFill>
                <a:effectLst/>
                <a:latin typeface="Futura PT Book" panose="020B0502020204020303" pitchFamily="34" charset="0"/>
              </a:rPr>
              <a:t>klaido</a:t>
            </a:r>
            <a:r>
              <a:rPr lang="en-US" sz="3200" b="0" i="0" dirty="0">
                <a:solidFill>
                  <a:srgbClr val="212529"/>
                </a:solidFill>
                <a:effectLst/>
                <a:latin typeface="Futura PT Book" panose="020B0502020204020303" pitchFamily="34" charset="0"/>
              </a:rPr>
              <a:t>s</a:t>
            </a:r>
            <a:r>
              <a:rPr lang="lt-LT" sz="3200" b="0" i="0" dirty="0">
                <a:solidFill>
                  <a:srgbClr val="212529"/>
                </a:solidFill>
                <a:effectLst/>
                <a:latin typeface="Futura PT Book" panose="020B0502020204020303" pitchFamily="34" charset="0"/>
              </a:rPr>
              <a:t> organizacijo</a:t>
            </a:r>
            <a:r>
              <a:rPr lang="en-US" sz="3200" b="0" i="0" dirty="0">
                <a:solidFill>
                  <a:srgbClr val="212529"/>
                </a:solidFill>
                <a:effectLst/>
                <a:latin typeface="Futura PT Book" panose="020B0502020204020303" pitchFamily="34" charset="0"/>
              </a:rPr>
              <a:t>s</a:t>
            </a:r>
            <a:r>
              <a:rPr lang="lt-LT" sz="3200" b="0" i="0" dirty="0">
                <a:solidFill>
                  <a:srgbClr val="212529"/>
                </a:solidFill>
                <a:effectLst/>
                <a:latin typeface="Futura PT Book" panose="020B0502020204020303" pitchFamily="34" charset="0"/>
              </a:rPr>
              <a:t> publikacijų toną ir turinį</a:t>
            </a:r>
            <a:endParaRPr lang="en-US" sz="3200" b="0" i="0" dirty="0">
              <a:solidFill>
                <a:srgbClr val="212529"/>
              </a:solidFill>
              <a:effectLst/>
              <a:latin typeface="Futura PT Book" panose="020B0502020204020303" pitchFamily="34" charset="0"/>
            </a:endParaRPr>
          </a:p>
          <a:p>
            <a:pPr algn="l"/>
            <a:r>
              <a:rPr lang="lt-LT" sz="3200" b="0" i="0" dirty="0">
                <a:solidFill>
                  <a:srgbClr val="212529"/>
                </a:solidFill>
                <a:effectLst/>
                <a:latin typeface="Futura PT Book" panose="020B0502020204020303" pitchFamily="34" charset="0"/>
              </a:rPr>
              <a:t>Dizaino komanda</a:t>
            </a:r>
            <a:endParaRPr lang="en-US" sz="3200" dirty="0">
              <a:solidFill>
                <a:srgbClr val="212529"/>
              </a:solidFill>
              <a:latin typeface="Futura PT Book" panose="020B0502020204020303" pitchFamily="34" charset="0"/>
            </a:endParaRPr>
          </a:p>
          <a:p>
            <a:pPr algn="l"/>
            <a:r>
              <a:rPr lang="en-US" sz="3200" b="0" i="0" dirty="0">
                <a:solidFill>
                  <a:srgbClr val="212529"/>
                </a:solidFill>
                <a:effectLst/>
                <a:latin typeface="Futura PT Book" panose="020B0502020204020303" pitchFamily="34" charset="0"/>
              </a:rPr>
              <a:t>Social</a:t>
            </a:r>
            <a:r>
              <a:rPr lang="lt-LT" sz="3200" b="0" i="0" dirty="0">
                <a:solidFill>
                  <a:srgbClr val="212529"/>
                </a:solidFill>
                <a:effectLst/>
                <a:latin typeface="Futura PT Book" panose="020B0502020204020303" pitchFamily="34" charset="0"/>
              </a:rPr>
              <a:t>inių tinklų </a:t>
            </a:r>
            <a:r>
              <a:rPr lang="en-US" sz="3200" b="0" i="0" dirty="0">
                <a:solidFill>
                  <a:srgbClr val="212529"/>
                </a:solidFill>
                <a:effectLst/>
                <a:latin typeface="Futura PT Book" panose="020B0502020204020303" pitchFamily="34" charset="0"/>
              </a:rPr>
              <a:t>s</a:t>
            </a:r>
            <a:r>
              <a:rPr lang="lt-LT" sz="3200" b="0" i="0" dirty="0">
                <a:solidFill>
                  <a:srgbClr val="212529"/>
                </a:solidFill>
                <a:effectLst/>
                <a:latin typeface="Futura PT Book" panose="020B0502020204020303" pitchFamily="34" charset="0"/>
              </a:rPr>
              <a:t>kyriu</a:t>
            </a:r>
            <a:r>
              <a:rPr lang="en-US" sz="3200" b="0" i="0" dirty="0">
                <a:solidFill>
                  <a:srgbClr val="212529"/>
                </a:solidFill>
                <a:effectLst/>
                <a:latin typeface="Futura PT Book" panose="020B0502020204020303" pitchFamily="34" charset="0"/>
              </a:rPr>
              <a:t>s</a:t>
            </a:r>
            <a:endParaRPr lang="en-US" sz="3200" dirty="0">
              <a:solidFill>
                <a:srgbClr val="212529"/>
              </a:solidFill>
              <a:latin typeface="Futura PT Book" panose="020B0502020204020303" pitchFamily="34" charset="0"/>
            </a:endParaRPr>
          </a:p>
          <a:p>
            <a:pPr algn="l"/>
            <a:r>
              <a:rPr lang="lt-LT" sz="3200" b="0" i="0" dirty="0">
                <a:solidFill>
                  <a:srgbClr val="212529"/>
                </a:solidFill>
                <a:effectLst/>
                <a:latin typeface="Futura PT Book" panose="020B0502020204020303" pitchFamily="34" charset="0"/>
              </a:rPr>
              <a:t>Reklamo</a:t>
            </a:r>
            <a:r>
              <a:rPr lang="en-US" sz="3200" b="0" i="0" dirty="0">
                <a:solidFill>
                  <a:srgbClr val="212529"/>
                </a:solidFill>
                <a:effectLst/>
                <a:latin typeface="Futura PT Book" panose="020B0502020204020303" pitchFamily="34" charset="0"/>
              </a:rPr>
              <a:t>s</a:t>
            </a:r>
            <a:r>
              <a:rPr lang="lt-LT" sz="3200" b="0" i="0" dirty="0">
                <a:solidFill>
                  <a:srgbClr val="212529"/>
                </a:solidFill>
                <a:effectLst/>
                <a:latin typeface="Futura PT Book" panose="020B0502020204020303" pitchFamily="34" charset="0"/>
              </a:rPr>
              <a:t> </a:t>
            </a:r>
            <a:r>
              <a:rPr lang="en-US" sz="3200" b="0" i="0" dirty="0">
                <a:solidFill>
                  <a:srgbClr val="212529"/>
                </a:solidFill>
                <a:effectLst/>
                <a:latin typeface="Futura PT Book" panose="020B0502020204020303" pitchFamily="34" charset="0"/>
              </a:rPr>
              <a:t>s</a:t>
            </a:r>
            <a:r>
              <a:rPr lang="lt-LT" sz="3200" b="0" i="0" dirty="0">
                <a:solidFill>
                  <a:srgbClr val="212529"/>
                </a:solidFill>
                <a:effectLst/>
                <a:latin typeface="Futura PT Book" panose="020B0502020204020303" pitchFamily="34" charset="0"/>
              </a:rPr>
              <a:t>kyriu</a:t>
            </a:r>
            <a:r>
              <a:rPr lang="en-US" sz="3200" b="0" i="0" dirty="0">
                <a:solidFill>
                  <a:srgbClr val="212529"/>
                </a:solidFill>
                <a:effectLst/>
                <a:latin typeface="Futura PT Book" panose="020B0502020204020303" pitchFamily="34" charset="0"/>
              </a:rPr>
              <a:t>s</a:t>
            </a:r>
          </a:p>
          <a:p>
            <a:pPr algn="l"/>
            <a:r>
              <a:rPr lang="lt-LT" sz="3200" b="0" i="0" dirty="0">
                <a:solidFill>
                  <a:srgbClr val="212529"/>
                </a:solidFill>
                <a:effectLst/>
                <a:latin typeface="Futura PT Book" panose="020B0502020204020303" pitchFamily="34" charset="0"/>
              </a:rPr>
              <a:t>Vadybo</a:t>
            </a:r>
            <a:r>
              <a:rPr lang="en-US" sz="3200" b="0" i="0" dirty="0">
                <a:solidFill>
                  <a:srgbClr val="212529"/>
                </a:solidFill>
                <a:effectLst/>
                <a:latin typeface="Futura PT Book" panose="020B0502020204020303" pitchFamily="34" charset="0"/>
              </a:rPr>
              <a:t>s</a:t>
            </a:r>
            <a:r>
              <a:rPr lang="lt-LT" sz="3200" b="0" i="0" dirty="0">
                <a:solidFill>
                  <a:srgbClr val="212529"/>
                </a:solidFill>
                <a:effectLst/>
                <a:latin typeface="Futura PT Book" panose="020B0502020204020303" pitchFamily="34" charset="0"/>
              </a:rPr>
              <a:t> ir admini</a:t>
            </a:r>
            <a:r>
              <a:rPr lang="en-US" sz="3200" b="0" i="0" dirty="0">
                <a:solidFill>
                  <a:srgbClr val="212529"/>
                </a:solidFill>
                <a:effectLst/>
                <a:latin typeface="Futura PT Book" panose="020B0502020204020303" pitchFamily="34" charset="0"/>
              </a:rPr>
              <a:t>s</a:t>
            </a:r>
            <a:r>
              <a:rPr lang="lt-LT" sz="3200" b="0" i="0" dirty="0">
                <a:solidFill>
                  <a:srgbClr val="212529"/>
                </a:solidFill>
                <a:effectLst/>
                <a:latin typeface="Futura PT Book" panose="020B0502020204020303" pitchFamily="34" charset="0"/>
              </a:rPr>
              <a:t>travimo </a:t>
            </a:r>
            <a:r>
              <a:rPr lang="en-US" sz="3200" b="0" i="0" dirty="0">
                <a:solidFill>
                  <a:srgbClr val="212529"/>
                </a:solidFill>
                <a:effectLst/>
                <a:latin typeface="Futura PT Book" panose="020B0502020204020303" pitchFamily="34" charset="0"/>
              </a:rPr>
              <a:t>s</a:t>
            </a:r>
            <a:r>
              <a:rPr lang="lt-LT" sz="3200" b="0" i="0" dirty="0">
                <a:solidFill>
                  <a:srgbClr val="212529"/>
                </a:solidFill>
                <a:effectLst/>
                <a:latin typeface="Futura PT Book" panose="020B0502020204020303" pitchFamily="34" charset="0"/>
              </a:rPr>
              <a:t>kyriu</a:t>
            </a:r>
            <a:r>
              <a:rPr lang="en-US" sz="3200" b="0" i="0" dirty="0">
                <a:solidFill>
                  <a:srgbClr val="212529"/>
                </a:solidFill>
                <a:effectLst/>
                <a:latin typeface="Futura PT Book" panose="020B0502020204020303" pitchFamily="34" charset="0"/>
              </a:rPr>
              <a:t>s</a:t>
            </a:r>
          </a:p>
        </p:txBody>
      </p:sp>
    </p:spTree>
    <p:extLst>
      <p:ext uri="{BB962C8B-B14F-4D97-AF65-F5344CB8AC3E}">
        <p14:creationId xmlns:p14="http://schemas.microsoft.com/office/powerpoint/2010/main" val="3225244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BA5D2E-3A03-49ED-9F0F-46A78F6F7870}"/>
              </a:ext>
            </a:extLst>
          </p:cNvPr>
          <p:cNvSpPr>
            <a:spLocks noGrp="1"/>
          </p:cNvSpPr>
          <p:nvPr>
            <p:ph idx="1"/>
          </p:nvPr>
        </p:nvSpPr>
        <p:spPr>
          <a:xfrm>
            <a:off x="363747" y="1955021"/>
            <a:ext cx="4419600" cy="4351338"/>
          </a:xfrm>
        </p:spPr>
        <p:txBody>
          <a:bodyPr vert="horz" lIns="91440" tIns="45720" rIns="91440" bIns="45720" rtlCol="0" anchor="t">
            <a:normAutofit/>
          </a:bodyPr>
          <a:lstStyle/>
          <a:p>
            <a:pPr marL="0" indent="0">
              <a:buNone/>
            </a:pPr>
            <a:endParaRPr lang="en-US" dirty="0">
              <a:latin typeface="Futura PT Book"/>
              <a:ea typeface="Source Sans Pro Light"/>
            </a:endParaRPr>
          </a:p>
          <a:p>
            <a:pPr marL="0" indent="0">
              <a:buNone/>
            </a:pPr>
            <a:endParaRPr lang="en-US" dirty="0">
              <a:latin typeface="Futura PT Book"/>
              <a:ea typeface="Source Sans Pro Light"/>
            </a:endParaRPr>
          </a:p>
          <a:p>
            <a:pPr marL="0" indent="0">
              <a:buNone/>
            </a:pPr>
            <a:endParaRPr lang="en-US" dirty="0">
              <a:latin typeface="Futura PT Book"/>
              <a:ea typeface="Source Sans Pro Light"/>
            </a:endParaRPr>
          </a:p>
        </p:txBody>
      </p:sp>
      <p:sp>
        <p:nvSpPr>
          <p:cNvPr id="7" name="Content Placeholder 3">
            <a:extLst>
              <a:ext uri="{FF2B5EF4-FFF2-40B4-BE49-F238E27FC236}">
                <a16:creationId xmlns:a16="http://schemas.microsoft.com/office/drawing/2014/main" id="{9DDF0811-FF71-302D-C80D-EDAA1B6BD119}"/>
              </a:ext>
            </a:extLst>
          </p:cNvPr>
          <p:cNvSpPr txBox="1">
            <a:spLocks/>
          </p:cNvSpPr>
          <p:nvPr/>
        </p:nvSpPr>
        <p:spPr>
          <a:xfrm>
            <a:off x="363747" y="1437436"/>
            <a:ext cx="5016500" cy="43513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i="0" dirty="0" err="1">
                <a:solidFill>
                  <a:srgbClr val="212529"/>
                </a:solidFill>
                <a:effectLst/>
                <a:latin typeface="Futura PT Book" panose="020B0502020204020303" pitchFamily="34" charset="0"/>
              </a:rPr>
              <a:t>Skaitytoj</a:t>
            </a:r>
            <a:r>
              <a:rPr lang="lt-LT" b="1" i="0" dirty="0">
                <a:solidFill>
                  <a:srgbClr val="212529"/>
                </a:solidFill>
                <a:effectLst/>
                <a:latin typeface="Futura PT Book" panose="020B0502020204020303" pitchFamily="34" charset="0"/>
              </a:rPr>
              <a:t>ų</a:t>
            </a:r>
            <a:r>
              <a:rPr lang="en-US" b="1" i="0" dirty="0">
                <a:solidFill>
                  <a:srgbClr val="212529"/>
                </a:solidFill>
                <a:effectLst/>
                <a:latin typeface="Futura PT Book" panose="020B0502020204020303" pitchFamily="34" charset="0"/>
              </a:rPr>
              <a:t> </a:t>
            </a:r>
            <a:r>
              <a:rPr lang="en-US" b="1" i="0" dirty="0" err="1">
                <a:solidFill>
                  <a:srgbClr val="212529"/>
                </a:solidFill>
                <a:effectLst/>
                <a:latin typeface="Futura PT Book" panose="020B0502020204020303" pitchFamily="34" charset="0"/>
              </a:rPr>
              <a:t>pasirinkimas</a:t>
            </a:r>
            <a:r>
              <a:rPr lang="en-US" b="1" i="0" dirty="0">
                <a:solidFill>
                  <a:srgbClr val="212529"/>
                </a:solidFill>
                <a:effectLst/>
                <a:latin typeface="Futura PT Book" panose="020B0502020204020303" pitchFamily="34" charset="0"/>
              </a:rPr>
              <a:t> ir</a:t>
            </a:r>
            <a:r>
              <a:rPr lang="lt-LT" b="1" dirty="0">
                <a:solidFill>
                  <a:srgbClr val="212529"/>
                </a:solidFill>
                <a:latin typeface="Futura PT Book" panose="020B0502020204020303" pitchFamily="34" charset="0"/>
              </a:rPr>
              <a:t> galimybė informacijo</a:t>
            </a:r>
            <a:r>
              <a:rPr lang="en-US" b="1" i="0" dirty="0">
                <a:solidFill>
                  <a:srgbClr val="212529"/>
                </a:solidFill>
                <a:effectLst/>
                <a:latin typeface="Futura PT Book" panose="020B0502020204020303" pitchFamily="34" charset="0"/>
              </a:rPr>
              <a:t>s </a:t>
            </a:r>
            <a:r>
              <a:rPr lang="en-US" b="1" i="0" dirty="0" err="1">
                <a:solidFill>
                  <a:srgbClr val="212529"/>
                </a:solidFill>
                <a:effectLst/>
                <a:latin typeface="Futura PT Book" panose="020B0502020204020303" pitchFamily="34" charset="0"/>
              </a:rPr>
              <a:t>bendrinim</a:t>
            </a:r>
            <a:r>
              <a:rPr lang="lt-LT" b="1" i="0" dirty="0">
                <a:solidFill>
                  <a:srgbClr val="212529"/>
                </a:solidFill>
                <a:effectLst/>
                <a:latin typeface="Futura PT Book" panose="020B0502020204020303" pitchFamily="34" charset="0"/>
              </a:rPr>
              <a:t>ui</a:t>
            </a:r>
          </a:p>
          <a:p>
            <a:pPr marL="0" indent="0">
              <a:buFont typeface="Arial" panose="020B0604020202020204" pitchFamily="34" charset="0"/>
              <a:buNone/>
            </a:pPr>
            <a:r>
              <a:rPr lang="lt-LT" b="1" i="0" dirty="0">
                <a:solidFill>
                  <a:srgbClr val="212529"/>
                </a:solidFill>
                <a:effectLst/>
                <a:latin typeface="Futura PT Book" panose="020B0502020204020303" pitchFamily="34" charset="0"/>
              </a:rPr>
              <a:t>Aktualuma</a:t>
            </a:r>
            <a:r>
              <a:rPr lang="en-US" b="1" i="0" dirty="0">
                <a:solidFill>
                  <a:srgbClr val="212529"/>
                </a:solidFill>
                <a:effectLst/>
                <a:latin typeface="Futura PT Book" panose="020B0502020204020303" pitchFamily="34" charset="0"/>
              </a:rPr>
              <a:t>s</a:t>
            </a:r>
            <a:r>
              <a:rPr lang="lt-LT" b="1" i="0" dirty="0">
                <a:solidFill>
                  <a:srgbClr val="212529"/>
                </a:solidFill>
                <a:effectLst/>
                <a:latin typeface="Futura PT Book" panose="020B0502020204020303" pitchFamily="34" charset="0"/>
              </a:rPr>
              <a:t> vi</a:t>
            </a:r>
            <a:r>
              <a:rPr lang="en-US" b="1" i="0" dirty="0">
                <a:solidFill>
                  <a:srgbClr val="212529"/>
                </a:solidFill>
                <a:effectLst/>
                <a:latin typeface="Futura PT Book" panose="020B0502020204020303" pitchFamily="34" charset="0"/>
              </a:rPr>
              <a:t>s</a:t>
            </a:r>
            <a:r>
              <a:rPr lang="lt-LT" b="1" i="0" dirty="0">
                <a:solidFill>
                  <a:srgbClr val="212529"/>
                </a:solidFill>
                <a:effectLst/>
                <a:latin typeface="Futura PT Book" panose="020B0502020204020303" pitchFamily="34" charset="0"/>
              </a:rPr>
              <a:t>uomenei</a:t>
            </a:r>
            <a:endParaRPr lang="en-US" dirty="0">
              <a:solidFill>
                <a:srgbClr val="212529"/>
              </a:solidFill>
              <a:latin typeface="Futura PT Book" panose="020B0502020204020303" pitchFamily="34" charset="0"/>
            </a:endParaRPr>
          </a:p>
          <a:p>
            <a:pPr marL="0" indent="0">
              <a:buFont typeface="Arial" panose="020B0604020202020204" pitchFamily="34" charset="0"/>
              <a:buNone/>
            </a:pPr>
            <a:r>
              <a:rPr lang="lt-LT" b="1" i="0" dirty="0">
                <a:solidFill>
                  <a:srgbClr val="212529"/>
                </a:solidFill>
                <a:effectLst/>
                <a:latin typeface="Futura PT Book" panose="020B0502020204020303" pitchFamily="34" charset="0"/>
              </a:rPr>
              <a:t>At</a:t>
            </a:r>
            <a:r>
              <a:rPr lang="en-US" b="1" i="0" dirty="0">
                <a:solidFill>
                  <a:srgbClr val="212529"/>
                </a:solidFill>
                <a:effectLst/>
                <a:latin typeface="Futura PT Book" panose="020B0502020204020303" pitchFamily="34" charset="0"/>
              </a:rPr>
              <a:t>s</a:t>
            </a:r>
            <a:r>
              <a:rPr lang="lt-LT" b="1" i="0" dirty="0">
                <a:solidFill>
                  <a:srgbClr val="212529"/>
                </a:solidFill>
                <a:effectLst/>
                <a:latin typeface="Futura PT Book" panose="020B0502020204020303" pitchFamily="34" charset="0"/>
              </a:rPr>
              <a:t>tuma</a:t>
            </a:r>
            <a:r>
              <a:rPr lang="en-US" b="1" i="0" dirty="0">
                <a:solidFill>
                  <a:srgbClr val="212529"/>
                </a:solidFill>
                <a:effectLst/>
                <a:latin typeface="Futura PT Book" panose="020B0502020204020303" pitchFamily="34" charset="0"/>
              </a:rPr>
              <a:t>s</a:t>
            </a:r>
            <a:r>
              <a:rPr lang="lt-LT" b="1" i="0" dirty="0">
                <a:solidFill>
                  <a:srgbClr val="212529"/>
                </a:solidFill>
                <a:effectLst/>
                <a:latin typeface="Futura PT Book" panose="020B0502020204020303" pitchFamily="34" charset="0"/>
              </a:rPr>
              <a:t> </a:t>
            </a:r>
            <a:endParaRPr lang="en-US" b="0" i="0" dirty="0">
              <a:solidFill>
                <a:srgbClr val="212529"/>
              </a:solidFill>
              <a:effectLst/>
              <a:latin typeface="Futura PT Book" panose="020B0502020204020303" pitchFamily="34" charset="0"/>
            </a:endParaRPr>
          </a:p>
          <a:p>
            <a:pPr marL="0" indent="0">
              <a:buFont typeface="Arial" panose="020B0604020202020204" pitchFamily="34" charset="0"/>
              <a:buNone/>
            </a:pPr>
            <a:r>
              <a:rPr lang="lt-LT" b="1" i="0" dirty="0">
                <a:solidFill>
                  <a:srgbClr val="212529"/>
                </a:solidFill>
                <a:effectLst/>
                <a:latin typeface="Futura PT Book" panose="020B0502020204020303" pitchFamily="34" charset="0"/>
              </a:rPr>
              <a:t>Kultūrinė ir i</a:t>
            </a:r>
            <a:r>
              <a:rPr lang="en-US" b="1" i="0" dirty="0">
                <a:solidFill>
                  <a:srgbClr val="212529"/>
                </a:solidFill>
                <a:effectLst/>
                <a:latin typeface="Futura PT Book" panose="020B0502020204020303" pitchFamily="34" charset="0"/>
              </a:rPr>
              <a:t>s</a:t>
            </a:r>
            <a:r>
              <a:rPr lang="lt-LT" b="1" i="0" dirty="0">
                <a:solidFill>
                  <a:srgbClr val="212529"/>
                </a:solidFill>
                <a:effectLst/>
                <a:latin typeface="Futura PT Book" panose="020B0502020204020303" pitchFamily="34" charset="0"/>
              </a:rPr>
              <a:t>torinė įtaka</a:t>
            </a:r>
            <a:endParaRPr lang="en-US" dirty="0">
              <a:solidFill>
                <a:srgbClr val="212529"/>
              </a:solidFill>
              <a:latin typeface="Futura PT Book" panose="020B0502020204020303" pitchFamily="34" charset="0"/>
            </a:endParaRPr>
          </a:p>
          <a:p>
            <a:pPr marL="0" indent="0">
              <a:buFont typeface="Arial" panose="020B0604020202020204" pitchFamily="34" charset="0"/>
              <a:buNone/>
            </a:pPr>
            <a:r>
              <a:rPr lang="lt-LT" b="1" i="0" dirty="0">
                <a:solidFill>
                  <a:srgbClr val="212529"/>
                </a:solidFill>
                <a:effectLst/>
                <a:latin typeface="Futura PT Book" panose="020B0502020204020303" pitchFamily="34" charset="0"/>
              </a:rPr>
              <a:t>Retuma</a:t>
            </a:r>
            <a:r>
              <a:rPr lang="en-US" b="1" i="0" dirty="0">
                <a:solidFill>
                  <a:srgbClr val="212529"/>
                </a:solidFill>
                <a:effectLst/>
                <a:latin typeface="Futura PT Book" panose="020B0502020204020303" pitchFamily="34" charset="0"/>
              </a:rPr>
              <a:t>s</a:t>
            </a:r>
          </a:p>
          <a:p>
            <a:pPr marL="0" indent="0">
              <a:buFont typeface="Arial" panose="020B0604020202020204" pitchFamily="34" charset="0"/>
              <a:buNone/>
            </a:pPr>
            <a:r>
              <a:rPr lang="lt-LT" b="1" i="0" dirty="0">
                <a:solidFill>
                  <a:srgbClr val="212529"/>
                </a:solidFill>
                <a:effectLst/>
                <a:latin typeface="Futura PT Book" panose="020B0502020204020303" pitchFamily="34" charset="0"/>
              </a:rPr>
              <a:t>Konfliktiškuma</a:t>
            </a:r>
            <a:r>
              <a:rPr lang="en-US" b="1" i="0" dirty="0">
                <a:solidFill>
                  <a:srgbClr val="212529"/>
                </a:solidFill>
                <a:effectLst/>
                <a:latin typeface="Futura PT Book" panose="020B0502020204020303" pitchFamily="34" charset="0"/>
              </a:rPr>
              <a:t>s</a:t>
            </a:r>
            <a:r>
              <a:rPr lang="lt-LT" b="1" i="0" dirty="0">
                <a:solidFill>
                  <a:srgbClr val="212529"/>
                </a:solidFill>
                <a:effectLst/>
                <a:latin typeface="Futura PT Book" panose="020B0502020204020303" pitchFamily="34" charset="0"/>
              </a:rPr>
              <a:t> ir drama</a:t>
            </a:r>
            <a:endParaRPr lang="en-US" b="1" dirty="0">
              <a:solidFill>
                <a:srgbClr val="212529"/>
              </a:solidFill>
              <a:latin typeface="Futura PT Book" panose="020B0502020204020303" pitchFamily="34" charset="0"/>
            </a:endParaRPr>
          </a:p>
          <a:p>
            <a:pPr marL="0" indent="0">
              <a:buFont typeface="Arial" panose="020B0604020202020204" pitchFamily="34" charset="0"/>
              <a:buNone/>
            </a:pPr>
            <a:r>
              <a:rPr lang="en-US" b="1" i="0" dirty="0" err="1">
                <a:solidFill>
                  <a:srgbClr val="212529"/>
                </a:solidFill>
                <a:effectLst/>
                <a:latin typeface="Futura PT Book" panose="020B0502020204020303" pitchFamily="34" charset="0"/>
              </a:rPr>
              <a:t>Poveikis</a:t>
            </a:r>
            <a:r>
              <a:rPr lang="en-US" b="1" i="0" dirty="0">
                <a:solidFill>
                  <a:srgbClr val="212529"/>
                </a:solidFill>
                <a:effectLst/>
                <a:latin typeface="Futura PT Book" panose="020B0502020204020303" pitchFamily="34" charset="0"/>
              </a:rPr>
              <a:t> / </a:t>
            </a:r>
            <a:r>
              <a:rPr lang="en-US" b="1" i="0" dirty="0" err="1">
                <a:solidFill>
                  <a:srgbClr val="212529"/>
                </a:solidFill>
                <a:effectLst/>
                <a:latin typeface="Futura PT Book" panose="020B0502020204020303" pitchFamily="34" charset="0"/>
              </a:rPr>
              <a:t>sunkumas</a:t>
            </a:r>
            <a:endParaRPr lang="en-US" b="1" i="0" dirty="0">
              <a:solidFill>
                <a:srgbClr val="212529"/>
              </a:solidFill>
              <a:effectLst/>
              <a:latin typeface="Futura PT Book" panose="020B0502020204020303" pitchFamily="34" charset="0"/>
            </a:endParaRPr>
          </a:p>
          <a:p>
            <a:pPr marL="0" indent="0">
              <a:buFont typeface="Arial" panose="020B0604020202020204" pitchFamily="34" charset="0"/>
              <a:buNone/>
            </a:pPr>
            <a:r>
              <a:rPr lang="lt-LT" b="1" i="0" dirty="0">
                <a:solidFill>
                  <a:srgbClr val="212529"/>
                </a:solidFill>
                <a:effectLst/>
                <a:latin typeface="Futura PT Book" panose="020B0502020204020303" pitchFamily="34" charset="0"/>
              </a:rPr>
              <a:t>Gar</a:t>
            </a:r>
            <a:r>
              <a:rPr lang="en-US" b="1" i="0" dirty="0">
                <a:solidFill>
                  <a:srgbClr val="212529"/>
                </a:solidFill>
                <a:effectLst/>
                <a:latin typeface="Futura PT Book" panose="020B0502020204020303" pitchFamily="34" charset="0"/>
              </a:rPr>
              <a:t>s</a:t>
            </a:r>
            <a:r>
              <a:rPr lang="lt-LT" b="1" i="0" dirty="0">
                <a:solidFill>
                  <a:srgbClr val="212529"/>
                </a:solidFill>
                <a:effectLst/>
                <a:latin typeface="Futura PT Book" panose="020B0502020204020303" pitchFamily="34" charset="0"/>
              </a:rPr>
              <a:t>uma</a:t>
            </a:r>
            <a:r>
              <a:rPr lang="en-US" b="1" i="0" dirty="0">
                <a:solidFill>
                  <a:srgbClr val="212529"/>
                </a:solidFill>
                <a:effectLst/>
                <a:latin typeface="Futura PT Book" panose="020B0502020204020303" pitchFamily="34" charset="0"/>
              </a:rPr>
              <a:t>s</a:t>
            </a:r>
            <a:r>
              <a:rPr lang="lt-LT" b="1" i="0" dirty="0">
                <a:solidFill>
                  <a:srgbClr val="212529"/>
                </a:solidFill>
                <a:effectLst/>
                <a:latin typeface="Futura PT Book" panose="020B0502020204020303" pitchFamily="34" charset="0"/>
              </a:rPr>
              <a:t> ir galia</a:t>
            </a:r>
            <a:endParaRPr lang="en-US" b="0" dirty="0">
              <a:solidFill>
                <a:srgbClr val="212529"/>
              </a:solidFill>
              <a:latin typeface="Futura PT Book" panose="020B0502020204020303" pitchFamily="34" charset="0"/>
            </a:endParaRPr>
          </a:p>
          <a:p>
            <a:pPr marL="0" indent="0">
              <a:buFont typeface="Arial" panose="020B0604020202020204" pitchFamily="34" charset="0"/>
              <a:buNone/>
            </a:pPr>
            <a:r>
              <a:rPr lang="lt-LT" b="1" i="0" dirty="0">
                <a:solidFill>
                  <a:srgbClr val="212529"/>
                </a:solidFill>
                <a:effectLst/>
                <a:latin typeface="Futura PT Book" panose="020B0502020204020303" pitchFamily="34" charset="0"/>
              </a:rPr>
              <a:t>Konkurencinguma</a:t>
            </a:r>
            <a:r>
              <a:rPr lang="en-US" b="1" i="0" dirty="0">
                <a:solidFill>
                  <a:srgbClr val="212529"/>
                </a:solidFill>
                <a:effectLst/>
                <a:latin typeface="Futura PT Book" panose="020B0502020204020303" pitchFamily="34" charset="0"/>
              </a:rPr>
              <a:t>s</a:t>
            </a:r>
            <a:endParaRPr lang="en-US" dirty="0">
              <a:latin typeface="Futura PT Book" panose="020B0502020204020303" pitchFamily="34" charset="0"/>
            </a:endParaRPr>
          </a:p>
        </p:txBody>
      </p:sp>
      <p:sp>
        <p:nvSpPr>
          <p:cNvPr id="9" name="Title 7">
            <a:extLst>
              <a:ext uri="{FF2B5EF4-FFF2-40B4-BE49-F238E27FC236}">
                <a16:creationId xmlns:a16="http://schemas.microsoft.com/office/drawing/2014/main" id="{A895C3EF-1C29-8603-303A-02263232EC2B}"/>
              </a:ext>
            </a:extLst>
          </p:cNvPr>
          <p:cNvSpPr>
            <a:spLocks noGrp="1"/>
          </p:cNvSpPr>
          <p:nvPr>
            <p:ph type="title"/>
          </p:nvPr>
        </p:nvSpPr>
        <p:spPr>
          <a:xfrm>
            <a:off x="363747" y="106332"/>
            <a:ext cx="10515600" cy="1325563"/>
          </a:xfrm>
        </p:spPr>
        <p:txBody>
          <a:bodyPr/>
          <a:lstStyle/>
          <a:p>
            <a:r>
              <a:rPr lang="lt-LT" dirty="0">
                <a:latin typeface="Futura PT Bold" panose="020B0902020204020203" pitchFamily="34" charset="0"/>
              </a:rPr>
              <a:t>Naujienų </a:t>
            </a:r>
            <a:r>
              <a:rPr lang="lt-LT" err="1">
                <a:latin typeface="Futura PT Bold" panose="020B0902020204020203" pitchFamily="34" charset="0"/>
              </a:rPr>
              <a:t>atranko</a:t>
            </a:r>
            <a:r>
              <a:rPr lang="en-US" dirty="0">
                <a:latin typeface="Futura PT Bold"/>
                <a:ea typeface="+mj-lt"/>
                <a:cs typeface="+mj-lt"/>
              </a:rPr>
              <a:t>s</a:t>
            </a:r>
            <a:r>
              <a:rPr lang="lt-LT" dirty="0">
                <a:latin typeface="Futura PT Bold" panose="020B0902020204020203" pitchFamily="34" charset="0"/>
              </a:rPr>
              <a:t> </a:t>
            </a:r>
            <a:r>
              <a:rPr lang="lt-LT" dirty="0">
                <a:latin typeface="Futura PT Bold"/>
              </a:rPr>
              <a:t>kriterijai</a:t>
            </a:r>
            <a:endParaRPr lang="en-US">
              <a:latin typeface="Futura PT Bold" panose="020B0902020204020203" pitchFamily="34" charset="0"/>
            </a:endParaRPr>
          </a:p>
        </p:txBody>
      </p:sp>
      <p:sp>
        <p:nvSpPr>
          <p:cNvPr id="8" name="Content Placeholder 3">
            <a:extLst>
              <a:ext uri="{FF2B5EF4-FFF2-40B4-BE49-F238E27FC236}">
                <a16:creationId xmlns:a16="http://schemas.microsoft.com/office/drawing/2014/main" id="{899E7F83-B09B-EF0A-372D-17B93EAC63D8}"/>
              </a:ext>
            </a:extLst>
          </p:cNvPr>
          <p:cNvSpPr txBox="1">
            <a:spLocks/>
          </p:cNvSpPr>
          <p:nvPr/>
        </p:nvSpPr>
        <p:spPr>
          <a:xfrm>
            <a:off x="5546547" y="1437436"/>
            <a:ext cx="50165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t-LT" b="1" i="0" dirty="0">
                <a:solidFill>
                  <a:srgbClr val="212529"/>
                </a:solidFill>
                <a:effectLst/>
                <a:latin typeface="Futura PT Book"/>
              </a:rPr>
              <a:t>Iš</a:t>
            </a:r>
            <a:r>
              <a:rPr lang="en-US" b="1" i="0" dirty="0">
                <a:solidFill>
                  <a:srgbClr val="212529"/>
                </a:solidFill>
                <a:effectLst/>
                <a:latin typeface="Futura PT Book"/>
              </a:rPr>
              <a:t>s</a:t>
            </a:r>
            <a:r>
              <a:rPr lang="lt-LT" b="1" i="0" dirty="0">
                <a:solidFill>
                  <a:srgbClr val="212529"/>
                </a:solidFill>
                <a:effectLst/>
                <a:latin typeface="Futura PT Book"/>
              </a:rPr>
              <a:t>kirtinuma</a:t>
            </a:r>
            <a:r>
              <a:rPr lang="en-US" b="1" i="0" dirty="0">
                <a:solidFill>
                  <a:srgbClr val="212529"/>
                </a:solidFill>
                <a:effectLst/>
                <a:latin typeface="Futura PT Book"/>
              </a:rPr>
              <a:t>s</a:t>
            </a:r>
            <a:endParaRPr lang="en-US" b="1" dirty="0">
              <a:solidFill>
                <a:srgbClr val="212529"/>
              </a:solidFill>
              <a:latin typeface="Futura PT Book"/>
            </a:endParaRPr>
          </a:p>
          <a:p>
            <a:pPr marL="0" indent="0">
              <a:buNone/>
            </a:pPr>
            <a:r>
              <a:rPr lang="en-US" b="1" i="0" dirty="0">
                <a:solidFill>
                  <a:srgbClr val="212529"/>
                </a:solidFill>
                <a:effectLst/>
                <a:latin typeface="Futura PT Book" panose="020B0502020204020303" pitchFamily="34" charset="0"/>
              </a:rPr>
              <a:t>S</a:t>
            </a:r>
            <a:r>
              <a:rPr lang="lt-LT" b="1" i="0" dirty="0">
                <a:solidFill>
                  <a:srgbClr val="212529"/>
                </a:solidFill>
                <a:effectLst/>
                <a:latin typeface="Futura PT Book" panose="020B0502020204020303" pitchFamily="34" charset="0"/>
              </a:rPr>
              <a:t>avalaikiškuma</a:t>
            </a:r>
            <a:r>
              <a:rPr lang="en-US" b="1" i="0" dirty="0">
                <a:solidFill>
                  <a:srgbClr val="212529"/>
                </a:solidFill>
                <a:effectLst/>
                <a:latin typeface="Futura PT Book"/>
              </a:rPr>
              <a:t>s</a:t>
            </a:r>
            <a:endParaRPr lang="lt-LT" b="1" i="0" dirty="0">
              <a:solidFill>
                <a:srgbClr val="212529"/>
              </a:solidFill>
              <a:effectLst/>
              <a:latin typeface="Futura PT Book" panose="020B0502020204020303" pitchFamily="34" charset="0"/>
            </a:endParaRPr>
          </a:p>
          <a:p>
            <a:pPr marL="0" indent="0">
              <a:buNone/>
            </a:pPr>
            <a:r>
              <a:rPr lang="lt-LT" b="1" i="0" dirty="0">
                <a:solidFill>
                  <a:srgbClr val="212529"/>
                </a:solidFill>
                <a:effectLst/>
                <a:latin typeface="Futura PT Book"/>
              </a:rPr>
              <a:t>Audio-vizualai</a:t>
            </a:r>
            <a:endParaRPr lang="en-US" b="1" dirty="0">
              <a:solidFill>
                <a:srgbClr val="212529"/>
              </a:solidFill>
              <a:latin typeface="Futura PT Book"/>
            </a:endParaRPr>
          </a:p>
          <a:p>
            <a:pPr marL="0" indent="0">
              <a:buNone/>
            </a:pPr>
            <a:r>
              <a:rPr lang="lt-LT" b="1" i="0" dirty="0">
                <a:solidFill>
                  <a:srgbClr val="212529"/>
                </a:solidFill>
                <a:effectLst/>
                <a:latin typeface="Futura PT Book"/>
              </a:rPr>
              <a:t>Link</a:t>
            </a:r>
            <a:r>
              <a:rPr lang="en-US" b="1" i="0" dirty="0">
                <a:solidFill>
                  <a:srgbClr val="212529"/>
                </a:solidFill>
                <a:effectLst/>
                <a:latin typeface="Futura PT Book"/>
              </a:rPr>
              <a:t>s</a:t>
            </a:r>
            <a:r>
              <a:rPr lang="lt-LT" b="1" i="0" dirty="0">
                <a:solidFill>
                  <a:srgbClr val="212529"/>
                </a:solidFill>
                <a:effectLst/>
                <a:latin typeface="Futura PT Book"/>
              </a:rPr>
              <a:t>muma</a:t>
            </a:r>
            <a:r>
              <a:rPr lang="en-US" b="1" i="0" dirty="0">
                <a:solidFill>
                  <a:srgbClr val="212529"/>
                </a:solidFill>
                <a:effectLst/>
                <a:latin typeface="Futura PT Book"/>
              </a:rPr>
              <a:t>s</a:t>
            </a:r>
          </a:p>
          <a:p>
            <a:pPr marL="0" indent="0">
              <a:buFont typeface="Arial" panose="020B0604020202020204" pitchFamily="34" charset="0"/>
              <a:buNone/>
            </a:pPr>
            <a:r>
              <a:rPr lang="lt-LT" b="1" i="0" dirty="0">
                <a:solidFill>
                  <a:srgbClr val="212529"/>
                </a:solidFill>
                <a:effectLst/>
                <a:latin typeface="Futura PT Book"/>
              </a:rPr>
              <a:t>Naujienų agentūro</a:t>
            </a:r>
            <a:r>
              <a:rPr lang="en-US" b="1" i="0" dirty="0">
                <a:solidFill>
                  <a:srgbClr val="212529"/>
                </a:solidFill>
                <a:effectLst/>
                <a:latin typeface="Futura PT Book"/>
              </a:rPr>
              <a:t>s</a:t>
            </a:r>
            <a:r>
              <a:rPr lang="lt-LT" b="1" i="0" dirty="0">
                <a:solidFill>
                  <a:srgbClr val="212529"/>
                </a:solidFill>
                <a:effectLst/>
                <a:latin typeface="Futura PT Book"/>
              </a:rPr>
              <a:t> tik</a:t>
            </a:r>
            <a:r>
              <a:rPr lang="en-US" b="1" i="0" dirty="0">
                <a:solidFill>
                  <a:srgbClr val="212529"/>
                </a:solidFill>
                <a:effectLst/>
                <a:latin typeface="Futura PT Book"/>
              </a:rPr>
              <a:t>s</a:t>
            </a:r>
            <a:r>
              <a:rPr lang="lt-LT" b="1" i="0" dirty="0">
                <a:solidFill>
                  <a:srgbClr val="212529"/>
                </a:solidFill>
                <a:effectLst/>
                <a:latin typeface="Futura PT Book"/>
              </a:rPr>
              <a:t>lai</a:t>
            </a:r>
            <a:endParaRPr lang="en-US" b="0" i="0" dirty="0">
              <a:solidFill>
                <a:srgbClr val="212529"/>
              </a:solidFill>
              <a:effectLst/>
              <a:latin typeface="Futura PT Book"/>
            </a:endParaRPr>
          </a:p>
        </p:txBody>
      </p:sp>
    </p:spTree>
    <p:extLst>
      <p:ext uri="{BB962C8B-B14F-4D97-AF65-F5344CB8AC3E}">
        <p14:creationId xmlns:p14="http://schemas.microsoft.com/office/powerpoint/2010/main" val="2965362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5" name="Title 7">
            <a:extLst>
              <a:ext uri="{FF2B5EF4-FFF2-40B4-BE49-F238E27FC236}">
                <a16:creationId xmlns:a16="http://schemas.microsoft.com/office/drawing/2014/main" id="{8BD19F56-2BAC-6FA2-238A-83037EA3B343}"/>
              </a:ext>
            </a:extLst>
          </p:cNvPr>
          <p:cNvSpPr>
            <a:spLocks noGrp="1"/>
          </p:cNvSpPr>
          <p:nvPr>
            <p:ph type="title"/>
          </p:nvPr>
        </p:nvSpPr>
        <p:spPr>
          <a:xfrm>
            <a:off x="838200" y="2435225"/>
            <a:ext cx="10515600" cy="1325563"/>
          </a:xfrm>
        </p:spPr>
        <p:txBody>
          <a:bodyPr/>
          <a:lstStyle/>
          <a:p>
            <a:r>
              <a:rPr lang="lt-LT" dirty="0">
                <a:latin typeface="Futura PT Bold" panose="020B0902020204020203" pitchFamily="34" charset="-70"/>
              </a:rPr>
              <a:t>Pratimas</a:t>
            </a:r>
            <a:r>
              <a:rPr lang="en-US" dirty="0">
                <a:latin typeface="Futura PT Bold" panose="020B0902020204020203" pitchFamily="34" charset="-70"/>
              </a:rPr>
              <a:t>: </a:t>
            </a:r>
            <a:r>
              <a:rPr lang="lt-LT" dirty="0">
                <a:latin typeface="Futura PT Bold" panose="020B0902020204020203" pitchFamily="34" charset="-70"/>
              </a:rPr>
              <a:t>Kokie kriterijai buvo taikomi renkantis kurias istorijas publikuoti?</a:t>
            </a:r>
            <a:endParaRPr lang="en-US" dirty="0">
              <a:latin typeface="Futura PT Bold" panose="020B0902020204020203" pitchFamily="34" charset="-70"/>
            </a:endParaRPr>
          </a:p>
        </p:txBody>
      </p:sp>
      <p:sp>
        <p:nvSpPr>
          <p:cNvPr id="8" name="Content Placeholder 3">
            <a:extLst>
              <a:ext uri="{FF2B5EF4-FFF2-40B4-BE49-F238E27FC236}">
                <a16:creationId xmlns:a16="http://schemas.microsoft.com/office/drawing/2014/main" id="{C3353F54-B1A6-4172-28DD-88C9A1251B40}"/>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effectLst/>
            </a:endParaRPr>
          </a:p>
        </p:txBody>
      </p:sp>
      <p:pic>
        <p:nvPicPr>
          <p:cNvPr id="4" name="Picture 3" descr="Logo&#10;&#10;Description automatically generated">
            <a:extLst>
              <a:ext uri="{FF2B5EF4-FFF2-40B4-BE49-F238E27FC236}">
                <a16:creationId xmlns:a16="http://schemas.microsoft.com/office/drawing/2014/main" id="{11C18F46-E8D8-8431-AFFF-8ED527A2384A}"/>
              </a:ext>
            </a:extLst>
          </p:cNvPr>
          <p:cNvPicPr>
            <a:picLocks noChangeAspect="1"/>
          </p:cNvPicPr>
          <p:nvPr/>
        </p:nvPicPr>
        <p:blipFill>
          <a:blip r:embed="rId3"/>
          <a:stretch>
            <a:fillRect/>
          </a:stretch>
        </p:blipFill>
        <p:spPr>
          <a:xfrm>
            <a:off x="8262959" y="5184525"/>
            <a:ext cx="3345425" cy="1213349"/>
          </a:xfrm>
          <a:prstGeom prst="rect">
            <a:avLst/>
          </a:prstGeom>
        </p:spPr>
      </p:pic>
    </p:spTree>
    <p:extLst>
      <p:ext uri="{BB962C8B-B14F-4D97-AF65-F5344CB8AC3E}">
        <p14:creationId xmlns:p14="http://schemas.microsoft.com/office/powerpoint/2010/main" val="1275732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3" descr="Graphical user interface, text, application, email&#10;&#10;Description automatically generated">
            <a:extLst>
              <a:ext uri="{FF2B5EF4-FFF2-40B4-BE49-F238E27FC236}">
                <a16:creationId xmlns:a16="http://schemas.microsoft.com/office/drawing/2014/main" id="{24C8C0FA-C95C-FD82-A2EB-B13B24515EB7}"/>
              </a:ext>
            </a:extLst>
          </p:cNvPr>
          <p:cNvPicPr>
            <a:picLocks noChangeAspect="1"/>
          </p:cNvPicPr>
          <p:nvPr/>
        </p:nvPicPr>
        <p:blipFill rotWithShape="1">
          <a:blip r:embed="rId2"/>
          <a:srcRect t="19"/>
          <a:stretch/>
        </p:blipFill>
        <p:spPr>
          <a:xfrm>
            <a:off x="20" y="1282"/>
            <a:ext cx="12191980" cy="6856718"/>
          </a:xfrm>
          <a:prstGeom prst="rect">
            <a:avLst/>
          </a:prstGeom>
        </p:spPr>
      </p:pic>
    </p:spTree>
    <p:extLst>
      <p:ext uri="{BB962C8B-B14F-4D97-AF65-F5344CB8AC3E}">
        <p14:creationId xmlns:p14="http://schemas.microsoft.com/office/powerpoint/2010/main" val="6866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3" descr="Graphical user interface, application&#10;&#10;Description automatically generated">
            <a:extLst>
              <a:ext uri="{FF2B5EF4-FFF2-40B4-BE49-F238E27FC236}">
                <a16:creationId xmlns:a16="http://schemas.microsoft.com/office/drawing/2014/main" id="{EF46FAD9-1B59-DDB6-B1C2-B93E26548969}"/>
              </a:ext>
            </a:extLst>
          </p:cNvPr>
          <p:cNvPicPr>
            <a:picLocks noChangeAspect="1"/>
          </p:cNvPicPr>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279737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3" descr="A picture containing text, person, screenshot&#10;&#10;Description automatically generated">
            <a:extLst>
              <a:ext uri="{FF2B5EF4-FFF2-40B4-BE49-F238E27FC236}">
                <a16:creationId xmlns:a16="http://schemas.microsoft.com/office/drawing/2014/main" id="{C7863B16-9DEF-B1CC-0931-68ED10DA7893}"/>
              </a:ext>
            </a:extLst>
          </p:cNvPr>
          <p:cNvPicPr>
            <a:picLocks noChangeAspect="1"/>
          </p:cNvPicPr>
          <p:nvPr/>
        </p:nvPicPr>
        <p:blipFill rotWithShape="1">
          <a:blip r:embed="rId2"/>
          <a:srcRect t="19"/>
          <a:stretch/>
        </p:blipFill>
        <p:spPr>
          <a:xfrm>
            <a:off x="20" y="1282"/>
            <a:ext cx="12191980" cy="6856718"/>
          </a:xfrm>
          <a:prstGeom prst="rect">
            <a:avLst/>
          </a:prstGeom>
        </p:spPr>
      </p:pic>
    </p:spTree>
    <p:extLst>
      <p:ext uri="{BB962C8B-B14F-4D97-AF65-F5344CB8AC3E}">
        <p14:creationId xmlns:p14="http://schemas.microsoft.com/office/powerpoint/2010/main" val="85483433"/>
      </p:ext>
    </p:extLst>
  </p:cSld>
  <p:clrMapOvr>
    <a:masterClrMapping/>
  </p:clrMapOvr>
</p:sld>
</file>

<file path=ppt/theme/theme1.xml><?xml version="1.0" encoding="utf-8"?>
<a:theme xmlns:a="http://schemas.openxmlformats.org/drawingml/2006/main" name="4_Office Theme">
  <a:themeElements>
    <a:clrScheme name="IREX">
      <a:dk1>
        <a:sysClr val="windowText" lastClr="000000"/>
      </a:dk1>
      <a:lt1>
        <a:sysClr val="window" lastClr="FFFFFF"/>
      </a:lt1>
      <a:dk2>
        <a:srgbClr val="44546A"/>
      </a:dk2>
      <a:lt2>
        <a:srgbClr val="E7E6E6"/>
      </a:lt2>
      <a:accent1>
        <a:srgbClr val="098B8E"/>
      </a:accent1>
      <a:accent2>
        <a:srgbClr val="0A5254"/>
      </a:accent2>
      <a:accent3>
        <a:srgbClr val="D76427"/>
      </a:accent3>
      <a:accent4>
        <a:srgbClr val="25BDC1"/>
      </a:accent4>
      <a:accent5>
        <a:srgbClr val="098B8E"/>
      </a:accent5>
      <a:accent6>
        <a:srgbClr val="99B83C"/>
      </a:accent6>
      <a:hlink>
        <a:srgbClr val="0563C1"/>
      </a:hlink>
      <a:folHlink>
        <a:srgbClr val="954F72"/>
      </a:folHlink>
    </a:clrScheme>
    <a:fontScheme name="Custom 2">
      <a:majorFont>
        <a:latin typeface="Museo Sans Cyrl 900"/>
        <a:ea typeface=""/>
        <a:cs typeface=""/>
      </a:majorFont>
      <a:minorFont>
        <a:latin typeface="Source Sans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FAB63E5A833F4CBA145286B4E7934D" ma:contentTypeVersion="17" ma:contentTypeDescription="Create a new document." ma:contentTypeScope="" ma:versionID="3b27e4761ef888a5f18f160b0f5400d0">
  <xsd:schema xmlns:xsd="http://www.w3.org/2001/XMLSchema" xmlns:xs="http://www.w3.org/2001/XMLSchema" xmlns:p="http://schemas.microsoft.com/office/2006/metadata/properties" xmlns:ns2="e49c4de8-714a-4d9a-88a7-b286d1a87f85" xmlns:ns3="ce8b8449-7073-4f43-8a1a-984ca5569f20" targetNamespace="http://schemas.microsoft.com/office/2006/metadata/properties" ma:root="true" ma:fieldsID="8992a1ff4793e1d6ede9271de0f79757" ns2:_="" ns3:_="">
    <xsd:import namespace="e49c4de8-714a-4d9a-88a7-b286d1a87f85"/>
    <xsd:import namespace="ce8b8449-7073-4f43-8a1a-984ca5569f2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9c4de8-714a-4d9a-88a7-b286d1a87f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e952b0e-87b1-4651-bd97-4ae9bbb31ca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e8b8449-7073-4f43-8a1a-984ca5569f2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9a77cbba-f6d6-4c84-9d71-813b9b40d7fe}" ma:internalName="TaxCatchAll" ma:showField="CatchAllData" ma:web="ce8b8449-7073-4f43-8a1a-984ca5569f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49c4de8-714a-4d9a-88a7-b286d1a87f85">
      <Terms xmlns="http://schemas.microsoft.com/office/infopath/2007/PartnerControls"/>
    </lcf76f155ced4ddcb4097134ff3c332f>
    <TaxCatchAll xmlns="ce8b8449-7073-4f43-8a1a-984ca5569f20" xsi:nil="true"/>
  </documentManagement>
</p:properties>
</file>

<file path=customXml/itemProps1.xml><?xml version="1.0" encoding="utf-8"?>
<ds:datastoreItem xmlns:ds="http://schemas.openxmlformats.org/officeDocument/2006/customXml" ds:itemID="{317EBA25-24CB-4B9E-B3E6-96D3143D2C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9c4de8-714a-4d9a-88a7-b286d1a87f85"/>
    <ds:schemaRef ds:uri="ce8b8449-7073-4f43-8a1a-984ca5569f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122F7A8-FB6F-44DC-860E-9AB27A59AA53}">
  <ds:schemaRefs>
    <ds:schemaRef ds:uri="http://schemas.microsoft.com/sharepoint/v3/contenttype/forms"/>
  </ds:schemaRefs>
</ds:datastoreItem>
</file>

<file path=customXml/itemProps3.xml><?xml version="1.0" encoding="utf-8"?>
<ds:datastoreItem xmlns:ds="http://schemas.openxmlformats.org/officeDocument/2006/customXml" ds:itemID="{A530FB8C-22D0-4C12-820A-9D3992F1C162}">
  <ds:schemaRefs>
    <ds:schemaRef ds:uri="http://schemas.microsoft.com/office/2006/metadata/properties"/>
    <ds:schemaRef ds:uri="http://schemas.microsoft.com/office/infopath/2007/PartnerControls"/>
    <ds:schemaRef ds:uri="e49c4de8-714a-4d9a-88a7-b286d1a87f85"/>
    <ds:schemaRef ds:uri="ce8b8449-7073-4f43-8a1a-984ca5569f20"/>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1301</Words>
  <Application>Microsoft Office PowerPoint</Application>
  <PresentationFormat>Widescreen</PresentationFormat>
  <Paragraphs>97</Paragraphs>
  <Slides>23</Slides>
  <Notes>11</Notes>
  <HiddenSlides>0</HiddenSlides>
  <MMClips>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-apple-system</vt:lpstr>
      <vt:lpstr>Arial</vt:lpstr>
      <vt:lpstr>Calibri</vt:lpstr>
      <vt:lpstr>Futura PT Bold</vt:lpstr>
      <vt:lpstr>Futura PT Book</vt:lpstr>
      <vt:lpstr>Jost</vt:lpstr>
      <vt:lpstr>Museo Sans Cyrl 900</vt:lpstr>
      <vt:lpstr>Source Sans Pro Light</vt:lpstr>
      <vt:lpstr>Symbol</vt:lpstr>
      <vt:lpstr>4_Office Theme</vt:lpstr>
      <vt:lpstr>PowerPoint Presentation</vt:lpstr>
      <vt:lpstr>Namų darbai</vt:lpstr>
      <vt:lpstr>Kaip mus pasiekia istorija?</vt:lpstr>
      <vt:lpstr>Žiniasklaidos agentūrų departamentai (skyriai) </vt:lpstr>
      <vt:lpstr>Naujienų atrankos kriterijai</vt:lpstr>
      <vt:lpstr>Pratimas: Kokie kriterijai buvo taikomi renkantis kurias istorijas publikuoti?</vt:lpstr>
      <vt:lpstr>PowerPoint Presentation</vt:lpstr>
      <vt:lpstr>PowerPoint Presentation</vt:lpstr>
      <vt:lpstr>PowerPoint Presentation</vt:lpstr>
      <vt:lpstr>PowerPoint Presentation</vt:lpstr>
      <vt:lpstr>Žurnalistikos standartai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Namų darbai: Spaudos laisvė </vt:lpstr>
      <vt:lpstr>Apibendrinimas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Kaspars Ruklis</dc:creator>
  <cp:lastModifiedBy>Sabine Berzina</cp:lastModifiedBy>
  <cp:revision>268</cp:revision>
  <dcterms:created xsi:type="dcterms:W3CDTF">2022-06-27T09:51:01Z</dcterms:created>
  <dcterms:modified xsi:type="dcterms:W3CDTF">2023-02-06T10:48:45Z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0x01010065FAB63E5A833F4CBA145286B4E7934D</vt:lpwstr>
  </property>
  <property fmtid="{D5CDD505-2E9C-101B-9397-08002B2CF9AE}" pid="3" name="MediaServiceImageTags">
    <vt:lpwstr/>
  </property>
</Properties>
</file>