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16"/>
  </p:notesMasterIdLst>
  <p:sldIdLst>
    <p:sldId id="266" r:id="rId5"/>
    <p:sldId id="265" r:id="rId6"/>
    <p:sldId id="264" r:id="rId7"/>
    <p:sldId id="263" r:id="rId8"/>
    <p:sldId id="262" r:id="rId9"/>
    <p:sldId id="269" r:id="rId10"/>
    <p:sldId id="270" r:id="rId11"/>
    <p:sldId id="271" r:id="rId12"/>
    <p:sldId id="268" r:id="rId13"/>
    <p:sldId id="258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9B2830D-D6E4-1E60-57D6-453489105170}" name="Stanley Currier" initials="SC" userId="S::scurrier@irex.org::62b8aaa8-5ce6-4197-b882-9703622d5d75" providerId="AD"/>
  <p188:author id="{44900C5D-7F2D-0F05-8F82-2572EE419B8B}" name="Sabine Berzina" initials="SB" userId="S::sberzina@irex.org::1466796a-f43a-429c-85bf-4ebf8b6609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1443A8-6101-42F7-9238-E975600EB724}" v="3" dt="2023-02-06T10:51:06.5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81646" autoAdjust="0"/>
  </p:normalViewPr>
  <p:slideViewPr>
    <p:cSldViewPr snapToGrid="0">
      <p:cViewPr varScale="1">
        <p:scale>
          <a:sx n="54" d="100"/>
          <a:sy n="54" d="100"/>
        </p:scale>
        <p:origin x="9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e Berzina" userId="1466796a-f43a-429c-85bf-4ebf8b660949" providerId="ADAL" clId="{F91443A8-6101-42F7-9238-E975600EB724}"/>
    <pc:docChg chg="modSld">
      <pc:chgData name="Sabine Berzina" userId="1466796a-f43a-429c-85bf-4ebf8b660949" providerId="ADAL" clId="{F91443A8-6101-42F7-9238-E975600EB724}" dt="2023-02-06T10:51:06.575" v="2"/>
      <pc:docMkLst>
        <pc:docMk/>
      </pc:docMkLst>
      <pc:sldChg chg="modAnim">
        <pc:chgData name="Sabine Berzina" userId="1466796a-f43a-429c-85bf-4ebf8b660949" providerId="ADAL" clId="{F91443A8-6101-42F7-9238-E975600EB724}" dt="2023-02-06T10:50:59.391" v="1"/>
        <pc:sldMkLst>
          <pc:docMk/>
          <pc:sldMk cId="330592270" sldId="263"/>
        </pc:sldMkLst>
      </pc:sldChg>
      <pc:sldChg chg="modAnim">
        <pc:chgData name="Sabine Berzina" userId="1466796a-f43a-429c-85bf-4ebf8b660949" providerId="ADAL" clId="{F91443A8-6101-42F7-9238-E975600EB724}" dt="2023-02-06T10:50:51.727" v="0"/>
        <pc:sldMkLst>
          <pc:docMk/>
          <pc:sldMk cId="2048850270" sldId="264"/>
        </pc:sldMkLst>
      </pc:sldChg>
      <pc:sldChg chg="modAnim">
        <pc:chgData name="Sabine Berzina" userId="1466796a-f43a-429c-85bf-4ebf8b660949" providerId="ADAL" clId="{F91443A8-6101-42F7-9238-E975600EB724}" dt="2023-02-06T10:51:06.575" v="2"/>
        <pc:sldMkLst>
          <pc:docMk/>
          <pc:sldMk cId="2965362211" sldId="268"/>
        </pc:sldMkLst>
      </pc:sldChg>
    </pc:docChg>
  </pc:docChgLst>
  <pc:docChgLst>
    <pc:chgData name="Sabine Berzina" userId="1466796a-f43a-429c-85bf-4ebf8b660949" providerId="ADAL" clId="{EB34FB6D-A0CF-4226-B1B3-F80A3BE8F47B}"/>
    <pc:docChg chg="modSld">
      <pc:chgData name="Sabine Berzina" userId="1466796a-f43a-429c-85bf-4ebf8b660949" providerId="ADAL" clId="{EB34FB6D-A0CF-4226-B1B3-F80A3BE8F47B}" dt="2023-02-02T13:43:30.750" v="2" actId="1076"/>
      <pc:docMkLst>
        <pc:docMk/>
      </pc:docMkLst>
      <pc:sldChg chg="modSp mod">
        <pc:chgData name="Sabine Berzina" userId="1466796a-f43a-429c-85bf-4ebf8b660949" providerId="ADAL" clId="{EB34FB6D-A0CF-4226-B1B3-F80A3BE8F47B}" dt="2023-02-02T13:43:30.750" v="2" actId="1076"/>
        <pc:sldMkLst>
          <pc:docMk/>
          <pc:sldMk cId="2436998314" sldId="265"/>
        </pc:sldMkLst>
        <pc:spChg chg="mod">
          <ac:chgData name="Sabine Berzina" userId="1466796a-f43a-429c-85bf-4ebf8b660949" providerId="ADAL" clId="{EB34FB6D-A0CF-4226-B1B3-F80A3BE8F47B}" dt="2023-02-02T13:43:30.750" v="2" actId="1076"/>
          <ac:spMkLst>
            <pc:docMk/>
            <pc:sldMk cId="2436998314" sldId="265"/>
            <ac:spMk id="2" creationId="{7D479B13-FD3B-9A4A-54DC-7A2D24795D54}"/>
          </ac:spMkLst>
        </pc:spChg>
        <pc:spChg chg="mod">
          <ac:chgData name="Sabine Berzina" userId="1466796a-f43a-429c-85bf-4ebf8b660949" providerId="ADAL" clId="{EB34FB6D-A0CF-4226-B1B3-F80A3BE8F47B}" dt="2023-02-02T13:43:16.074" v="0" actId="2711"/>
          <ac:spMkLst>
            <pc:docMk/>
            <pc:sldMk cId="2436998314" sldId="265"/>
            <ac:spMk id="3" creationId="{62E0444F-E840-9FA9-B338-4D71798C588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343B2-4182-4A21-BD2A-86F45C6890FE}" type="datetimeFigureOut"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BB40B-A3DB-497D-A382-1339DA1BDF2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32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eryverified.eu/lt/vienetai/antras-skyrius/a-dalis-ziniasklaidos-priemoniu-savininkai/testas-kam-tai-priklauso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mJucd0_RGpQ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pI_2-4-Ow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fiayOR_340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https://veryverified.eu/lt/vienetai/antras-skyrius/a-dalis-ziniasklaidos-priemoniu-savininkai/testas-kam-tai-priklauso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43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Medijų</a:t>
            </a:r>
            <a:r>
              <a:rPr lang="en-US" dirty="0"/>
              <a:t> </a:t>
            </a:r>
            <a:r>
              <a:rPr lang="en-US" dirty="0" err="1"/>
              <a:t>savininkai</a:t>
            </a:r>
            <a:r>
              <a:rPr lang="en-US" dirty="0"/>
              <a:t>: </a:t>
            </a:r>
            <a:r>
              <a:rPr lang="en-US" dirty="0" err="1"/>
              <a:t>privati</a:t>
            </a:r>
            <a:r>
              <a:rPr lang="en-US" dirty="0"/>
              <a:t> </a:t>
            </a:r>
            <a:r>
              <a:rPr lang="en-US" dirty="0" err="1"/>
              <a:t>ir</a:t>
            </a:r>
            <a:r>
              <a:rPr lang="en-US" dirty="0"/>
              <a:t> </a:t>
            </a:r>
            <a:r>
              <a:rPr lang="en-US" dirty="0" err="1"/>
              <a:t>valstybės</a:t>
            </a:r>
            <a:r>
              <a:rPr lang="en-US" dirty="0"/>
              <a:t> </a:t>
            </a:r>
            <a:r>
              <a:rPr lang="en-US" dirty="0" err="1"/>
              <a:t>valdoma</a:t>
            </a:r>
            <a:r>
              <a:rPr lang="en-US" dirty="0"/>
              <a:t> </a:t>
            </a:r>
            <a:r>
              <a:rPr lang="en-US" dirty="0" err="1"/>
              <a:t>žiniasklaida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https://youtu.be/mJucd0_RGpQ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18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Medijų</a:t>
            </a:r>
            <a:r>
              <a:rPr lang="en-US" dirty="0"/>
              <a:t> </a:t>
            </a:r>
            <a:r>
              <a:rPr lang="en-US" dirty="0" err="1"/>
              <a:t>savininkai</a:t>
            </a:r>
            <a:r>
              <a:rPr lang="en-US" dirty="0"/>
              <a:t>: </a:t>
            </a:r>
            <a:r>
              <a:rPr lang="en-US" dirty="0" err="1"/>
              <a:t>visuomeninė</a:t>
            </a:r>
            <a:r>
              <a:rPr lang="en-US" dirty="0"/>
              <a:t> </a:t>
            </a:r>
            <a:r>
              <a:rPr lang="en-US" dirty="0" err="1"/>
              <a:t>žiniasklaida</a:t>
            </a:r>
            <a:r>
              <a:rPr lang="en-US" dirty="0"/>
              <a:t> LT </a:t>
            </a:r>
            <a:r>
              <a:rPr lang="en-US" dirty="0">
                <a:hlinkClick r:id="rId3"/>
              </a:rPr>
              <a:t>https://youtu.be/RpI_2-4-OwE</a:t>
            </a:r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75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BB40B-A3DB-497D-A382-1339DA1BDF24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64493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BB40B-A3DB-497D-A382-1339DA1BDF24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5765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BB40B-A3DB-497D-A382-1339DA1BDF24}" type="slidenum">
              <a:rPr lang="lt-LT" smtClean="0"/>
              <a:t>8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4605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 </a:t>
            </a:r>
            <a:r>
              <a:rPr lang="en-US" dirty="0" err="1"/>
              <a:t>pelno</a:t>
            </a:r>
            <a:r>
              <a:rPr lang="en-US" dirty="0"/>
              <a:t> / </a:t>
            </a:r>
            <a:r>
              <a:rPr lang="en-US" dirty="0" err="1"/>
              <a:t>nepriklausoma</a:t>
            </a:r>
            <a:r>
              <a:rPr lang="en-US" dirty="0"/>
              <a:t> </a:t>
            </a:r>
            <a:r>
              <a:rPr lang="en-US" dirty="0" err="1"/>
              <a:t>žurnalistika</a:t>
            </a:r>
            <a:r>
              <a:rPr lang="en-US" dirty="0"/>
              <a:t> LT </a:t>
            </a:r>
            <a:r>
              <a:rPr lang="en-US" dirty="0">
                <a:hlinkClick r:id="rId3"/>
              </a:rPr>
              <a:t>https://youtu.be/-fiayOR_340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A3E25C-14BA-461B-9D1A-EB5CE2559D82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83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4BB40B-A3DB-497D-A382-1339DA1BDF2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0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611B1-8BF8-4925-8082-B9E8897117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F5274-1ECF-469D-99AF-6319B3430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CEFE-DD27-4971-A80C-6F032904F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1D6A-F961-441A-9298-73C1DCC4158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D1AB-2E95-4FB6-AFDB-D7C42643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51AB8-A963-4590-AD6D-E57EE8C59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3B3B8-C4EF-4E56-B82E-0379C38B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17E9BD-D828-4A3D-A34C-432630B51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E3ADB-9136-439B-BEE5-F22D4AC5C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742D7-78BE-44B5-A4FB-00D84D1F393D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E4EAA-5C4D-4713-AB29-FA7D701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32BE5-AD8D-4686-B95E-0174BDFB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9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FAAFEA-6795-4282-8988-202D35E5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0EFE79-061A-47F3-AF5B-FC72789138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79CDD-0EFF-473B-A92A-05B8C87B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94281-8058-467D-AC33-437716C632E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14088-D1F7-4FAC-9473-3A4F7CD12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225E8-926C-4ADA-9720-EC10A5E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2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preserve="1" userDrawn="1">
  <p:cSld name="1_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713"/>
          <p:cNvSpPr/>
          <p:nvPr userDrawn="1"/>
        </p:nvSpPr>
        <p:spPr>
          <a:xfrm>
            <a:off x="0" y="6762751"/>
            <a:ext cx="12192000" cy="103656"/>
          </a:xfrm>
          <a:prstGeom prst="rect">
            <a:avLst/>
          </a:prstGeom>
          <a:solidFill>
            <a:srgbClr val="43B6C8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>
              <a:buClr>
                <a:srgbClr val="000000"/>
              </a:buClr>
              <a:buSzPts val="900"/>
            </a:pPr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03263" y="270934"/>
            <a:ext cx="10785475" cy="506413"/>
          </a:xfrm>
          <a:noFill/>
          <a:ln>
            <a:noFill/>
          </a:ln>
        </p:spPr>
        <p:txBody>
          <a:bodyPr spcFirstLastPara="1" wrap="square" lIns="0" tIns="60933" rIns="121900" bIns="60933" anchor="ctr" anchorCtr="0">
            <a:noAutofit/>
          </a:bodyPr>
          <a:lstStyle>
            <a:lvl1pPr marL="0" indent="0">
              <a:buNone/>
              <a:defRPr lang="en-US" sz="3200" b="1" dirty="0" smtClean="0">
                <a:solidFill>
                  <a:srgbClr val="009BA0"/>
                </a:solidFill>
                <a:latin typeface="Arial"/>
                <a:ea typeface="Arial"/>
                <a:cs typeface="Arial"/>
              </a:defRPr>
            </a:lvl1pPr>
            <a:lvl2pPr>
              <a:defRPr lang="en-US" sz="1800" dirty="0" smtClean="0"/>
            </a:lvl2pPr>
            <a:lvl3pPr>
              <a:defRPr lang="en-US" sz="1800" dirty="0" smtClean="0"/>
            </a:lvl3pPr>
            <a:lvl4pPr>
              <a:defRPr lang="en-US" dirty="0" smtClean="0"/>
            </a:lvl4pPr>
            <a:lvl5pPr>
              <a:defRPr lang="uk-UA" dirty="0"/>
            </a:lvl5pPr>
          </a:lstStyle>
          <a:p>
            <a:pPr marL="0" lvl="0">
              <a:buClr>
                <a:srgbClr val="009BA0"/>
              </a:buClr>
              <a:buSzPts val="3400"/>
            </a:pPr>
            <a:r>
              <a:rPr lang="en-US"/>
              <a:t>Edit Master text styles</a:t>
            </a:r>
          </a:p>
        </p:txBody>
      </p:sp>
      <p:cxnSp>
        <p:nvCxnSpPr>
          <p:cNvPr id="5" name="Shape 715">
            <a:extLst>
              <a:ext uri="{FF2B5EF4-FFF2-40B4-BE49-F238E27FC236}">
                <a16:creationId xmlns:a16="http://schemas.microsoft.com/office/drawing/2014/main" id="{D58F7EDD-4A8F-422A-95EA-CD89D8BB51EF}"/>
              </a:ext>
            </a:extLst>
          </p:cNvPr>
          <p:cNvCxnSpPr/>
          <p:nvPr userDrawn="1"/>
        </p:nvCxnSpPr>
        <p:spPr>
          <a:xfrm rot="10800000" flipH="1">
            <a:off x="702739" y="872067"/>
            <a:ext cx="10786400" cy="0"/>
          </a:xfrm>
          <a:prstGeom prst="straightConnector1">
            <a:avLst/>
          </a:prstGeom>
          <a:noFill/>
          <a:ln w="15875" cap="flat" cmpd="sng">
            <a:solidFill>
              <a:srgbClr val="009BA0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33096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C20D-3346-4BE0-960A-2B85890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ADF1F-69F4-4A88-A067-D669FB40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2313-B89A-4C98-A500-041A658D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6AD6-2A1B-42A4-AAD2-BAED84479F1A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6758C-4903-454A-9D0E-FE731CE1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8FCF5-D282-44DD-BD8C-3380829CF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8EB9D-5737-452D-BF21-64E1304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A59D1-CBFF-45E9-B7A7-822A1E348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AD870-A144-4E54-94DF-757C11A1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29BBA-AAD9-4625-B910-ECB7B96082DB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5885B-CFAB-468D-939D-295234D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D06ED-C7D3-4F9B-8F68-4071940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E918-1792-4844-85C7-63518C180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3FA2B-5631-433E-B04F-5F0A42911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AD47-8399-4BD0-A892-855A8A16A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DE2BD-7434-4693-BFEB-54FF5E45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7477-B691-465D-AE31-645297B1AAC1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780FA-67CC-4056-8386-C3FE186F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0FFA0-DB6A-4C2C-8B22-E5955889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9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BF5F5-112B-4079-BFC4-754E7DCE4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CA595-416E-46C8-A054-8FB7C6BA7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14BD-0FB8-4FF3-A662-B580EDF85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2A5E7C-17F5-488B-B2F3-DA046E1A2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DDDE23-73CC-4D71-9BFF-ABF4B4BFE2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80C66-BB2E-48E3-9066-375C4FDC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7DE-3D6A-40CB-A265-6801E7318149}" type="datetime1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D7F3A1-840B-4E52-AEC2-A5B3144B4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1F7EA-9815-484F-86E4-CC3E23A4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795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D3B9A-05E8-45AF-B94B-1038129E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A0BF4E-C4FE-445E-97A9-665374D95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7EB4A-7BEF-47DE-BF15-3A6740AA2BCB}" type="datetime1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29FCC0-3A47-4B94-89F9-EC834046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2600C-C0DA-4D1D-9C07-6D1A3E39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DB68FD-33F4-4CE3-8C9E-EF83C4F9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AD671-D566-4C83-BE99-5D6BCD137A64}" type="datetime1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5721F-C0B8-4251-B370-EB0AD9B5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5A292-F788-4AD0-89C3-F8FEA479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F617-DF3D-4061-A583-7D5208E8A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3D1B-D1BA-4234-8E2D-C1328B7F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62655-648D-4D81-B2F1-EE1B3F0D9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D48BB-FB10-4AA7-A898-5620379F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7758-8FD1-4EAF-A3DD-3464968E8084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6D2C7-37E9-4248-A69B-28425B98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9C6D0-3E90-46F3-8203-CB4BD1396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97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3B00-D58E-4643-B370-991C70EB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A4B21-973D-4C91-896F-A9CD4EDE9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D51E-A4FA-4246-BD82-4A57EF9EC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B0A01-5F67-4671-A837-FB928886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85CA-4B92-44B9-86E7-161C21505D5C}" type="datetime1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9EB5F-3EAE-4DE0-9090-8001012D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D6D8D4-C5CC-4D90-A9ED-BBFB6551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7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E8537-46D4-4BD4-85C6-9AC4B3BDA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8066C-445A-40F8-8E05-72E7237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0F26C-E672-44BD-873C-7BF170AFF7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EE81-D5F4-4454-A4C4-71209A65586C}" type="datetime1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CF46E-7D72-483B-9A0F-E8E8EE6C2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B17F-9E76-4404-B169-9C6AF8A72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3DD-A75F-4B53-A9CC-CB53EF792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R4MbDidwP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Jucd0_RGpQ?feature=oembed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pI_2-4-OwE?feature=oembed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fiayOR_340?feature=oembed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63EF0B-282C-98F5-3C4A-584E81CD978F}"/>
              </a:ext>
            </a:extLst>
          </p:cNvPr>
          <p:cNvSpPr txBox="1"/>
          <p:nvPr/>
        </p:nvSpPr>
        <p:spPr>
          <a:xfrm>
            <a:off x="1469571" y="947058"/>
            <a:ext cx="3962400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Futura PT Book"/>
                <a:ea typeface="Source Sans Pro Light"/>
                <a:cs typeface="Calibri"/>
              </a:rPr>
              <a:t>Lesson 2: Media Ownership</a:t>
            </a:r>
          </a:p>
          <a:p>
            <a:r>
              <a:rPr lang="en-US" sz="2400" b="1" dirty="0">
                <a:latin typeface="Futura PT Book"/>
                <a:ea typeface="Source Sans Pro Light"/>
                <a:cs typeface="Calibri"/>
              </a:rPr>
              <a:t>Unit 2 Part A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6B256C20-ACCA-8CE9-5749-5FDEAAA2F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8314" y="5295138"/>
            <a:ext cx="2743200" cy="992124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B0C9AD0E-A8B9-6F6B-3325-7701A6417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" y="2766"/>
            <a:ext cx="12182166" cy="68524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2298B4-2E14-D507-4B9A-E60C6C511C33}"/>
              </a:ext>
            </a:extLst>
          </p:cNvPr>
          <p:cNvSpPr txBox="1"/>
          <p:nvPr/>
        </p:nvSpPr>
        <p:spPr>
          <a:xfrm>
            <a:off x="484527" y="274154"/>
            <a:ext cx="10098156" cy="12065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3200" b="1" dirty="0">
                <a:effectLst/>
                <a:latin typeface="Futura PT Bold"/>
                <a:ea typeface="Calibri" panose="020F0502020204030204" pitchFamily="34" charset="0"/>
                <a:cs typeface="Arial"/>
              </a:rPr>
              <a:t>2 Pamoka </a:t>
            </a:r>
            <a:r>
              <a:rPr lang="lt-LT" sz="3200" b="1" dirty="0">
                <a:latin typeface="Futura PT Bold"/>
                <a:ea typeface="+mn-lt"/>
                <a:cs typeface="+mn-lt"/>
              </a:rPr>
              <a:t>Žiniasklaidos priemonių </a:t>
            </a:r>
            <a:r>
              <a:rPr lang="lt-LT" sz="3200" b="1" dirty="0">
                <a:effectLst/>
                <a:latin typeface="Futura PT Bold"/>
                <a:ea typeface="+mn-lt"/>
                <a:cs typeface="+mn-lt"/>
              </a:rPr>
              <a:t>savininkai</a:t>
            </a:r>
            <a:r>
              <a:rPr lang="lt-LT" sz="3200" b="1" dirty="0">
                <a:latin typeface="Futura PT Bold"/>
                <a:ea typeface="+mn-lt"/>
                <a:cs typeface="+mn-lt"/>
              </a:rPr>
              <a:t> </a:t>
            </a:r>
            <a:endParaRPr lang="lt-LT" sz="3200" b="1" dirty="0">
              <a:effectLst/>
              <a:latin typeface="Futura PT Bold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sz="3200" b="1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2 Skyrius A dalis</a:t>
            </a:r>
          </a:p>
        </p:txBody>
      </p:sp>
      <p:pic>
        <p:nvPicPr>
          <p:cNvPr id="10" name="Picture 4" descr="Logo&#10;&#10;Description automatically generated">
            <a:extLst>
              <a:ext uri="{FF2B5EF4-FFF2-40B4-BE49-F238E27FC236}">
                <a16:creationId xmlns:a16="http://schemas.microsoft.com/office/drawing/2014/main" id="{A5238DA2-1A33-F2B1-43FF-36E016A49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46" y="5484409"/>
            <a:ext cx="2743200" cy="99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57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51F84-BEB9-9064-F2EB-7982F129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>
                <a:latin typeface="Futura FT Book"/>
                <a:ea typeface="+mj-lt"/>
                <a:cs typeface="+mj-lt"/>
              </a:rPr>
              <a:t>Apibendrinimas</a:t>
            </a:r>
            <a:endParaRPr lang="en-US" dirty="0">
              <a:latin typeface="Futura FT Book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AD7B5-D674-5DE8-5493-EFDE2CC67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lt-LT" sz="3200" dirty="0">
                <a:effectLst/>
                <a:latin typeface="Futura FT Book"/>
                <a:ea typeface="Calibri" panose="020F0502020204030204" pitchFamily="34" charset="0"/>
                <a:cs typeface="Arial" panose="020B0604020202020204" pitchFamily="34" charset="0"/>
              </a:rPr>
              <a:t>Jei norite sužinoti daugiau, kodėl taip svarbu žinoti, kas finansuoja jūsų vartojamą žiniasklaidą, pažiūrėkite Latvijos žurnalo "Ir" vyriausiosios redaktorės Nellija Ločmele kalbą „TED talk“, nuoroda</a:t>
            </a:r>
            <a:r>
              <a:rPr lang="en-US" dirty="0">
                <a:latin typeface="Futura FT Book"/>
                <a:ea typeface="+mn-lt"/>
                <a:cs typeface="+mn-lt"/>
              </a:rPr>
              <a:t>: </a:t>
            </a:r>
            <a:r>
              <a:rPr lang="en-US" dirty="0">
                <a:ea typeface="+mn-lt"/>
                <a:cs typeface="+mn-lt"/>
                <a:hlinkClick r:id="rId3"/>
              </a:rPr>
              <a:t>https://youtu.be/lR4MbDidwPM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8FCC03D-8078-B0B2-856F-252888A3E5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61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>
            <a:extLst>
              <a:ext uri="{FF2B5EF4-FFF2-40B4-BE49-F238E27FC236}">
                <a16:creationId xmlns:a16="http://schemas.microsoft.com/office/drawing/2014/main" id="{723A0955-3431-47EB-8637-A3CF0BE3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90" y="2062764"/>
            <a:ext cx="6671620" cy="273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61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79B13-FD3B-9A4A-54DC-7A2D2479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41" y="395170"/>
            <a:ext cx="10472057" cy="1325563"/>
          </a:xfrm>
        </p:spPr>
        <p:txBody>
          <a:bodyPr/>
          <a:lstStyle/>
          <a:p>
            <a:r>
              <a:rPr lang="en-US" dirty="0">
                <a:latin typeface="Futura PT Bold" panose="020B0902020204020203" pitchFamily="34" charset="0"/>
              </a:rPr>
              <a:t>Nam</a:t>
            </a:r>
            <a:r>
              <a:rPr lang="lt-LT" dirty="0">
                <a:latin typeface="Futura PT Bold" panose="020B0902020204020203" pitchFamily="34" charset="0"/>
              </a:rPr>
              <a:t>ų darbai</a:t>
            </a:r>
            <a:endParaRPr lang="en-US" dirty="0">
              <a:latin typeface="Futura PT Bold" panose="020B090202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0444F-E840-9FA9-B338-4D71798C5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341" y="1550088"/>
            <a:ext cx="7123473" cy="41196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lt-LT" sz="3200" dirty="0">
                <a:latin typeface="Futura FT Book"/>
                <a:ea typeface="Source Sans Pro Light"/>
              </a:rPr>
              <a:t>Į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itikinkite, kad atlikote trumpą te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tą</a:t>
            </a:r>
            <a:r>
              <a:rPr lang="en-US" sz="3200" dirty="0">
                <a:latin typeface="Futura FT Book"/>
                <a:ea typeface="Source Sans Pro Light"/>
              </a:rPr>
              <a:t>! QR </a:t>
            </a:r>
            <a:r>
              <a:rPr lang="lt-LT" sz="3200" dirty="0">
                <a:latin typeface="Futura FT Book"/>
                <a:ea typeface="Source Sans Pro Light"/>
              </a:rPr>
              <a:t>koda</a:t>
            </a:r>
            <a:r>
              <a:rPr lang="en-US" sz="3200" dirty="0">
                <a:latin typeface="Futura FT Book"/>
                <a:ea typeface="Source Sans Pro Light"/>
              </a:rPr>
              <a:t>s:</a:t>
            </a:r>
          </a:p>
          <a:p>
            <a:pPr marL="0" indent="0">
              <a:buNone/>
            </a:pPr>
            <a:endParaRPr lang="en-US" sz="3200" dirty="0">
              <a:latin typeface="Futura FT Book"/>
              <a:ea typeface="Source Sans Pro Light"/>
            </a:endParaRPr>
          </a:p>
          <a:p>
            <a:pPr marL="0" indent="0">
              <a:buNone/>
            </a:pPr>
            <a:r>
              <a:rPr lang="lt-LT" sz="3200" dirty="0">
                <a:latin typeface="Futura FT Book"/>
                <a:ea typeface="Source Sans Pro Light"/>
              </a:rPr>
              <a:t>Di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ku</a:t>
            </a:r>
            <a:r>
              <a:rPr lang="en-US" sz="3200" dirty="0">
                <a:latin typeface="Futura FT Book"/>
                <a:ea typeface="Source Sans Pro Light"/>
              </a:rPr>
              <a:t>s</a:t>
            </a:r>
            <a:r>
              <a:rPr lang="lt-LT" sz="3200" dirty="0">
                <a:latin typeface="Futura FT Book"/>
                <a:ea typeface="Source Sans Pro Light"/>
              </a:rPr>
              <a:t>ija</a:t>
            </a:r>
            <a:r>
              <a:rPr lang="en-US" sz="3200" dirty="0">
                <a:latin typeface="Futura FT Book"/>
                <a:ea typeface="Source Sans Pro Light"/>
              </a:rPr>
              <a:t>:</a:t>
            </a:r>
          </a:p>
          <a:p>
            <a:pPr marL="0" indent="0">
              <a:buNone/>
            </a:pPr>
            <a:r>
              <a:rPr lang="lt-LT" sz="3200" dirty="0">
                <a:effectLst/>
                <a:latin typeface="Futura FT Book"/>
                <a:ea typeface="Calibri" panose="020F0502020204030204" pitchFamily="34" charset="0"/>
                <a:cs typeface="Arial"/>
              </a:rPr>
              <a:t>Pagalvokite ir pateikite dvi priežastis, kodėl svarbu žinoti, kam priklauso žiniasklaidos agentūros, kurių naujienas skaitote</a:t>
            </a:r>
            <a:endParaRPr lang="en-US" sz="3200" dirty="0">
              <a:latin typeface="Futura FT Book"/>
              <a:ea typeface="Source Sans Pro Light"/>
              <a:cs typeface="Arial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423AF7F-D2D7-2383-9817-61B676341F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  <p:pic>
        <p:nvPicPr>
          <p:cNvPr id="6" name="Picture 6" descr="Qr code&#10;&#10;Description automatically generated">
            <a:extLst>
              <a:ext uri="{FF2B5EF4-FFF2-40B4-BE49-F238E27FC236}">
                <a16:creationId xmlns:a16="http://schemas.microsoft.com/office/drawing/2014/main" id="{B47F352A-B48E-4E09-C52F-2ABCFB255C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0686" y="2238829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9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title="Medijų savininkai: privati ir valstybės valdoma žiniasklaida">
            <a:hlinkClick r:id="" action="ppaction://media"/>
            <a:extLst>
              <a:ext uri="{FF2B5EF4-FFF2-40B4-BE49-F238E27FC236}">
                <a16:creationId xmlns:a16="http://schemas.microsoft.com/office/drawing/2014/main" id="{53D148A1-8C30-89C8-4AAB-49BEDAF8863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377" y="281676"/>
            <a:ext cx="11612113" cy="636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5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</p:txBody>
      </p:sp>
      <p:pic>
        <p:nvPicPr>
          <p:cNvPr id="4" name="Online Media 3" title="Medijų savininkai: visuomeninė žiniasklaida LT">
            <a:hlinkClick r:id="" action="ppaction://media"/>
            <a:extLst>
              <a:ext uri="{FF2B5EF4-FFF2-40B4-BE49-F238E27FC236}">
                <a16:creationId xmlns:a16="http://schemas.microsoft.com/office/drawing/2014/main" id="{5576D60A-675E-6489-77B4-72985709F46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68377" y="252922"/>
            <a:ext cx="11640867" cy="639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CB3073E-6E1E-BB71-175C-71993094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1068"/>
            <a:ext cx="10515600" cy="1325563"/>
          </a:xfrm>
        </p:spPr>
        <p:txBody>
          <a:bodyPr/>
          <a:lstStyle/>
          <a:p>
            <a:r>
              <a:rPr lang="lt-LT" b="1" dirty="0">
                <a:latin typeface="Futura FT Book"/>
              </a:rPr>
              <a:t>Užduotis</a:t>
            </a:r>
            <a:r>
              <a:rPr lang="en-US" b="1" dirty="0">
                <a:latin typeface="Futura FT Book"/>
              </a:rPr>
              <a:t>: </a:t>
            </a:r>
            <a:r>
              <a:rPr lang="lt-LT" b="1" dirty="0">
                <a:latin typeface="Futura FT Book"/>
              </a:rPr>
              <a:t>raskite medijos savininką arba nuosavybės modelį</a:t>
            </a:r>
            <a:endParaRPr lang="en-US" b="1" dirty="0">
              <a:latin typeface="Futura FT Book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EFF592F-EB7A-DE80-6B94-D9CD24C79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08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lt-LT" dirty="0">
                <a:effectLst/>
                <a:latin typeface="Futura FT Book"/>
                <a:ea typeface="Calibri" panose="020F0502020204030204" pitchFamily="34" charset="0"/>
                <a:cs typeface="Arial"/>
              </a:rPr>
              <a:t>Pasirinkite dvi medijų agentūras ir pabandykite surasti jų savininkus arba paaiškinkite jų nuosavybės modelį.</a:t>
            </a:r>
            <a:r>
              <a:rPr lang="lt-LT" dirty="0">
                <a:latin typeface="Futura FT Book"/>
                <a:ea typeface="Calibri" panose="020F0502020204030204" pitchFamily="34" charset="0"/>
                <a:cs typeface="Arial"/>
              </a:rPr>
              <a:t> </a:t>
            </a:r>
            <a:endParaRPr lang="lt-LT" dirty="0">
              <a:effectLst/>
              <a:latin typeface="Futura FT Book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t-LT" dirty="0">
                <a:effectLst/>
                <a:latin typeface="Futura FT Book"/>
                <a:ea typeface="Calibri" panose="020F0502020204030204" pitchFamily="34" charset="0"/>
                <a:cs typeface="Arial"/>
              </a:rPr>
              <a:t>Ar buvo lengva ar sunku? Kaip bandėte ieškoti medijų savininko?</a:t>
            </a:r>
            <a:endParaRPr lang="en-US">
              <a:latin typeface="Futura FT Book"/>
              <a:ea typeface="Source Sans Pro Light"/>
              <a:cs typeface="Arial"/>
            </a:endParaRPr>
          </a:p>
          <a:p>
            <a:pPr marL="0" indent="0">
              <a:buNone/>
            </a:pPr>
            <a:r>
              <a:rPr lang="lt-LT" dirty="0">
                <a:latin typeface="Futura FT Book"/>
                <a:ea typeface="Source Sans Pro Light"/>
              </a:rPr>
              <a:t>Jeigu nežinote kokia</a:t>
            </a:r>
            <a:r>
              <a:rPr lang="lt-LT" dirty="0">
                <a:effectLst/>
                <a:latin typeface="Futura FT Book"/>
                <a:ea typeface="Calibri" panose="020F0502020204030204" pitchFamily="34" charset="0"/>
                <a:cs typeface="Arial"/>
              </a:rPr>
              <a:t>s agentūras pasirinkti, paprašykite instruktoriaus jums padėti.</a:t>
            </a:r>
            <a:r>
              <a:rPr lang="lt-LT" dirty="0">
                <a:latin typeface="Futura FT Book"/>
                <a:ea typeface="Calibri" panose="020F0502020204030204" pitchFamily="34" charset="0"/>
                <a:cs typeface="Arial"/>
              </a:rPr>
              <a:t> </a:t>
            </a:r>
            <a:endParaRPr lang="en-US">
              <a:latin typeface="Futura FT Book"/>
              <a:ea typeface="Source Sans Pro Light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E476EE9-6C2F-8E6C-D6EF-235C620E8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2959" y="5184525"/>
            <a:ext cx="3345425" cy="121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7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D13B8853-F214-9ECE-B73A-A687FBBAEF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82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BDD8981-2A96-B563-3E35-D4779F2CBE8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52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099E2768-D0DE-5D3A-23BF-AF5C7DC536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9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A5D2E-3A03-49ED-9F0F-46A78F6F7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747" y="1955021"/>
            <a:ext cx="4419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  <a:p>
            <a:pPr marL="0" indent="0">
              <a:buNone/>
            </a:pPr>
            <a:endParaRPr lang="en-US">
              <a:latin typeface="Futura PT Book"/>
              <a:ea typeface="Source Sans Pro Light"/>
            </a:endParaRPr>
          </a:p>
        </p:txBody>
      </p:sp>
      <p:pic>
        <p:nvPicPr>
          <p:cNvPr id="4" name="Online Media 3" title="Ne pelno / nepriklausoma žurnalistika LT">
            <a:hlinkClick r:id="" action="ppaction://media"/>
            <a:extLst>
              <a:ext uri="{FF2B5EF4-FFF2-40B4-BE49-F238E27FC236}">
                <a16:creationId xmlns:a16="http://schemas.microsoft.com/office/drawing/2014/main" id="{9A33F042-1C52-43DE-B5BA-9D0188B94E8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25887" y="310431"/>
            <a:ext cx="11482716" cy="62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6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Office Theme">
  <a:themeElements>
    <a:clrScheme name="IREX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98B8E"/>
      </a:accent1>
      <a:accent2>
        <a:srgbClr val="0A5254"/>
      </a:accent2>
      <a:accent3>
        <a:srgbClr val="D76427"/>
      </a:accent3>
      <a:accent4>
        <a:srgbClr val="25BDC1"/>
      </a:accent4>
      <a:accent5>
        <a:srgbClr val="098B8E"/>
      </a:accent5>
      <a:accent6>
        <a:srgbClr val="99B83C"/>
      </a:accent6>
      <a:hlink>
        <a:srgbClr val="0563C1"/>
      </a:hlink>
      <a:folHlink>
        <a:srgbClr val="954F72"/>
      </a:folHlink>
    </a:clrScheme>
    <a:fontScheme name="Custom 2">
      <a:majorFont>
        <a:latin typeface="Museo Sans Cyrl 900"/>
        <a:ea typeface=""/>
        <a:cs typeface=""/>
      </a:majorFont>
      <a:minorFont>
        <a:latin typeface="Source Sans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AB63E5A833F4CBA145286B4E7934D" ma:contentTypeVersion="17" ma:contentTypeDescription="Create a new document." ma:contentTypeScope="" ma:versionID="3b27e4761ef888a5f18f160b0f5400d0">
  <xsd:schema xmlns:xsd="http://www.w3.org/2001/XMLSchema" xmlns:xs="http://www.w3.org/2001/XMLSchema" xmlns:p="http://schemas.microsoft.com/office/2006/metadata/properties" xmlns:ns2="e49c4de8-714a-4d9a-88a7-b286d1a87f85" xmlns:ns3="ce8b8449-7073-4f43-8a1a-984ca5569f20" targetNamespace="http://schemas.microsoft.com/office/2006/metadata/properties" ma:root="true" ma:fieldsID="8992a1ff4793e1d6ede9271de0f79757" ns2:_="" ns3:_="">
    <xsd:import namespace="e49c4de8-714a-4d9a-88a7-b286d1a87f85"/>
    <xsd:import namespace="ce8b8449-7073-4f43-8a1a-984ca5569f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c4de8-714a-4d9a-88a7-b286d1a87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952b0e-87b1-4651-bd97-4ae9bbb31c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b8449-7073-4f43-8a1a-984ca5569f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9a77cbba-f6d6-4c84-9d71-813b9b40d7fe}" ma:internalName="TaxCatchAll" ma:showField="CatchAllData" ma:web="ce8b8449-7073-4f43-8a1a-984ca5569f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9c4de8-714a-4d9a-88a7-b286d1a87f85">
      <Terms xmlns="http://schemas.microsoft.com/office/infopath/2007/PartnerControls"/>
    </lcf76f155ced4ddcb4097134ff3c332f>
    <TaxCatchAll xmlns="ce8b8449-7073-4f43-8a1a-984ca5569f20" xsi:nil="true"/>
  </documentManagement>
</p:properties>
</file>

<file path=customXml/itemProps1.xml><?xml version="1.0" encoding="utf-8"?>
<ds:datastoreItem xmlns:ds="http://schemas.openxmlformats.org/officeDocument/2006/customXml" ds:itemID="{317EBA25-24CB-4B9E-B3E6-96D3143D2C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c4de8-714a-4d9a-88a7-b286d1a87f85"/>
    <ds:schemaRef ds:uri="ce8b8449-7073-4f43-8a1a-984ca5569f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22F7A8-FB6F-44DC-860E-9AB27A59AA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30FB8C-22D0-4C12-820A-9D3992F1C162}">
  <ds:schemaRefs>
    <ds:schemaRef ds:uri="http://schemas.microsoft.com/office/2006/metadata/properties"/>
    <ds:schemaRef ds:uri="http://schemas.microsoft.com/office/infopath/2007/PartnerControls"/>
    <ds:schemaRef ds:uri="e49c4de8-714a-4d9a-88a7-b286d1a87f85"/>
    <ds:schemaRef ds:uri="ce8b8449-7073-4f43-8a1a-984ca5569f2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218</Words>
  <Application>Microsoft Office PowerPoint</Application>
  <PresentationFormat>Widescreen</PresentationFormat>
  <Paragraphs>30</Paragraphs>
  <Slides>11</Slides>
  <Notes>9</Notes>
  <HiddenSlides>0</HiddenSlides>
  <MMClips>3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Futura FT Book</vt:lpstr>
      <vt:lpstr>Futura PT Bold</vt:lpstr>
      <vt:lpstr>Futura PT Book</vt:lpstr>
      <vt:lpstr>Museo Sans Cyrl 900</vt:lpstr>
      <vt:lpstr>Source Sans Pro Light</vt:lpstr>
      <vt:lpstr>4_Office Theme</vt:lpstr>
      <vt:lpstr>PowerPoint Presentation</vt:lpstr>
      <vt:lpstr>Namų darbai</vt:lpstr>
      <vt:lpstr>PowerPoint Presentation</vt:lpstr>
      <vt:lpstr>PowerPoint Presentation</vt:lpstr>
      <vt:lpstr>Užduotis: raskite medijos savininką arba nuosavybės modelį</vt:lpstr>
      <vt:lpstr>PowerPoint Presentation</vt:lpstr>
      <vt:lpstr>PowerPoint Presentation</vt:lpstr>
      <vt:lpstr>PowerPoint Presentation</vt:lpstr>
      <vt:lpstr>PowerPoint Presentation</vt:lpstr>
      <vt:lpstr>Apibendrinimas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Sabine Berzina</cp:lastModifiedBy>
  <cp:revision>237</cp:revision>
  <dcterms:created xsi:type="dcterms:W3CDTF">2022-06-27T09:51:01Z</dcterms:created>
  <dcterms:modified xsi:type="dcterms:W3CDTF">2023-02-06T10:51:07Z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0x01010065FAB63E5A833F4CBA145286B4E7934D</vt:lpwstr>
  </property>
  <property fmtid="{D5CDD505-2E9C-101B-9397-08002B2CF9AE}" pid="3" name="MediaServiceImageTags">
    <vt:lpwstr/>
  </property>
</Properties>
</file>