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6"/>
  </p:notesMasterIdLst>
  <p:sldIdLst>
    <p:sldId id="257" r:id="rId5"/>
    <p:sldId id="256" r:id="rId6"/>
    <p:sldId id="259" r:id="rId7"/>
    <p:sldId id="258" r:id="rId8"/>
    <p:sldId id="274" r:id="rId9"/>
    <p:sldId id="260" r:id="rId10"/>
    <p:sldId id="275" r:id="rId11"/>
    <p:sldId id="276" r:id="rId12"/>
    <p:sldId id="278" r:id="rId13"/>
    <p:sldId id="261" r:id="rId14"/>
    <p:sldId id="277" r:id="rId15"/>
    <p:sldId id="262" r:id="rId16"/>
    <p:sldId id="268" r:id="rId17"/>
    <p:sldId id="263" r:id="rId18"/>
    <p:sldId id="264" r:id="rId19"/>
    <p:sldId id="266" r:id="rId20"/>
    <p:sldId id="273" r:id="rId21"/>
    <p:sldId id="271" r:id="rId22"/>
    <p:sldId id="272" r:id="rId23"/>
    <p:sldId id="267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B9D6E-5E56-4C90-8B2F-1F5F426685C2}" v="2" dt="2023-02-06T11:16:16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78677" autoAdjust="0"/>
  </p:normalViewPr>
  <p:slideViewPr>
    <p:cSldViewPr snapToGrid="0">
      <p:cViewPr varScale="1">
        <p:scale>
          <a:sx n="52" d="100"/>
          <a:sy n="52" d="100"/>
        </p:scale>
        <p:origin x="10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Berzina" userId="1466796a-f43a-429c-85bf-4ebf8b660949" providerId="ADAL" clId="{A9C37168-6223-485F-8FE3-D6A6BFD34FCD}"/>
    <pc:docChg chg="modSld">
      <pc:chgData name="Sabine Berzina" userId="1466796a-f43a-429c-85bf-4ebf8b660949" providerId="ADAL" clId="{A9C37168-6223-485F-8FE3-D6A6BFD34FCD}" dt="2023-02-02T13:16:25.797" v="0"/>
      <pc:docMkLst>
        <pc:docMk/>
      </pc:docMkLst>
      <pc:sldChg chg="modNotesTx">
        <pc:chgData name="Sabine Berzina" userId="1466796a-f43a-429c-85bf-4ebf8b660949" providerId="ADAL" clId="{A9C37168-6223-485F-8FE3-D6A6BFD34FCD}" dt="2023-02-02T13:16:25.797" v="0"/>
        <pc:sldMkLst>
          <pc:docMk/>
          <pc:sldMk cId="3084931827" sldId="267"/>
        </pc:sldMkLst>
      </pc:sldChg>
    </pc:docChg>
  </pc:docChgLst>
  <pc:docChgLst>
    <pc:chgData name="Sabine Berzina" userId="1466796a-f43a-429c-85bf-4ebf8b660949" providerId="ADAL" clId="{F08B9D6E-5E56-4C90-8B2F-1F5F426685C2}"/>
    <pc:docChg chg="modSld">
      <pc:chgData name="Sabine Berzina" userId="1466796a-f43a-429c-85bf-4ebf8b660949" providerId="ADAL" clId="{F08B9D6E-5E56-4C90-8B2F-1F5F426685C2}" dt="2023-02-06T11:16:16.137" v="1"/>
      <pc:docMkLst>
        <pc:docMk/>
      </pc:docMkLst>
      <pc:sldChg chg="modAnim">
        <pc:chgData name="Sabine Berzina" userId="1466796a-f43a-429c-85bf-4ebf8b660949" providerId="ADAL" clId="{F08B9D6E-5E56-4C90-8B2F-1F5F426685C2}" dt="2023-02-06T11:16:09.954" v="0"/>
        <pc:sldMkLst>
          <pc:docMk/>
          <pc:sldMk cId="4047375651" sldId="258"/>
        </pc:sldMkLst>
      </pc:sldChg>
      <pc:sldChg chg="modAnim">
        <pc:chgData name="Sabine Berzina" userId="1466796a-f43a-429c-85bf-4ebf8b660949" providerId="ADAL" clId="{F08B9D6E-5E56-4C90-8B2F-1F5F426685C2}" dt="2023-02-06T11:16:16.137" v="1"/>
        <pc:sldMkLst>
          <pc:docMk/>
          <pc:sldMk cId="2247601380" sldId="260"/>
        </pc:sldMkLst>
      </pc:sldChg>
    </pc:docChg>
  </pc:docChgLst>
  <pc:docChgLst>
    <pc:chgData name="Sabine Berzina" userId="1466796a-f43a-429c-85bf-4ebf8b660949" providerId="ADAL" clId="{393AD7FE-A86F-40B0-A112-A3C685170357}"/>
    <pc:docChg chg="modSld">
      <pc:chgData name="Sabine Berzina" userId="1466796a-f43a-429c-85bf-4ebf8b660949" providerId="ADAL" clId="{393AD7FE-A86F-40B0-A112-A3C685170357}" dt="2022-08-30T10:07:03.720" v="11" actId="1036"/>
      <pc:docMkLst>
        <pc:docMk/>
      </pc:docMkLst>
      <pc:sldChg chg="modSp mod">
        <pc:chgData name="Sabine Berzina" userId="1466796a-f43a-429c-85bf-4ebf8b660949" providerId="ADAL" clId="{393AD7FE-A86F-40B0-A112-A3C685170357}" dt="2022-08-30T10:07:03.720" v="11" actId="1036"/>
        <pc:sldMkLst>
          <pc:docMk/>
          <pc:sldMk cId="4047375651" sldId="258"/>
        </pc:sldMkLst>
        <pc:picChg chg="mod">
          <ac:chgData name="Sabine Berzina" userId="1466796a-f43a-429c-85bf-4ebf8b660949" providerId="ADAL" clId="{393AD7FE-A86F-40B0-A112-A3C685170357}" dt="2022-08-30T10:07:03.720" v="11" actId="1036"/>
          <ac:picMkLst>
            <pc:docMk/>
            <pc:sldMk cId="4047375651" sldId="258"/>
            <ac:picMk id="4" creationId="{E83CF94B-D1C8-D245-822E-23E7F249BF83}"/>
          </ac:picMkLst>
        </pc:picChg>
      </pc:sldChg>
      <pc:sldChg chg="modSp">
        <pc:chgData name="Sabine Berzina" userId="1466796a-f43a-429c-85bf-4ebf8b660949" providerId="ADAL" clId="{393AD7FE-A86F-40B0-A112-A3C685170357}" dt="2022-08-30T10:06:42.177" v="9" actId="20577"/>
        <pc:sldMkLst>
          <pc:docMk/>
          <pc:sldMk cId="673300017" sldId="259"/>
        </pc:sldMkLst>
        <pc:spChg chg="mod">
          <ac:chgData name="Sabine Berzina" userId="1466796a-f43a-429c-85bf-4ebf8b660949" providerId="ADAL" clId="{393AD7FE-A86F-40B0-A112-A3C685170357}" dt="2022-08-30T10:06:42.177" v="9" actId="20577"/>
          <ac:spMkLst>
            <pc:docMk/>
            <pc:sldMk cId="673300017" sldId="259"/>
            <ac:spMk id="4" creationId="{67CB5D34-E7B1-A51D-6ECB-1AF680F5ED1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B0E9B-3545-49E0-94AE-740A4C782391}" type="datetimeFigureOut"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77DE8-B074-4DAA-85F7-45E25845C2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v/nodalas/1-nodala/mediju-dienasgramat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v/nodalas/1-nodala/tests-kapec-to-publicej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v/nodalas/1-nodala/fakts-vai-viedokli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v/nodalas/1-nodala/tests-kapec-dalamie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  <a:hlinkClick r:id="rId3"/>
              </a:rPr>
              <a:t>https://veryverified.eu/lv/nodalas/1-nodala/mediju-dienasgramata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81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35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06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98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Palūdziet dažiem studentiem atsaukt atmiņā vienu vai divas lietas, ko viņi ir uzzinājuši / iemācījušies šajā nodarbībā, kas viņiem noderēs turpmāk.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5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Ievads</a:t>
            </a:r>
            <a:r>
              <a:rPr lang="en-US" dirty="0">
                <a:cs typeface="Calibri"/>
              </a:rPr>
              <a:t> Very Verified: https://www.youtube.com/watch?v=rRzjbvER_iE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https://veryverified.eu/lv/nodalas/1-nodala/tests-kapec-to-publiceja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9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Satura</a:t>
            </a:r>
            <a:r>
              <a:rPr lang="en-US" dirty="0"/>
              <a:t> </a:t>
            </a:r>
            <a:r>
              <a:rPr lang="en-US" dirty="0" err="1"/>
              <a:t>veidi</a:t>
            </a:r>
            <a:r>
              <a:rPr lang="en-US" dirty="0"/>
              <a:t>: https://www.youtube.com/watch?v=YrjKjBKqKhI 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https://veryverified.eu/lv/nodalas/1-nodala/fakts-vai-viedoklis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72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https://veryverified.eu/lv/nodalas/1-nodala/tests-kapec-dalamies</a:t>
            </a:r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6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57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5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RzjbvER_iE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rjKjBKqKhI?feature=oembed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2" y="383034"/>
            <a:ext cx="10472057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Futura PT Bold" panose="020B0902020204020203" pitchFamily="34" charset="0"/>
              </a:rPr>
              <a:t>Mājasdarbs</a:t>
            </a:r>
            <a:r>
              <a:rPr lang="en-US" dirty="0">
                <a:latin typeface="Futura PT Bold" panose="020B0902020204020203" pitchFamily="34" charset="0"/>
              </a:rPr>
              <a:t> </a:t>
            </a:r>
            <a:r>
              <a:rPr lang="en-US" dirty="0" err="1">
                <a:latin typeface="Futura PT Bold" panose="020B0902020204020203" pitchFamily="34" charset="0"/>
              </a:rPr>
              <a:t>dalībniekiem</a:t>
            </a:r>
            <a:r>
              <a:rPr lang="en-US" dirty="0">
                <a:latin typeface="Futura PT Bold" panose="020B0902020204020203" pitchFamily="34" charset="0"/>
              </a:rPr>
              <a:t> – </a:t>
            </a:r>
            <a:r>
              <a:rPr lang="en-US" dirty="0" err="1">
                <a:latin typeface="Futura PT Bold" panose="020B0902020204020203" pitchFamily="34" charset="0"/>
              </a:rPr>
              <a:t>pirms</a:t>
            </a:r>
            <a:r>
              <a:rPr lang="en-US" dirty="0">
                <a:latin typeface="Futura PT Bold" panose="020B0902020204020203" pitchFamily="34" charset="0"/>
              </a:rPr>
              <a:t> </a:t>
            </a:r>
            <a:r>
              <a:rPr lang="en-US" dirty="0" err="1">
                <a:latin typeface="Futura PT Bold" panose="020B0902020204020203" pitchFamily="34" charset="0"/>
              </a:rPr>
              <a:t>pirmās</a:t>
            </a:r>
            <a:r>
              <a:rPr lang="en-US" dirty="0">
                <a:latin typeface="Futura PT Bold" panose="020B0902020204020203" pitchFamily="34" charset="0"/>
              </a:rPr>
              <a:t> </a:t>
            </a:r>
            <a:r>
              <a:rPr lang="en-US" dirty="0" err="1">
                <a:latin typeface="Futura PT Bold" panose="020B0902020204020203" pitchFamily="34" charset="0"/>
              </a:rPr>
              <a:t>nodarbības</a:t>
            </a:r>
            <a:endParaRPr lang="en-US" dirty="0">
              <a:latin typeface="Futura PT Bold" panose="020B090202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96" y="2205650"/>
            <a:ext cx="5882151" cy="3495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Futura PT Book"/>
                <a:ea typeface="Source Sans Pro Light"/>
              </a:rPr>
              <a:t>- </a:t>
            </a:r>
            <a:r>
              <a:rPr lang="en-US" sz="3200" dirty="0" err="1">
                <a:latin typeface="Futura PT Book"/>
                <a:ea typeface="Source Sans Pro Light"/>
              </a:rPr>
              <a:t>Reģistrējieties</a:t>
            </a:r>
            <a:r>
              <a:rPr lang="en-US" sz="3200" dirty="0">
                <a:latin typeface="Futura PT Book"/>
                <a:ea typeface="Source Sans Pro Light"/>
              </a:rPr>
              <a:t> VeryVerified.eu </a:t>
            </a:r>
          </a:p>
          <a:p>
            <a:pPr>
              <a:buFontTx/>
              <a:buChar char="-"/>
            </a:pPr>
            <a:r>
              <a:rPr lang="en-US" sz="3200" dirty="0" err="1">
                <a:latin typeface="Futura PT Book"/>
                <a:ea typeface="Source Sans Pro Light"/>
              </a:rPr>
              <a:t>Izlasiet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informāciju</a:t>
            </a:r>
            <a:r>
              <a:rPr lang="en-US" sz="3200" dirty="0">
                <a:latin typeface="Futura PT Book"/>
                <a:ea typeface="Source Sans Pro Light"/>
              </a:rPr>
              <a:t> par Very Verified </a:t>
            </a:r>
            <a:r>
              <a:rPr lang="en-US" sz="3200" dirty="0" err="1">
                <a:latin typeface="Futura PT Book"/>
                <a:ea typeface="Source Sans Pro Light"/>
              </a:rPr>
              <a:t>kursu</a:t>
            </a:r>
            <a:endParaRPr lang="en-US" sz="3200" dirty="0">
              <a:latin typeface="Futura PT Book"/>
              <a:ea typeface="Source Sans Pro Light"/>
            </a:endParaRPr>
          </a:p>
          <a:p>
            <a:pPr>
              <a:buFontTx/>
              <a:buChar char="-"/>
            </a:pPr>
            <a:r>
              <a:rPr lang="en-US" sz="3200" dirty="0" err="1">
                <a:latin typeface="Futura PT Book"/>
                <a:ea typeface="Source Sans Pro Light"/>
              </a:rPr>
              <a:t>Izpildiet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pirmo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testu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4" name="Picture 5" descr="Qr code&#10;&#10;Description automatically generated">
            <a:extLst>
              <a:ext uri="{FF2B5EF4-FFF2-40B4-BE49-F238E27FC236}">
                <a16:creationId xmlns:a16="http://schemas.microsoft.com/office/drawing/2014/main" id="{66C33988-984A-F6F5-3605-7AA18B7A6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981" y="231549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2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inwheel, outdoor object&#10;&#10;Description automatically generated">
            <a:extLst>
              <a:ext uri="{FF2B5EF4-FFF2-40B4-BE49-F238E27FC236}">
                <a16:creationId xmlns:a16="http://schemas.microsoft.com/office/drawing/2014/main" id="{ECDBC611-BE2E-5925-81E4-CAC1C28573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20"/>
          <a:stretch/>
        </p:blipFill>
        <p:spPr>
          <a:xfrm>
            <a:off x="4467305" y="1223849"/>
            <a:ext cx="7728557" cy="53728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1068"/>
            <a:ext cx="10868025" cy="1325563"/>
          </a:xfrm>
        </p:spPr>
        <p:txBody>
          <a:bodyPr/>
          <a:lstStyle/>
          <a:p>
            <a:r>
              <a:rPr lang="en-US" dirty="0" err="1">
                <a:latin typeface="Futura PT Bold"/>
              </a:rPr>
              <a:t>Apzinies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emociju</a:t>
            </a:r>
            <a:r>
              <a:rPr lang="en-US" dirty="0">
                <a:latin typeface="Futura PT Bold"/>
              </a:rPr>
              <a:t>, </a:t>
            </a:r>
            <a:r>
              <a:rPr lang="en-US" dirty="0" err="1">
                <a:latin typeface="Futura PT Bold"/>
              </a:rPr>
              <a:t>lai</a:t>
            </a:r>
            <a:r>
              <a:rPr lang="en-US" dirty="0">
                <a:latin typeface="Futura PT Bold"/>
              </a:rPr>
              <a:t> to </a:t>
            </a:r>
            <a:r>
              <a:rPr lang="en-US" dirty="0" err="1">
                <a:latin typeface="Futura PT Bold"/>
              </a:rPr>
              <a:t>apvaldītu</a:t>
            </a:r>
            <a:r>
              <a:rPr lang="en-US" dirty="0">
                <a:latin typeface="Futura PT Bold"/>
              </a:rPr>
              <a:t>! </a:t>
            </a:r>
            <a:br>
              <a:rPr lang="en-US" dirty="0">
                <a:latin typeface="Futura PT Bold"/>
              </a:rPr>
            </a:br>
            <a:r>
              <a:rPr lang="en-US" dirty="0">
                <a:latin typeface="Futura PT Bold"/>
              </a:rPr>
              <a:t>Name it To Tame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7" y="1439861"/>
            <a:ext cx="62226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600" b="1" dirty="0" err="1">
                <a:solidFill>
                  <a:srgbClr val="212529"/>
                </a:solidFill>
                <a:latin typeface="Futura PT Book" panose="020B0502020204020303" pitchFamily="34" charset="0"/>
              </a:rPr>
              <a:t>Iepauzē</a:t>
            </a:r>
            <a:r>
              <a:rPr lang="en-US" sz="3600" b="0" i="0" dirty="0">
                <a:solidFill>
                  <a:srgbClr val="212529"/>
                </a:solidFill>
                <a:effectLst/>
                <a:latin typeface="Futura PT Book" panose="020B0502020204020303" pitchFamily="34" charset="0"/>
              </a:rPr>
              <a:t>: </a:t>
            </a:r>
            <a:r>
              <a:rPr lang="en-US" sz="3600" b="0" i="0" dirty="0" err="1">
                <a:solidFill>
                  <a:srgbClr val="212529"/>
                </a:solidFill>
                <a:effectLst/>
                <a:latin typeface="Futura PT Book" panose="020B0502020204020303" pitchFamily="34" charset="0"/>
              </a:rPr>
              <a:t>pagriez</a:t>
            </a:r>
            <a:r>
              <a:rPr lang="en-US" sz="3600" b="0" i="0" dirty="0">
                <a:solidFill>
                  <a:srgbClr val="212529"/>
                </a:solidFill>
                <a:effectLst/>
                <a:latin typeface="Futura PT Book" panose="020B0502020204020303" pitchFamily="34" charset="0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Futura PT Book" panose="020B0502020204020303" pitchFamily="34" charset="0"/>
              </a:rPr>
              <a:t>galvu</a:t>
            </a:r>
            <a:r>
              <a:rPr lang="en-US" sz="3600" dirty="0">
                <a:solidFill>
                  <a:srgbClr val="212529"/>
                </a:solidFill>
                <a:latin typeface="Futura PT Book" panose="020B0502020204020303" pitchFamily="34" charset="0"/>
              </a:rPr>
              <a:t> prom no </a:t>
            </a:r>
            <a:r>
              <a:rPr lang="en-US" sz="3600" dirty="0" err="1">
                <a:solidFill>
                  <a:srgbClr val="212529"/>
                </a:solidFill>
                <a:latin typeface="Futura PT Book" panose="020B0502020204020303" pitchFamily="34" charset="0"/>
              </a:rPr>
              <a:t>ekrāna</a:t>
            </a:r>
            <a:r>
              <a:rPr lang="en-US" sz="3600" dirty="0">
                <a:solidFill>
                  <a:srgbClr val="212529"/>
                </a:solidFill>
                <a:latin typeface="Futura PT Book" panose="020B0502020204020303" pitchFamily="34" charset="0"/>
              </a:rPr>
              <a:t>. </a:t>
            </a:r>
            <a:r>
              <a:rPr lang="en-US" sz="3600" dirty="0" err="1">
                <a:solidFill>
                  <a:srgbClr val="212529"/>
                </a:solidFill>
                <a:latin typeface="Futura PT Book" panose="020B0502020204020303" pitchFamily="34" charset="0"/>
              </a:rPr>
              <a:t>Ievelc</a:t>
            </a:r>
            <a:r>
              <a:rPr lang="en-US" sz="3600" dirty="0">
                <a:solidFill>
                  <a:srgbClr val="212529"/>
                </a:solidFill>
                <a:latin typeface="Futura PT Book" panose="020B0502020204020303" pitchFamily="34" charset="0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Futura PT Book" panose="020B0502020204020303" pitchFamily="34" charset="0"/>
              </a:rPr>
              <a:t>dziļu</a:t>
            </a:r>
            <a:r>
              <a:rPr lang="en-US" sz="3600" dirty="0">
                <a:solidFill>
                  <a:srgbClr val="212529"/>
                </a:solidFill>
                <a:latin typeface="Futura PT Book" panose="020B0502020204020303" pitchFamily="34" charset="0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Futura PT Book" panose="020B0502020204020303" pitchFamily="34" charset="0"/>
              </a:rPr>
              <a:t>elpu</a:t>
            </a:r>
            <a:r>
              <a:rPr lang="en-US" sz="3600" dirty="0">
                <a:solidFill>
                  <a:srgbClr val="212529"/>
                </a:solidFill>
                <a:latin typeface="Futura PT Book" panose="020B0502020204020303" pitchFamily="34" charset="0"/>
              </a:rPr>
              <a:t>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b="1" dirty="0" err="1">
                <a:solidFill>
                  <a:srgbClr val="212529"/>
                </a:solidFill>
                <a:latin typeface="Futura PT Book" panose="020B0502020204020303" pitchFamily="34" charset="0"/>
              </a:rPr>
              <a:t>Pajautā</a:t>
            </a:r>
            <a:r>
              <a:rPr lang="en-US" sz="3600" b="1" dirty="0">
                <a:solidFill>
                  <a:srgbClr val="212529"/>
                </a:solidFill>
                <a:latin typeface="Futura PT Book" panose="020B0502020204020303" pitchFamily="34" charset="0"/>
              </a:rPr>
              <a:t> </a:t>
            </a:r>
            <a:r>
              <a:rPr lang="en-US" sz="3600" b="1" dirty="0" err="1">
                <a:solidFill>
                  <a:srgbClr val="212529"/>
                </a:solidFill>
                <a:latin typeface="Futura PT Book" panose="020B0502020204020303" pitchFamily="34" charset="0"/>
              </a:rPr>
              <a:t>sev</a:t>
            </a:r>
            <a:r>
              <a:rPr lang="en-US" sz="3600" b="0" i="0" dirty="0">
                <a:solidFill>
                  <a:srgbClr val="212529"/>
                </a:solidFill>
                <a:effectLst/>
                <a:latin typeface="Futura PT Book" panose="020B0502020204020303" pitchFamily="34" charset="0"/>
              </a:rPr>
              <a:t>: Ko es </a:t>
            </a:r>
            <a:r>
              <a:rPr lang="en-US" sz="3600" b="0" i="0" dirty="0" err="1">
                <a:solidFill>
                  <a:srgbClr val="212529"/>
                </a:solidFill>
                <a:effectLst/>
                <a:latin typeface="Futura PT Book" panose="020B0502020204020303" pitchFamily="34" charset="0"/>
              </a:rPr>
              <a:t>jūtu</a:t>
            </a:r>
            <a:r>
              <a:rPr lang="en-US" sz="3600" b="0" i="0" dirty="0">
                <a:solidFill>
                  <a:srgbClr val="212529"/>
                </a:solidFill>
                <a:effectLst/>
                <a:latin typeface="Futura PT Book" panose="020B0502020204020303" pitchFamily="34" charset="0"/>
              </a:rPr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err="1">
                <a:solidFill>
                  <a:srgbClr val="212529"/>
                </a:solidFill>
                <a:latin typeface="Futura PT Book"/>
              </a:rPr>
              <a:t>Pasaki</a:t>
            </a:r>
            <a:r>
              <a:rPr lang="en-US" sz="3600" b="0" i="0" dirty="0">
                <a:solidFill>
                  <a:srgbClr val="212529"/>
                </a:solidFill>
                <a:effectLst/>
                <a:latin typeface="Futura PT Book"/>
              </a:rPr>
              <a:t>: </a:t>
            </a:r>
            <a:r>
              <a:rPr lang="en-US" sz="3600" b="0" i="0" dirty="0" err="1">
                <a:solidFill>
                  <a:srgbClr val="212529"/>
                </a:solidFill>
                <a:effectLst/>
                <a:latin typeface="Futura PT Book"/>
              </a:rPr>
              <a:t>Nosauc</a:t>
            </a:r>
            <a:r>
              <a:rPr lang="en-US" sz="3600" b="0" i="0" dirty="0">
                <a:solidFill>
                  <a:srgbClr val="212529"/>
                </a:solidFill>
                <a:effectLst/>
                <a:latin typeface="Futura PT Book"/>
              </a:rPr>
              <a:t> </a:t>
            </a:r>
            <a:r>
              <a:rPr lang="en-US" sz="3600" b="0" i="0" dirty="0" err="1">
                <a:solidFill>
                  <a:srgbClr val="212529"/>
                </a:solidFill>
                <a:effectLst/>
                <a:latin typeface="Futura PT Book"/>
              </a:rPr>
              <a:t>vārdā</a:t>
            </a:r>
            <a:r>
              <a:rPr lang="en-US" sz="3600" b="0" i="0" dirty="0">
                <a:solidFill>
                  <a:srgbClr val="212529"/>
                </a:solidFill>
                <a:effectLst/>
                <a:latin typeface="Futura PT Book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Futura PT Book"/>
              </a:rPr>
              <a:t>emociju</a:t>
            </a:r>
            <a:r>
              <a:rPr lang="en-US" sz="3600" dirty="0">
                <a:solidFill>
                  <a:srgbClr val="212529"/>
                </a:solidFill>
                <a:latin typeface="Futura PT Book"/>
              </a:rPr>
              <a:t>, </a:t>
            </a:r>
            <a:r>
              <a:rPr lang="en-US" sz="3600" dirty="0" err="1">
                <a:solidFill>
                  <a:srgbClr val="212529"/>
                </a:solidFill>
                <a:latin typeface="Futura PT Book"/>
              </a:rPr>
              <a:t>pārņem</a:t>
            </a:r>
            <a:r>
              <a:rPr lang="en-US" sz="3600" b="0" i="0" dirty="0">
                <a:solidFill>
                  <a:srgbClr val="212529"/>
                </a:solidFill>
                <a:effectLst/>
                <a:latin typeface="Futura PT Book"/>
              </a:rPr>
              <a:t> </a:t>
            </a:r>
            <a:r>
              <a:rPr lang="en-US" sz="3600" b="0" i="0" dirty="0" err="1">
                <a:solidFill>
                  <a:srgbClr val="212529"/>
                </a:solidFill>
                <a:effectLst/>
                <a:latin typeface="Futura PT Book"/>
              </a:rPr>
              <a:t>kontroli</a:t>
            </a:r>
            <a:r>
              <a:rPr lang="en-US" sz="3600" b="0" i="0" dirty="0">
                <a:solidFill>
                  <a:srgbClr val="212529"/>
                </a:solidFill>
                <a:effectLst/>
                <a:latin typeface="Futura PT Book"/>
              </a:rPr>
              <a:t> </a:t>
            </a:r>
            <a:r>
              <a:rPr lang="en-US" sz="3600" dirty="0">
                <a:solidFill>
                  <a:srgbClr val="212529"/>
                </a:solidFill>
                <a:latin typeface="Futura PT Book"/>
              </a:rPr>
              <a:t>un </a:t>
            </a:r>
            <a:r>
              <a:rPr lang="en-US" sz="3600" dirty="0" err="1">
                <a:solidFill>
                  <a:srgbClr val="212529"/>
                </a:solidFill>
                <a:latin typeface="Futura PT Book"/>
              </a:rPr>
              <a:t>domā</a:t>
            </a:r>
            <a:r>
              <a:rPr lang="en-US" sz="3600" dirty="0">
                <a:solidFill>
                  <a:srgbClr val="212529"/>
                </a:solidFill>
                <a:latin typeface="Futura PT Book"/>
              </a:rPr>
              <a:t> </a:t>
            </a:r>
            <a:r>
              <a:rPr lang="en-US" sz="3600" dirty="0" err="1">
                <a:solidFill>
                  <a:srgbClr val="212529"/>
                </a:solidFill>
                <a:latin typeface="Futura PT Book"/>
              </a:rPr>
              <a:t>loģiski</a:t>
            </a:r>
            <a:r>
              <a:rPr lang="en-US" sz="3600" dirty="0">
                <a:solidFill>
                  <a:srgbClr val="212529"/>
                </a:solidFill>
                <a:latin typeface="Futura PT Book"/>
              </a:rPr>
              <a:t>! </a:t>
            </a:r>
            <a:endParaRPr lang="en-US" sz="3600" b="1" dirty="0">
              <a:latin typeface="Futura PT Book" panose="020B0502020204020303" pitchFamily="34" charset="0"/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7487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PT Bold"/>
              </a:rPr>
              <a:t>Name It To Tame It </a:t>
            </a:r>
            <a:r>
              <a:rPr lang="en-US" dirty="0" err="1">
                <a:latin typeface="Futura PT Bold"/>
              </a:rPr>
              <a:t>praksē</a:t>
            </a:r>
            <a:r>
              <a:rPr lang="en-US" dirty="0">
                <a:latin typeface="Futura PT Bold"/>
              </a:rPr>
              <a:t>. Ko Tu </a:t>
            </a:r>
            <a:r>
              <a:rPr lang="en-US" dirty="0" err="1">
                <a:latin typeface="Futura PT Bold"/>
              </a:rPr>
              <a:t>jūti</a:t>
            </a:r>
            <a:r>
              <a:rPr lang="en-US" dirty="0">
                <a:latin typeface="Futura PT Bold"/>
              </a:rPr>
              <a:t>, </a:t>
            </a:r>
            <a:r>
              <a:rPr lang="en-US" dirty="0" err="1">
                <a:latin typeface="Futura PT Bold"/>
              </a:rPr>
              <a:t>redzot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šos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attēlus</a:t>
            </a:r>
            <a:r>
              <a:rPr lang="en-US" dirty="0">
                <a:latin typeface="Futura PT Bold"/>
              </a:rPr>
              <a:t>? </a:t>
            </a:r>
          </a:p>
        </p:txBody>
      </p:sp>
      <p:pic>
        <p:nvPicPr>
          <p:cNvPr id="6" name="Picture 6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2F732486-4659-5106-7AB5-7696D1D55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273" y="1788755"/>
            <a:ext cx="9960259" cy="528540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58E9CB-13E6-9729-481A-723DD4C70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025" y="3340100"/>
            <a:ext cx="594995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28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14" descr="Graphical user interface&#10;&#10;Description automatically generated">
            <a:extLst>
              <a:ext uri="{FF2B5EF4-FFF2-40B4-BE49-F238E27FC236}">
                <a16:creationId xmlns:a16="http://schemas.microsoft.com/office/drawing/2014/main" id="{8B864290-5A8F-2D9A-9DF8-5FE5C71CF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97" y="1838207"/>
            <a:ext cx="8946444" cy="50323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FCEEC4-B318-F539-3127-66A0E068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Futura PT Bold"/>
              </a:rPr>
              <a:t>Name It To Tame It </a:t>
            </a:r>
            <a:r>
              <a:rPr lang="en-US" dirty="0" err="1">
                <a:latin typeface="Futura PT Bold"/>
              </a:rPr>
              <a:t>praksē</a:t>
            </a:r>
            <a:r>
              <a:rPr lang="en-US" dirty="0">
                <a:latin typeface="Futura PT Bold"/>
              </a:rPr>
              <a:t>. Ko Tu </a:t>
            </a:r>
            <a:r>
              <a:rPr lang="en-US" dirty="0" err="1">
                <a:latin typeface="Futura PT Bold"/>
              </a:rPr>
              <a:t>jūti</a:t>
            </a:r>
            <a:r>
              <a:rPr lang="en-US" dirty="0">
                <a:latin typeface="Futura PT Bold"/>
              </a:rPr>
              <a:t>, </a:t>
            </a:r>
            <a:r>
              <a:rPr lang="en-US" dirty="0" err="1">
                <a:latin typeface="Futura PT Bold"/>
              </a:rPr>
              <a:t>redzot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šos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attēlus</a:t>
            </a:r>
            <a:r>
              <a:rPr lang="en-US" dirty="0">
                <a:latin typeface="Futura PT Bold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0808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al user interface&#10;&#10;Description automatically generated">
            <a:extLst>
              <a:ext uri="{FF2B5EF4-FFF2-40B4-BE49-F238E27FC236}">
                <a16:creationId xmlns:a16="http://schemas.microsoft.com/office/drawing/2014/main" id="{C13D1A54-6FB0-DC54-52E3-9F5424348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89" y="1260089"/>
            <a:ext cx="9951841" cy="559791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217BF62-F15A-F2AF-4F6F-D396AE5B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Futura PT Bold"/>
              </a:rPr>
              <a:t>Name It To Tame It </a:t>
            </a:r>
            <a:r>
              <a:rPr lang="en-US" dirty="0" err="1">
                <a:latin typeface="Futura PT Bold"/>
              </a:rPr>
              <a:t>praksē</a:t>
            </a:r>
            <a:r>
              <a:rPr lang="en-US" dirty="0">
                <a:latin typeface="Futura PT Bold"/>
              </a:rPr>
              <a:t>. Ko Tu </a:t>
            </a:r>
            <a:r>
              <a:rPr lang="en-US" dirty="0" err="1">
                <a:latin typeface="Futura PT Bold"/>
              </a:rPr>
              <a:t>jūti</a:t>
            </a:r>
            <a:r>
              <a:rPr lang="en-US" dirty="0">
                <a:latin typeface="Futura PT Bold"/>
              </a:rPr>
              <a:t>, </a:t>
            </a:r>
            <a:r>
              <a:rPr lang="en-US" dirty="0" err="1">
                <a:latin typeface="Futura PT Bold"/>
              </a:rPr>
              <a:t>redzot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šos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attēlus</a:t>
            </a:r>
            <a:r>
              <a:rPr lang="en-US" dirty="0">
                <a:latin typeface="Futura PT Bold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38997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utura PT Bold"/>
              </a:rPr>
              <a:t>Mediju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dienasgrāmata</a:t>
            </a:r>
            <a:endParaRPr lang="en-US" dirty="0">
              <a:latin typeface="Futura PT Bold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3" name="Picture 3" descr="Qr code&#10;&#10;Description automatically generated">
            <a:extLst>
              <a:ext uri="{FF2B5EF4-FFF2-40B4-BE49-F238E27FC236}">
                <a16:creationId xmlns:a16="http://schemas.microsoft.com/office/drawing/2014/main" id="{82E0DB5F-9BD3-2DA1-77DF-9CD5D861D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778" y="2057400"/>
            <a:ext cx="3490822" cy="349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8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1F84-BEB9-9064-F2EB-7982F129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utura PT Bold"/>
              </a:rPr>
              <a:t>Diskutējam</a:t>
            </a:r>
            <a:r>
              <a:rPr lang="en-US" dirty="0">
                <a:latin typeface="Futura PT Bold"/>
              </a:rPr>
              <a:t>: </a:t>
            </a:r>
            <a:r>
              <a:rPr lang="en-US" dirty="0" err="1">
                <a:latin typeface="Futura PT Bold"/>
              </a:rPr>
              <a:t>Mediju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dienasgrāmata</a:t>
            </a:r>
            <a:r>
              <a:rPr lang="en-US" dirty="0">
                <a:latin typeface="Futura PT Bold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D7B5-D674-5DE8-5493-EFDE2CC6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86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 rtl="0" fontAlgn="base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Futura PT Book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Futura PT Book"/>
              </a:rPr>
              <a:t>Kas 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tevi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pārsteidza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ieraugot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rezultātus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?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Futura PT Book"/>
              </a:rPr>
              <a:t>Kā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utura PT Boo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tu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Futura PT Book"/>
              </a:rPr>
              <a:t>vērtē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utura PT Boo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Futura PT Book"/>
              </a:rPr>
              <a:t>savu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s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mediju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izmantošanas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paradumus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? Vai 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tev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šķiet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, ka 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ikdienā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saskaries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ar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lielu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informācijas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apjomu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?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Futura PT Book"/>
              </a:rPr>
              <a:t>Kā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Futura PT Book"/>
              </a:rPr>
              <a:t>tas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utura PT Boo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Futura PT Book"/>
              </a:rPr>
              <a:t>ietekmē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utura PT Boo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Futura PT Book"/>
              </a:rPr>
              <a:t>spēju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utura PT Boo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Futura PT Book"/>
              </a:rPr>
              <a:t>atšķirt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utura PT Boo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Futura PT Book"/>
              </a:rPr>
              <a:t>kvalitatīvu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utura PT Boo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informāciju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 no ne tik 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kvalitatīvas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? </a:t>
            </a:r>
          </a:p>
          <a:p>
            <a:pPr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Futura PT Book"/>
              </a:rPr>
              <a:t>Kurus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Futura PT Book"/>
              </a:rPr>
              <a:t>informācijas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utura PT Boo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Futura PT Book"/>
              </a:rPr>
              <a:t>izmantošanas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utura PT Boo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paradumus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Futura PT Book"/>
              </a:rPr>
              <a:t>tu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utura PT Boo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Futura PT Book"/>
              </a:rPr>
              <a:t>gribētu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utura PT Book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Futura PT Book"/>
              </a:rPr>
              <a:t>saglabāt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utura PT Book"/>
              </a:rPr>
              <a:t>, kurus –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Futura PT Book"/>
              </a:rPr>
              <a:t>mainīt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Futura PT Book"/>
              </a:rPr>
              <a:t>?</a:t>
            </a:r>
            <a:r>
              <a:rPr lang="en-US" dirty="0">
                <a:solidFill>
                  <a:srgbClr val="000000"/>
                </a:solidFill>
                <a:latin typeface="Futura PT Book"/>
              </a:rPr>
              <a:t> </a:t>
            </a:r>
            <a:endParaRPr lang="en-US" dirty="0">
              <a:latin typeface="Futura FT Book"/>
              <a:ea typeface="+mn-lt"/>
              <a:cs typeface="+mn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FCC03D-8078-B0B2-856F-252888A3E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8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603" y="2634170"/>
            <a:ext cx="7421880" cy="1325563"/>
          </a:xfrm>
        </p:spPr>
        <p:txBody>
          <a:bodyPr/>
          <a:lstStyle/>
          <a:p>
            <a:r>
              <a:rPr lang="en-US" dirty="0" err="1">
                <a:latin typeface="Futura PT Bold" panose="020B0902020204020203" pitchFamily="34" charset="0"/>
              </a:rPr>
              <a:t>Digitālās</a:t>
            </a:r>
            <a:r>
              <a:rPr lang="en-US" dirty="0">
                <a:latin typeface="Futura PT Bold" panose="020B0902020204020203" pitchFamily="34" charset="0"/>
              </a:rPr>
              <a:t> </a:t>
            </a:r>
            <a:r>
              <a:rPr lang="en-US" dirty="0" err="1">
                <a:latin typeface="Futura PT Bold" panose="020B0902020204020203" pitchFamily="34" charset="0"/>
              </a:rPr>
              <a:t>labbūtības</a:t>
            </a:r>
            <a:r>
              <a:rPr lang="en-US" dirty="0">
                <a:latin typeface="Futura PT Bold" panose="020B0902020204020203" pitchFamily="34" charset="0"/>
              </a:rPr>
              <a:t> </a:t>
            </a:r>
            <a:r>
              <a:rPr lang="en-US" dirty="0" err="1">
                <a:latin typeface="Futura PT Bold" panose="020B0902020204020203" pitchFamily="34" charset="0"/>
              </a:rPr>
              <a:t>pauze</a:t>
            </a:r>
            <a:r>
              <a:rPr lang="en-US" dirty="0">
                <a:latin typeface="Futura PT Bold" panose="020B0902020204020203" pitchFamily="34" charset="0"/>
              </a:rPr>
              <a:t>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DDD8BC-9650-F62F-B113-C944BC347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35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A7A0BB8-0518-D1B7-C01B-128A36751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925" y="5087603"/>
            <a:ext cx="3345425" cy="1213349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57B4967-20E2-A3AA-A55F-9B452D9FB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62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A7A0BB8-0518-D1B7-C01B-128A36751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352" y="5289629"/>
            <a:ext cx="3345425" cy="1213349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D55F308-BEFB-5048-2307-3FCAD1736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29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A7A0BB8-0518-D1B7-C01B-128A36751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456" y="5644651"/>
            <a:ext cx="3345425" cy="1213349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6EAFF8E-F198-6E86-B419-93171A624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0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1A56478-CE53-AA97-B8C4-A25C8A42E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-266347"/>
            <a:ext cx="12191980" cy="7176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63EF0B-282C-98F5-3C4A-584E81CD978F}"/>
              </a:ext>
            </a:extLst>
          </p:cNvPr>
          <p:cNvSpPr txBox="1"/>
          <p:nvPr/>
        </p:nvSpPr>
        <p:spPr>
          <a:xfrm>
            <a:off x="564696" y="127908"/>
            <a:ext cx="396240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Futura PT Book"/>
                <a:ea typeface="Source Sans Pro Light"/>
                <a:cs typeface="Calibri"/>
              </a:rPr>
              <a:t>1. </a:t>
            </a:r>
            <a:r>
              <a:rPr lang="en-US" sz="3200" dirty="0" err="1">
                <a:latin typeface="Futura PT Book"/>
                <a:ea typeface="Source Sans Pro Light"/>
                <a:cs typeface="Calibri"/>
              </a:rPr>
              <a:t>nodarbība</a:t>
            </a:r>
            <a:r>
              <a:rPr lang="en-US" sz="3200" dirty="0">
                <a:latin typeface="Futura PT Book"/>
                <a:ea typeface="Source Sans Pro Light"/>
                <a:cs typeface="Calibri"/>
              </a:rPr>
              <a:t> </a:t>
            </a:r>
            <a:br>
              <a:rPr lang="en-US" sz="3200" dirty="0">
                <a:latin typeface="Futura PT Book"/>
                <a:ea typeface="Source Sans Pro Light"/>
                <a:cs typeface="Calibri"/>
              </a:rPr>
            </a:br>
            <a:r>
              <a:rPr lang="en-US" sz="3200" b="1" dirty="0" err="1">
                <a:latin typeface="Futura PT Bold"/>
                <a:ea typeface="Source Sans Pro Light"/>
                <a:cs typeface="Calibri"/>
              </a:rPr>
              <a:t>Mediju</a:t>
            </a:r>
            <a:r>
              <a:rPr lang="en-US" sz="3200" b="1" dirty="0">
                <a:latin typeface="Futura PT Bold"/>
                <a:ea typeface="Source Sans Pro Light"/>
                <a:cs typeface="Calibri"/>
              </a:rPr>
              <a:t> vide</a:t>
            </a:r>
            <a:endParaRPr lang="en-US" sz="3200" dirty="0">
              <a:latin typeface="Futura PT Bold"/>
              <a:ea typeface="Source Sans Pro Light"/>
              <a:cs typeface="Calibri"/>
            </a:endParaRPr>
          </a:p>
          <a:p>
            <a:r>
              <a:rPr lang="en-US" sz="2400" dirty="0">
                <a:latin typeface="Futura PT Book"/>
                <a:ea typeface="Source Sans Pro Light"/>
                <a:cs typeface="Calibri"/>
              </a:rPr>
              <a:t>1. </a:t>
            </a:r>
            <a:r>
              <a:rPr lang="en-US" sz="2400" dirty="0" err="1">
                <a:latin typeface="Futura PT Book"/>
                <a:ea typeface="Source Sans Pro Light"/>
                <a:cs typeface="Calibri"/>
              </a:rPr>
              <a:t>nodaļa</a:t>
            </a:r>
            <a:endParaRPr lang="en-US" sz="2400" dirty="0">
              <a:latin typeface="Futura PT Book"/>
              <a:ea typeface="Source Sans Pro Light"/>
              <a:cs typeface="Calibri"/>
            </a:endParaRP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6B256C20-ACCA-8CE9-5749-5FDEAAA2F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693" y="5737282"/>
            <a:ext cx="2743200" cy="9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15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760" y="2832893"/>
            <a:ext cx="7452360" cy="1325563"/>
          </a:xfrm>
        </p:spPr>
        <p:txBody>
          <a:bodyPr/>
          <a:lstStyle/>
          <a:p>
            <a:r>
              <a:rPr lang="en-US" dirty="0" err="1">
                <a:latin typeface="Futura PT Bold"/>
              </a:rPr>
              <a:t>Pirmās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nodaļas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beigas</a:t>
            </a:r>
            <a:endParaRPr lang="en-US" dirty="0">
              <a:latin typeface="Futura PT Bold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31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7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CB5D34-E7B1-A51D-6ECB-1AF680F5ED12}"/>
              </a:ext>
            </a:extLst>
          </p:cNvPr>
          <p:cNvSpPr txBox="1"/>
          <p:nvPr/>
        </p:nvSpPr>
        <p:spPr>
          <a:xfrm>
            <a:off x="735980" y="1497529"/>
            <a:ext cx="10024946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Futura PT Book"/>
              </a:rPr>
              <a:t>Vai Tu…</a:t>
            </a:r>
          </a:p>
          <a:p>
            <a:endParaRPr lang="en-US" sz="2400" dirty="0">
              <a:latin typeface="Futura PT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Futura PT Book"/>
              </a:rPr>
              <a:t>Šodien</a:t>
            </a:r>
            <a:r>
              <a:rPr lang="en-US" sz="2400" dirty="0">
                <a:effectLst/>
                <a:latin typeface="Futura PT Book"/>
              </a:rPr>
              <a:t> </a:t>
            </a:r>
            <a:r>
              <a:rPr lang="en-US" sz="2400" dirty="0" err="1">
                <a:effectLst/>
                <a:latin typeface="Futura PT Book"/>
              </a:rPr>
              <a:t>kādam</a:t>
            </a:r>
            <a:r>
              <a:rPr lang="en-US" sz="2400" dirty="0">
                <a:effectLst/>
                <a:latin typeface="Futura PT Book"/>
              </a:rPr>
              <a:t> </a:t>
            </a:r>
            <a:r>
              <a:rPr lang="en-US" sz="2400" dirty="0" err="1">
                <a:effectLst/>
                <a:latin typeface="Futura PT Book"/>
              </a:rPr>
              <a:t>ierakstam</a:t>
            </a:r>
            <a:r>
              <a:rPr lang="en-US" sz="2400" dirty="0">
                <a:effectLst/>
                <a:latin typeface="Futura PT Book"/>
              </a:rPr>
              <a:t> </a:t>
            </a:r>
            <a:r>
              <a:rPr lang="en-US" sz="2400" dirty="0" err="1">
                <a:effectLst/>
                <a:latin typeface="Futura PT Book"/>
              </a:rPr>
              <a:t>sociālajos</a:t>
            </a:r>
            <a:r>
              <a:rPr lang="en-US" sz="2400" dirty="0">
                <a:effectLst/>
                <a:latin typeface="Futura PT Book"/>
              </a:rPr>
              <a:t> </a:t>
            </a:r>
            <a:r>
              <a:rPr lang="en-US" sz="2400" dirty="0" err="1">
                <a:effectLst/>
                <a:latin typeface="Futura PT Book"/>
              </a:rPr>
              <a:t>medijos</a:t>
            </a:r>
            <a:r>
              <a:rPr lang="en-US" sz="2400" dirty="0">
                <a:effectLst/>
                <a:latin typeface="Futura PT Book"/>
              </a:rPr>
              <a:t> </a:t>
            </a:r>
            <a:r>
              <a:rPr lang="en-US" sz="2400" dirty="0" err="1">
                <a:effectLst/>
                <a:latin typeface="Futura PT Book"/>
              </a:rPr>
              <a:t>nospiedi</a:t>
            </a:r>
            <a:r>
              <a:rPr lang="en-US" sz="2400" dirty="0">
                <a:effectLst/>
                <a:latin typeface="Futura PT Book"/>
              </a:rPr>
              <a:t> “</a:t>
            </a:r>
            <a:r>
              <a:rPr lang="en-US" sz="2400" dirty="0" err="1">
                <a:latin typeface="Futura PT Book"/>
              </a:rPr>
              <a:t>patīk</a:t>
            </a:r>
            <a:r>
              <a:rPr lang="en-US" sz="2400" dirty="0">
                <a:effectLst/>
                <a:latin typeface="Futura PT Book"/>
              </a:rPr>
              <a:t>”?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Futura PT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Futura PT Book" panose="020B0502020204020303" pitchFamily="34" charset="0"/>
              </a:rPr>
              <a:t>Komentēji</a:t>
            </a:r>
            <a:r>
              <a:rPr lang="en-US" sz="2400" dirty="0">
                <a:latin typeface="Futura PT Book" panose="020B0502020204020303" pitchFamily="34" charset="0"/>
              </a:rPr>
              <a:t> </a:t>
            </a:r>
            <a:r>
              <a:rPr lang="en-US" sz="2400" dirty="0" err="1">
                <a:latin typeface="Futura PT Book" panose="020B0502020204020303" pitchFamily="34" charset="0"/>
              </a:rPr>
              <a:t>kādu</a:t>
            </a:r>
            <a:r>
              <a:rPr lang="en-US" sz="2400" dirty="0">
                <a:latin typeface="Futura PT Book" panose="020B0502020204020303" pitchFamily="34" charset="0"/>
              </a:rPr>
              <a:t> </a:t>
            </a:r>
            <a:r>
              <a:rPr lang="en-US" sz="2400" dirty="0" err="1">
                <a:latin typeface="Futura PT Book" panose="020B0502020204020303" pitchFamily="34" charset="0"/>
              </a:rPr>
              <a:t>ierakstu</a:t>
            </a:r>
            <a:r>
              <a:rPr lang="en-US" sz="2400" dirty="0">
                <a:latin typeface="Futura PT Book" panose="020B0502020204020303" pitchFamily="34" charset="0"/>
              </a:rPr>
              <a:t> </a:t>
            </a:r>
            <a:r>
              <a:rPr lang="en-US" sz="2400" dirty="0" err="1">
                <a:latin typeface="Futura PT Book" panose="020B0502020204020303" pitchFamily="34" charset="0"/>
              </a:rPr>
              <a:t>sociālajos</a:t>
            </a:r>
            <a:r>
              <a:rPr lang="en-US" sz="2400" dirty="0">
                <a:latin typeface="Futura PT Book" panose="020B0502020204020303" pitchFamily="34" charset="0"/>
              </a:rPr>
              <a:t> </a:t>
            </a:r>
            <a:r>
              <a:rPr lang="en-US" sz="2400" dirty="0" err="1">
                <a:latin typeface="Futura PT Book" panose="020B0502020204020303" pitchFamily="34" charset="0"/>
              </a:rPr>
              <a:t>medijos</a:t>
            </a:r>
            <a:r>
              <a:rPr lang="en-US" sz="2400" dirty="0">
                <a:latin typeface="Futura PT Book" panose="020B0502020204020303" pitchFamily="34" charset="0"/>
              </a:rPr>
              <a:t>? </a:t>
            </a:r>
            <a:endParaRPr lang="en-US" sz="2400" dirty="0">
              <a:effectLst/>
              <a:latin typeface="Futura PT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Futura PT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Futura PT Book"/>
              </a:rPr>
              <a:t>Kādreiz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esi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nospiedis</a:t>
            </a:r>
            <a:r>
              <a:rPr lang="en-US" sz="2400" dirty="0">
                <a:latin typeface="Futura PT Book"/>
              </a:rPr>
              <a:t> “Es </a:t>
            </a:r>
            <a:r>
              <a:rPr lang="en-US" sz="2400" dirty="0" err="1">
                <a:latin typeface="Futura PT Book"/>
              </a:rPr>
              <a:t>piekrītu</a:t>
            </a:r>
            <a:r>
              <a:rPr lang="en-US" sz="2400" dirty="0">
                <a:latin typeface="Futura PT Book"/>
              </a:rPr>
              <a:t>”, </a:t>
            </a:r>
            <a:r>
              <a:rPr lang="en-US" sz="2400" dirty="0" err="1">
                <a:latin typeface="Futura PT Book"/>
              </a:rPr>
              <a:t>nelasot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noteikumus</a:t>
            </a:r>
            <a:r>
              <a:rPr lang="en-US" sz="2400" dirty="0">
                <a:latin typeface="Futura PT Book"/>
              </a:rPr>
              <a:t> un </a:t>
            </a:r>
            <a:r>
              <a:rPr lang="en-US" sz="2400" dirty="0" err="1">
                <a:latin typeface="Futura PT Book"/>
              </a:rPr>
              <a:t>nosacījumus</a:t>
            </a:r>
            <a:r>
              <a:rPr lang="en-US" sz="2400" dirty="0">
                <a:latin typeface="Futura PT Book"/>
              </a:rPr>
              <a:t> </a:t>
            </a:r>
            <a:r>
              <a:rPr lang="lv-LV" sz="2400" dirty="0">
                <a:latin typeface="Futura PT Book"/>
              </a:rPr>
              <a:t>mājaslapā </a:t>
            </a:r>
            <a:r>
              <a:rPr lang="en-US" sz="2400" dirty="0">
                <a:latin typeface="Futura PT Book"/>
              </a:rPr>
              <a:t>(t</a:t>
            </a:r>
            <a:r>
              <a:rPr lang="en-US" sz="2400" dirty="0">
                <a:effectLst/>
                <a:latin typeface="Futura PT Book"/>
              </a:rPr>
              <a:t>erms and conditions)?</a:t>
            </a:r>
          </a:p>
          <a:p>
            <a:endParaRPr lang="en-US" sz="2400" dirty="0">
              <a:latin typeface="Futura PT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utura PT Book"/>
              </a:rPr>
              <a:t>Esi </a:t>
            </a:r>
            <a:r>
              <a:rPr lang="en-US" sz="2400" dirty="0" err="1">
                <a:latin typeface="Futura PT Book"/>
              </a:rPr>
              <a:t>paskatījies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savā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telefonā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vismaz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vienu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reizi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kopš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šo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mācību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sākuma</a:t>
            </a:r>
            <a:r>
              <a:rPr lang="en-US" sz="2400" dirty="0">
                <a:latin typeface="Futura PT Book"/>
              </a:rPr>
              <a:t>? </a:t>
            </a:r>
            <a:endParaRPr lang="en-US" sz="2400" dirty="0">
              <a:latin typeface="Futura PT Book" panose="020B0502020204020303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3C41A4-073A-3BE3-42D2-E41ACA1F1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2" y="383034"/>
            <a:ext cx="10472057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Futura PT Bold" panose="020B0902020204020203" pitchFamily="34" charset="0"/>
              </a:rPr>
              <a:t>Iepazīšanās</a:t>
            </a:r>
            <a:r>
              <a:rPr lang="en-US" dirty="0">
                <a:latin typeface="Futura PT Bold" panose="020B0902020204020203" pitchFamily="34" charset="0"/>
              </a:rPr>
              <a:t> un </a:t>
            </a:r>
            <a:r>
              <a:rPr lang="en-US" dirty="0" err="1">
                <a:latin typeface="Futura PT Bold" panose="020B0902020204020203" pitchFamily="34" charset="0"/>
              </a:rPr>
              <a:t>iesildīšanās</a:t>
            </a:r>
            <a:r>
              <a:rPr lang="en-US" dirty="0">
                <a:latin typeface="Futura PT Bold" panose="020B090202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330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Laipni lūdzam Very Verified – tiešsaistes medijpratības kursā!">
            <a:hlinkClick r:id="" action="ppaction://media"/>
            <a:extLst>
              <a:ext uri="{FF2B5EF4-FFF2-40B4-BE49-F238E27FC236}">
                <a16:creationId xmlns:a16="http://schemas.microsoft.com/office/drawing/2014/main" id="{E83CF94B-D1C8-D245-822E-23E7F249BF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7858" y="232410"/>
            <a:ext cx="11396284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7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PT Book" panose="020B0502020204020303" pitchFamily="34" charset="0"/>
              </a:rPr>
              <a:t>Tests: </a:t>
            </a:r>
            <a:r>
              <a:rPr lang="en-US" dirty="0" err="1">
                <a:latin typeface="Futura PT Book" panose="020B0502020204020303" pitchFamily="34" charset="0"/>
              </a:rPr>
              <a:t>Kāpēc</a:t>
            </a:r>
            <a:r>
              <a:rPr lang="en-US" dirty="0">
                <a:latin typeface="Futura PT Book" panose="020B0502020204020303" pitchFamily="34" charset="0"/>
              </a:rPr>
              <a:t> to </a:t>
            </a:r>
            <a:r>
              <a:rPr lang="en-US" dirty="0" err="1">
                <a:latin typeface="Futura PT Book" panose="020B0502020204020303" pitchFamily="34" charset="0"/>
              </a:rPr>
              <a:t>publicēja</a:t>
            </a:r>
            <a:r>
              <a:rPr lang="en-US" dirty="0">
                <a:latin typeface="Futura PT Book" panose="020B0502020204020303" pitchFamily="34" charset="0"/>
              </a:rPr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5" name="Picture 6" descr="Qr code&#10;&#10;Description automatically generated">
            <a:extLst>
              <a:ext uri="{FF2B5EF4-FFF2-40B4-BE49-F238E27FC236}">
                <a16:creationId xmlns:a16="http://schemas.microsoft.com/office/drawing/2014/main" id="{D507B369-4FBA-22DC-64F5-7849ACC61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626" y="2057400"/>
            <a:ext cx="3664974" cy="36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4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20547F-0C5C-F1ED-AD0C-95B6AA5B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198679"/>
            <a:ext cx="10041896" cy="1227241"/>
          </a:xfrm>
        </p:spPr>
        <p:txBody>
          <a:bodyPr>
            <a:normAutofit/>
          </a:bodyPr>
          <a:lstStyle/>
          <a:p>
            <a:r>
              <a:rPr lang="en-US" dirty="0">
                <a:latin typeface="Futura PT Book"/>
              </a:rPr>
              <a:t>Video un </a:t>
            </a:r>
            <a:r>
              <a:rPr lang="en-US" dirty="0" err="1">
                <a:latin typeface="Futura PT Book"/>
              </a:rPr>
              <a:t>uzdevums</a:t>
            </a:r>
            <a:r>
              <a:rPr lang="en-US" dirty="0">
                <a:latin typeface="Futura PT Book"/>
              </a:rPr>
              <a:t> – </a:t>
            </a:r>
            <a:r>
              <a:rPr lang="en-US" dirty="0" err="1">
                <a:latin typeface="Futura PT Book"/>
              </a:rPr>
              <a:t>Satura</a:t>
            </a:r>
            <a:r>
              <a:rPr lang="en-US" dirty="0">
                <a:latin typeface="Futura PT Book"/>
              </a:rPr>
              <a:t> </a:t>
            </a:r>
            <a:r>
              <a:rPr lang="en-US" dirty="0" err="1">
                <a:latin typeface="Futura PT Book"/>
              </a:rPr>
              <a:t>veidi</a:t>
            </a:r>
            <a:r>
              <a:rPr lang="en-US" dirty="0">
                <a:latin typeface="Futura PT Book"/>
              </a:rPr>
              <a:t> </a:t>
            </a:r>
            <a:endParaRPr lang="en-US" dirty="0"/>
          </a:p>
        </p:txBody>
      </p:sp>
      <p:pic>
        <p:nvPicPr>
          <p:cNvPr id="2" name="Online Media 1" title="Satura veidi LV">
            <a:hlinkClick r:id="" action="ppaction://media"/>
            <a:extLst>
              <a:ext uri="{FF2B5EF4-FFF2-40B4-BE49-F238E27FC236}">
                <a16:creationId xmlns:a16="http://schemas.microsoft.com/office/drawing/2014/main" id="{F6009DE9-261B-80C6-4548-5B673F30E3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8100" y="1425920"/>
            <a:ext cx="9232900" cy="52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0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PT Book" panose="020B0502020204020303" pitchFamily="34" charset="0"/>
              </a:rPr>
              <a:t>Tests: </a:t>
            </a:r>
            <a:r>
              <a:rPr lang="en-US" dirty="0" err="1">
                <a:latin typeface="Futura PT Book" panose="020B0502020204020303" pitchFamily="34" charset="0"/>
              </a:rPr>
              <a:t>Pārbaudi</a:t>
            </a:r>
            <a:r>
              <a:rPr lang="en-US" dirty="0">
                <a:latin typeface="Futura PT Book" panose="020B0502020204020303" pitchFamily="34" charset="0"/>
              </a:rPr>
              <a:t>, </a:t>
            </a:r>
            <a:r>
              <a:rPr lang="en-US" dirty="0" err="1">
                <a:latin typeface="Futura PT Book" panose="020B0502020204020303" pitchFamily="34" charset="0"/>
              </a:rPr>
              <a:t>vai</a:t>
            </a:r>
            <a:r>
              <a:rPr lang="en-US" dirty="0">
                <a:latin typeface="Futura PT Book" panose="020B0502020204020303" pitchFamily="34" charset="0"/>
              </a:rPr>
              <a:t> </a:t>
            </a:r>
            <a:r>
              <a:rPr lang="en-US" dirty="0" err="1">
                <a:latin typeface="Futura PT Book" panose="020B0502020204020303" pitchFamily="34" charset="0"/>
              </a:rPr>
              <a:t>spēj</a:t>
            </a:r>
            <a:r>
              <a:rPr lang="en-US" dirty="0">
                <a:latin typeface="Futura PT Book" panose="020B0502020204020303" pitchFamily="34" charset="0"/>
              </a:rPr>
              <a:t> </a:t>
            </a:r>
            <a:r>
              <a:rPr lang="en-US" dirty="0" err="1">
                <a:latin typeface="Futura PT Book" panose="020B0502020204020303" pitchFamily="34" charset="0"/>
              </a:rPr>
              <a:t>atšķirt</a:t>
            </a:r>
            <a:r>
              <a:rPr lang="en-US" dirty="0">
                <a:latin typeface="Futura PT Book" panose="020B0502020204020303" pitchFamily="34" charset="0"/>
              </a:rPr>
              <a:t> </a:t>
            </a:r>
            <a:r>
              <a:rPr lang="en-US" dirty="0" err="1">
                <a:latin typeface="Futura PT Book" panose="020B0502020204020303" pitchFamily="34" charset="0"/>
              </a:rPr>
              <a:t>faktu</a:t>
            </a:r>
            <a:r>
              <a:rPr lang="en-US" dirty="0">
                <a:latin typeface="Futura PT Book" panose="020B0502020204020303" pitchFamily="34" charset="0"/>
              </a:rPr>
              <a:t> no </a:t>
            </a:r>
            <a:r>
              <a:rPr lang="en-US" dirty="0" err="1">
                <a:latin typeface="Futura PT Book" panose="020B0502020204020303" pitchFamily="34" charset="0"/>
              </a:rPr>
              <a:t>viedokļa</a:t>
            </a:r>
            <a:r>
              <a:rPr lang="en-US" dirty="0">
                <a:latin typeface="Futura PT Book" panose="020B0502020204020303" pitchFamily="34" charset="0"/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7" name="Picture 7" descr="Qr code&#10;&#10;Description automatically generated">
            <a:extLst>
              <a:ext uri="{FF2B5EF4-FFF2-40B4-BE49-F238E27FC236}">
                <a16:creationId xmlns:a16="http://schemas.microsoft.com/office/drawing/2014/main" id="{B602F450-6FD4-A4DB-5B51-758DCC4E6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269" y="1956758"/>
            <a:ext cx="3692105" cy="37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1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20547F-0C5C-F1ED-AD0C-95B6AA5B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/>
          <a:lstStyle/>
          <a:p>
            <a:r>
              <a:rPr lang="en-US" dirty="0">
                <a:latin typeface="Futura PT Book" panose="020B0502020204020303" pitchFamily="34" charset="0"/>
              </a:rPr>
              <a:t>Tests: </a:t>
            </a:r>
            <a:r>
              <a:rPr lang="en-US" dirty="0" err="1">
                <a:latin typeface="Futura PT Book" panose="020B0502020204020303" pitchFamily="34" charset="0"/>
              </a:rPr>
              <a:t>Kāpēc</a:t>
            </a:r>
            <a:r>
              <a:rPr lang="en-US" dirty="0">
                <a:latin typeface="Futura PT Book" panose="020B0502020204020303" pitchFamily="34" charset="0"/>
              </a:rPr>
              <a:t> </a:t>
            </a:r>
            <a:r>
              <a:rPr lang="en-US" dirty="0" err="1">
                <a:latin typeface="Futura PT Book" panose="020B0502020204020303" pitchFamily="34" charset="0"/>
              </a:rPr>
              <a:t>dalāmies</a:t>
            </a:r>
            <a:r>
              <a:rPr lang="en-US" dirty="0">
                <a:latin typeface="Futura PT Book" panose="020B0502020204020303" pitchFamily="34" charset="0"/>
              </a:rPr>
              <a:t>?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A69F39D-42BF-CE3F-CF4C-22BE4785A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2" name="Picture 2" descr="Qr code&#10;&#10;Description automatically generated">
            <a:extLst>
              <a:ext uri="{FF2B5EF4-FFF2-40B4-BE49-F238E27FC236}">
                <a16:creationId xmlns:a16="http://schemas.microsoft.com/office/drawing/2014/main" id="{609EC44E-D924-4782-CADD-372EFA8FE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249" y="1899249"/>
            <a:ext cx="3950898" cy="39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4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A69F39D-42BF-CE3F-CF4C-22BE4785A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3B2CE4-24CA-C656-EE38-DA03CA0BD9FF}"/>
              </a:ext>
            </a:extLst>
          </p:cNvPr>
          <p:cNvSpPr txBox="1"/>
          <p:nvPr/>
        </p:nvSpPr>
        <p:spPr>
          <a:xfrm>
            <a:off x="1098755" y="2303206"/>
            <a:ext cx="1010510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Segoe UI"/>
                <a:cs typeface="Segoe UI"/>
              </a:rPr>
              <a:t>Vai Tev </a:t>
            </a:r>
            <a:r>
              <a:rPr lang="en-US" sz="3200" dirty="0" err="1">
                <a:latin typeface="Segoe UI"/>
                <a:cs typeface="Segoe UI"/>
              </a:rPr>
              <a:t>ir</a:t>
            </a:r>
            <a:r>
              <a:rPr lang="en-US" sz="3200" dirty="0">
                <a:latin typeface="Segoe UI"/>
                <a:cs typeface="Segoe UI"/>
              </a:rPr>
              <a:t> </a:t>
            </a:r>
            <a:r>
              <a:rPr lang="en-US" sz="3200" dirty="0" err="1">
                <a:latin typeface="Segoe UI"/>
                <a:cs typeface="Segoe UI"/>
              </a:rPr>
              <a:t>gadījies</a:t>
            </a:r>
            <a:r>
              <a:rPr lang="en-US" sz="3200" dirty="0">
                <a:latin typeface="Segoe UI"/>
                <a:cs typeface="Segoe UI"/>
              </a:rPr>
              <a:t>, ka </a:t>
            </a:r>
            <a:r>
              <a:rPr lang="en-US" sz="3200" dirty="0" err="1">
                <a:latin typeface="Segoe UI"/>
                <a:cs typeface="Segoe UI"/>
              </a:rPr>
              <a:t>savā</a:t>
            </a:r>
            <a:r>
              <a:rPr lang="en-US" sz="3200" dirty="0">
                <a:latin typeface="Segoe UI"/>
                <a:cs typeface="Segoe UI"/>
              </a:rPr>
              <a:t> </a:t>
            </a:r>
            <a:r>
              <a:rPr lang="en-US" sz="3200" dirty="0" err="1">
                <a:latin typeface="Segoe UI"/>
                <a:cs typeface="Segoe UI"/>
              </a:rPr>
              <a:t>sociālo</a:t>
            </a:r>
            <a:r>
              <a:rPr lang="en-US" sz="3200" dirty="0">
                <a:latin typeface="Segoe UI"/>
                <a:cs typeface="Segoe UI"/>
              </a:rPr>
              <a:t> </a:t>
            </a:r>
            <a:r>
              <a:rPr lang="en-US" sz="3200" dirty="0" err="1">
                <a:latin typeface="Segoe UI"/>
                <a:cs typeface="Segoe UI"/>
              </a:rPr>
              <a:t>mediju</a:t>
            </a:r>
            <a:r>
              <a:rPr lang="en-US" sz="3200" dirty="0">
                <a:latin typeface="Segoe UI"/>
                <a:cs typeface="Segoe UI"/>
              </a:rPr>
              <a:t> </a:t>
            </a:r>
            <a:r>
              <a:rPr lang="en-US" sz="3200" dirty="0" err="1">
                <a:latin typeface="Segoe UI"/>
                <a:cs typeface="Segoe UI"/>
              </a:rPr>
              <a:t>joslā</a:t>
            </a:r>
            <a:r>
              <a:rPr lang="en-US" sz="3200" dirty="0">
                <a:latin typeface="Segoe UI"/>
                <a:cs typeface="Segoe UI"/>
              </a:rPr>
              <a:t> </a:t>
            </a:r>
            <a:r>
              <a:rPr lang="en-US" sz="3200" dirty="0" err="1">
                <a:latin typeface="Segoe UI"/>
                <a:cs typeface="Segoe UI"/>
              </a:rPr>
              <a:t>pamani</a:t>
            </a:r>
            <a:r>
              <a:rPr lang="en-US" sz="3200" dirty="0">
                <a:latin typeface="Segoe UI"/>
                <a:cs typeface="Segoe UI"/>
              </a:rPr>
              <a:t> </a:t>
            </a:r>
            <a:r>
              <a:rPr lang="en-US" sz="3200" dirty="0" err="1">
                <a:latin typeface="Segoe UI"/>
                <a:cs typeface="Segoe UI"/>
              </a:rPr>
              <a:t>virsrakstu</a:t>
            </a:r>
            <a:r>
              <a:rPr lang="en-US" sz="3200" dirty="0">
                <a:latin typeface="Segoe UI"/>
                <a:cs typeface="Segoe UI"/>
              </a:rPr>
              <a:t>, kas </a:t>
            </a:r>
            <a:r>
              <a:rPr lang="en-US" sz="3200" dirty="0" err="1">
                <a:latin typeface="Segoe UI"/>
                <a:cs typeface="Segoe UI"/>
              </a:rPr>
              <a:t>nokaitina</a:t>
            </a:r>
            <a:r>
              <a:rPr lang="en-US" sz="3200" dirty="0">
                <a:latin typeface="Segoe UI"/>
                <a:cs typeface="Segoe UI"/>
              </a:rPr>
              <a:t> </a:t>
            </a:r>
            <a:r>
              <a:rPr lang="en-US" sz="3200" dirty="0" err="1">
                <a:latin typeface="Segoe UI"/>
                <a:cs typeface="Segoe UI"/>
              </a:rPr>
              <a:t>tā</a:t>
            </a:r>
            <a:r>
              <a:rPr lang="en-US" sz="3200" dirty="0">
                <a:latin typeface="Segoe UI"/>
                <a:cs typeface="Segoe UI"/>
              </a:rPr>
              <a:t>, ka </a:t>
            </a:r>
            <a:r>
              <a:rPr lang="en-US" sz="3200" dirty="0" err="1">
                <a:latin typeface="Segoe UI"/>
                <a:cs typeface="Segoe UI"/>
              </a:rPr>
              <a:t>esi</a:t>
            </a:r>
            <a:r>
              <a:rPr lang="en-US" sz="3200" dirty="0">
                <a:latin typeface="Segoe UI"/>
                <a:cs typeface="Segoe UI"/>
              </a:rPr>
              <a:t> </a:t>
            </a:r>
            <a:r>
              <a:rPr lang="en-US" sz="3200" dirty="0" err="1">
                <a:latin typeface="Segoe UI"/>
                <a:cs typeface="Segoe UI"/>
              </a:rPr>
              <a:t>ierakstījis</a:t>
            </a:r>
            <a:r>
              <a:rPr lang="en-US" sz="3200" dirty="0">
                <a:latin typeface="Segoe UI"/>
                <a:cs typeface="Segoe UI"/>
              </a:rPr>
              <a:t>/-</a:t>
            </a:r>
            <a:r>
              <a:rPr lang="en-US" sz="3200" dirty="0" err="1">
                <a:latin typeface="Segoe UI"/>
                <a:cs typeface="Segoe UI"/>
              </a:rPr>
              <a:t>usi</a:t>
            </a:r>
            <a:r>
              <a:rPr lang="en-US" sz="3200" dirty="0">
                <a:latin typeface="Segoe UI"/>
                <a:cs typeface="Segoe UI"/>
              </a:rPr>
              <a:t> </a:t>
            </a:r>
            <a:r>
              <a:rPr lang="en-US" sz="3200" dirty="0" err="1">
                <a:latin typeface="Segoe UI"/>
                <a:cs typeface="Segoe UI"/>
              </a:rPr>
              <a:t>komentāru</a:t>
            </a:r>
            <a:r>
              <a:rPr lang="en-US" sz="3200" dirty="0">
                <a:latin typeface="Segoe UI"/>
                <a:cs typeface="Segoe UI"/>
              </a:rPr>
              <a:t> </a:t>
            </a:r>
            <a:r>
              <a:rPr lang="en-US" sz="3200" dirty="0" err="1">
                <a:latin typeface="Segoe UI"/>
                <a:cs typeface="Segoe UI"/>
              </a:rPr>
              <a:t>vai</a:t>
            </a:r>
            <a:r>
              <a:rPr lang="en-US" sz="3200" dirty="0">
                <a:latin typeface="Segoe UI"/>
                <a:cs typeface="Segoe UI"/>
              </a:rPr>
              <a:t> </a:t>
            </a:r>
            <a:r>
              <a:rPr lang="en-US" sz="3200" dirty="0" err="1">
                <a:latin typeface="Segoe UI"/>
                <a:cs typeface="Segoe UI"/>
              </a:rPr>
              <a:t>dalījies</a:t>
            </a:r>
            <a:r>
              <a:rPr lang="en-US" sz="3200" dirty="0">
                <a:latin typeface="Segoe UI"/>
                <a:cs typeface="Segoe UI"/>
              </a:rPr>
              <a:t> </a:t>
            </a:r>
            <a:r>
              <a:rPr lang="en-US" sz="3200" dirty="0" err="1">
                <a:latin typeface="Segoe UI"/>
                <a:cs typeface="Segoe UI"/>
              </a:rPr>
              <a:t>ar</a:t>
            </a:r>
            <a:r>
              <a:rPr lang="en-US" sz="3200" dirty="0">
                <a:latin typeface="Segoe UI"/>
                <a:cs typeface="Segoe UI"/>
              </a:rPr>
              <a:t> </a:t>
            </a:r>
            <a:r>
              <a:rPr lang="en-US" sz="3200" dirty="0" err="1">
                <a:latin typeface="Segoe UI"/>
                <a:cs typeface="Segoe UI"/>
              </a:rPr>
              <a:t>ierakstu</a:t>
            </a:r>
            <a:r>
              <a:rPr lang="en-US" sz="3200" dirty="0">
                <a:latin typeface="Segoe UI"/>
                <a:cs typeface="Segoe UI"/>
              </a:rPr>
              <a:t>? 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7ABFC1-E598-6127-F4F1-FA4E0CD00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latin typeface="Futura PT Book" panose="020B0502020204020303" pitchFamily="34" charset="0"/>
                <a:cs typeface="Segoe UI"/>
              </a:rPr>
              <a:t>Emociju</a:t>
            </a:r>
            <a:r>
              <a:rPr lang="en-US" sz="4800" dirty="0">
                <a:latin typeface="Futura PT Book" panose="020B0502020204020303" pitchFamily="34" charset="0"/>
                <a:cs typeface="Segoe UI"/>
              </a:rPr>
              <a:t> </a:t>
            </a:r>
            <a:r>
              <a:rPr lang="en-US" sz="4800" dirty="0" err="1">
                <a:latin typeface="Futura PT Book" panose="020B0502020204020303" pitchFamily="34" charset="0"/>
                <a:cs typeface="Segoe UI"/>
              </a:rPr>
              <a:t>nozīme</a:t>
            </a:r>
            <a:r>
              <a:rPr lang="en-US" sz="4800" dirty="0">
                <a:latin typeface="Futura PT Book" panose="020B0502020204020303" pitchFamily="34" charset="0"/>
                <a:cs typeface="Segoe UI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EA674-1004-5543-F627-3DE8C8C40C46}"/>
              </a:ext>
            </a:extLst>
          </p:cNvPr>
          <p:cNvSpPr txBox="1"/>
          <p:nvPr/>
        </p:nvSpPr>
        <p:spPr>
          <a:xfrm>
            <a:off x="1184787" y="4159045"/>
            <a:ext cx="1001907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Segoe UI"/>
                <a:cs typeface="Segoe UI"/>
              </a:rPr>
              <a:t>Kas </a:t>
            </a:r>
            <a:r>
              <a:rPr lang="en-US" sz="3200" dirty="0" err="1">
                <a:latin typeface="Segoe UI"/>
                <a:cs typeface="Segoe UI"/>
              </a:rPr>
              <a:t>pamudināja</a:t>
            </a:r>
            <a:r>
              <a:rPr lang="en-US" sz="3200" dirty="0">
                <a:latin typeface="Segoe UI"/>
                <a:cs typeface="Segoe UI"/>
              </a:rPr>
              <a:t> to </a:t>
            </a:r>
            <a:r>
              <a:rPr lang="en-US" sz="3200" dirty="0" err="1">
                <a:latin typeface="Segoe UI"/>
                <a:cs typeface="Segoe UI"/>
              </a:rPr>
              <a:t>darīt</a:t>
            </a:r>
            <a:r>
              <a:rPr lang="en-US" sz="3200" dirty="0">
                <a:latin typeface="Segoe UI"/>
                <a:cs typeface="Segoe UI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165685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  <SharedWithUsers xmlns="ce8b8449-7073-4f43-8a1a-984ca5569f20">
      <UserInfo>
        <DisplayName>Sabine Berzina</DisplayName>
        <AccountId>860</AccountId>
        <AccountType/>
      </UserInfo>
      <UserInfo>
        <DisplayName>Kaspars Ruklis</DisplayName>
        <AccountId>176</AccountId>
        <AccountType/>
      </UserInfo>
      <UserInfo>
        <DisplayName>Julija Visnevska</DisplayName>
        <AccountId>211</AccountId>
        <AccountType/>
      </UserInfo>
      <UserInfo>
        <DisplayName>Stanley Currier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3A78450-96DC-41AD-BF7E-E8315594D6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BD60B9-3E42-47DE-8A6F-AEC2CB5DEA9F}">
  <ds:schemaRefs>
    <ds:schemaRef ds:uri="ce8b8449-7073-4f43-8a1a-984ca5569f20"/>
    <ds:schemaRef ds:uri="e49c4de8-714a-4d9a-88a7-b286d1a87f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8EF2496-8566-4131-AE0D-DC2C4FA54EDD}">
  <ds:schemaRefs>
    <ds:schemaRef ds:uri="ce8b8449-7073-4f43-8a1a-984ca5569f20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49c4de8-714a-4d9a-88a7-b286d1a87f8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420</Words>
  <Application>Microsoft Office PowerPoint</Application>
  <PresentationFormat>Widescreen</PresentationFormat>
  <Paragraphs>64</Paragraphs>
  <Slides>21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-apple-system</vt:lpstr>
      <vt:lpstr>Arial</vt:lpstr>
      <vt:lpstr>Calibri</vt:lpstr>
      <vt:lpstr>Futura FT Book</vt:lpstr>
      <vt:lpstr>Futura PT Bold</vt:lpstr>
      <vt:lpstr>Futura PT Book</vt:lpstr>
      <vt:lpstr>Museo Sans Cyrl 900</vt:lpstr>
      <vt:lpstr>Segoe UI</vt:lpstr>
      <vt:lpstr>Source Sans Pro Light</vt:lpstr>
      <vt:lpstr>4_Office Theme</vt:lpstr>
      <vt:lpstr>Mājasdarbs dalībniekiem – pirms pirmās nodarbības</vt:lpstr>
      <vt:lpstr>PowerPoint Presentation</vt:lpstr>
      <vt:lpstr>Iepazīšanās un iesildīšanās </vt:lpstr>
      <vt:lpstr>PowerPoint Presentation</vt:lpstr>
      <vt:lpstr>Tests: Kāpēc to publicēja? </vt:lpstr>
      <vt:lpstr>Video un uzdevums – Satura veidi </vt:lpstr>
      <vt:lpstr>Tests: Pārbaudi, vai spēj atšķirt faktu no viedokļa!</vt:lpstr>
      <vt:lpstr>Tests: Kāpēc dalāmies?</vt:lpstr>
      <vt:lpstr>Emociju nozīme </vt:lpstr>
      <vt:lpstr>Apzinies emociju, lai to apvaldītu!  Name it To Tame It!</vt:lpstr>
      <vt:lpstr>Name It To Tame It praksē. Ko Tu jūti, redzot šos attēlus? </vt:lpstr>
      <vt:lpstr>Name It To Tame It praksē. Ko Tu jūti, redzot šos attēlus? </vt:lpstr>
      <vt:lpstr>Name It To Tame It praksē. Ko Tu jūti, redzot šos attēlus? </vt:lpstr>
      <vt:lpstr>Mediju dienasgrāmata</vt:lpstr>
      <vt:lpstr>Diskutējam: Mediju dienasgrāmata </vt:lpstr>
      <vt:lpstr>Digitālās labbūtības pauze </vt:lpstr>
      <vt:lpstr>PowerPoint Presentation</vt:lpstr>
      <vt:lpstr>PowerPoint Presentation</vt:lpstr>
      <vt:lpstr>PowerPoint Presentation</vt:lpstr>
      <vt:lpstr>Pirmās nodaļas beigas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Sabine Berzina</cp:lastModifiedBy>
  <cp:revision>184</cp:revision>
  <dcterms:created xsi:type="dcterms:W3CDTF">2022-06-10T13:26:10Z</dcterms:created>
  <dcterms:modified xsi:type="dcterms:W3CDTF">2023-02-06T11:16:17Z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