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6"/>
  </p:notesMasterIdLst>
  <p:sldIdLst>
    <p:sldId id="257" r:id="rId5"/>
    <p:sldId id="256" r:id="rId6"/>
    <p:sldId id="259" r:id="rId7"/>
    <p:sldId id="258" r:id="rId8"/>
    <p:sldId id="274" r:id="rId9"/>
    <p:sldId id="260" r:id="rId10"/>
    <p:sldId id="275" r:id="rId11"/>
    <p:sldId id="276" r:id="rId12"/>
    <p:sldId id="278" r:id="rId13"/>
    <p:sldId id="261" r:id="rId14"/>
    <p:sldId id="277" r:id="rId15"/>
    <p:sldId id="262" r:id="rId16"/>
    <p:sldId id="268" r:id="rId17"/>
    <p:sldId id="263" r:id="rId18"/>
    <p:sldId id="264" r:id="rId19"/>
    <p:sldId id="266" r:id="rId20"/>
    <p:sldId id="271" r:id="rId21"/>
    <p:sldId id="272" r:id="rId22"/>
    <p:sldId id="273" r:id="rId23"/>
    <p:sldId id="267"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5E1C5710-97AE-FA32-D4FC-C85F118E5B7C}" name="Agnes Ojala" initials="AO" userId="1b7c4e03f4584be7" providerId="Windows Live"/>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220E5-5A58-4703-88B2-0F24DD92B680}" v="2" dt="2023-02-04T19:16:09.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6211" autoAdjust="0"/>
  </p:normalViewPr>
  <p:slideViewPr>
    <p:cSldViewPr snapToGrid="0">
      <p:cViewPr varScale="1">
        <p:scale>
          <a:sx n="51" d="100"/>
          <a:sy n="51" d="100"/>
        </p:scale>
        <p:origin x="106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4BA12AC9-ADAE-441A-A54F-0DE95E3936DA}"/>
    <pc:docChg chg="modSld">
      <pc:chgData name="Sabine Berzina" userId="1466796a-f43a-429c-85bf-4ebf8b660949" providerId="ADAL" clId="{4BA12AC9-ADAE-441A-A54F-0DE95E3936DA}" dt="2023-02-02T13:22:10.339" v="3"/>
      <pc:docMkLst>
        <pc:docMk/>
      </pc:docMkLst>
      <pc:sldChg chg="modNotesTx">
        <pc:chgData name="Sabine Berzina" userId="1466796a-f43a-429c-85bf-4ebf8b660949" providerId="ADAL" clId="{4BA12AC9-ADAE-441A-A54F-0DE95E3936DA}" dt="2023-02-02T13:22:10.339" v="3"/>
        <pc:sldMkLst>
          <pc:docMk/>
          <pc:sldMk cId="3084931827" sldId="267"/>
        </pc:sldMkLst>
      </pc:sldChg>
      <pc:sldChg chg="delCm">
        <pc:chgData name="Sabine Berzina" userId="1466796a-f43a-429c-85bf-4ebf8b660949" providerId="ADAL" clId="{4BA12AC9-ADAE-441A-A54F-0DE95E3936DA}" dt="2023-02-02T13:21:26.168" v="0"/>
        <pc:sldMkLst>
          <pc:docMk/>
          <pc:sldMk cId="2316329630" sldId="271"/>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4BA12AC9-ADAE-441A-A54F-0DE95E3936DA}" dt="2023-02-02T13:21:26.168" v="0"/>
              <pc2:cmMkLst xmlns:pc2="http://schemas.microsoft.com/office/powerpoint/2019/9/main/command">
                <pc:docMk/>
                <pc:sldMk cId="2316329630" sldId="271"/>
                <pc2:cmMk id="{DBC184CC-5CC9-42DA-B844-62F0CA9B072F}"/>
              </pc2:cmMkLst>
            </pc226:cmChg>
          </p:ext>
        </pc:extLst>
      </pc:sldChg>
      <pc:sldChg chg="delCm">
        <pc:chgData name="Sabine Berzina" userId="1466796a-f43a-429c-85bf-4ebf8b660949" providerId="ADAL" clId="{4BA12AC9-ADAE-441A-A54F-0DE95E3936DA}" dt="2023-02-02T13:21:33.228" v="1"/>
        <pc:sldMkLst>
          <pc:docMk/>
          <pc:sldMk cId="3195704279" sldId="272"/>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4BA12AC9-ADAE-441A-A54F-0DE95E3936DA}" dt="2023-02-02T13:21:33.228" v="1"/>
              <pc2:cmMkLst xmlns:pc2="http://schemas.microsoft.com/office/powerpoint/2019/9/main/command">
                <pc:docMk/>
                <pc:sldMk cId="3195704279" sldId="272"/>
                <pc2:cmMk id="{61F3A1F4-4263-45DB-B591-A098DD3E39A4}"/>
              </pc2:cmMkLst>
            </pc226:cmChg>
          </p:ext>
        </pc:extLst>
      </pc:sldChg>
      <pc:sldChg chg="delCm">
        <pc:chgData name="Sabine Berzina" userId="1466796a-f43a-429c-85bf-4ebf8b660949" providerId="ADAL" clId="{4BA12AC9-ADAE-441A-A54F-0DE95E3936DA}" dt="2023-02-02T13:21:41.272" v="2"/>
        <pc:sldMkLst>
          <pc:docMk/>
          <pc:sldMk cId="3963062450" sldId="273"/>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4BA12AC9-ADAE-441A-A54F-0DE95E3936DA}" dt="2023-02-02T13:21:41.272" v="2"/>
              <pc2:cmMkLst xmlns:pc2="http://schemas.microsoft.com/office/powerpoint/2019/9/main/command">
                <pc:docMk/>
                <pc:sldMk cId="3963062450" sldId="273"/>
                <pc2:cmMk id="{578002C0-D148-44B9-89B4-0B255AF1D593}"/>
              </pc2:cmMkLst>
            </pc226:cmChg>
          </p:ext>
        </pc:extLst>
      </pc:sldChg>
    </pc:docChg>
  </pc:docChgLst>
  <pc:docChgLst>
    <pc:chgData name="Sabine Berzina" userId="1466796a-f43a-429c-85bf-4ebf8b660949" providerId="ADAL" clId="{5EF220E5-5A58-4703-88B2-0F24DD92B680}"/>
    <pc:docChg chg="custSel modSld">
      <pc:chgData name="Sabine Berzina" userId="1466796a-f43a-429c-85bf-4ebf8b660949" providerId="ADAL" clId="{5EF220E5-5A58-4703-88B2-0F24DD92B680}" dt="2023-02-04T19:16:09.688" v="3"/>
      <pc:docMkLst>
        <pc:docMk/>
      </pc:docMkLst>
      <pc:sldChg chg="modSp mod">
        <pc:chgData name="Sabine Berzina" userId="1466796a-f43a-429c-85bf-4ebf8b660949" providerId="ADAL" clId="{5EF220E5-5A58-4703-88B2-0F24DD92B680}" dt="2023-02-04T19:16:03.224" v="2" actId="27636"/>
        <pc:sldMkLst>
          <pc:docMk/>
          <pc:sldMk cId="3658121361" sldId="257"/>
        </pc:sldMkLst>
        <pc:spChg chg="mod">
          <ac:chgData name="Sabine Berzina" userId="1466796a-f43a-429c-85bf-4ebf8b660949" providerId="ADAL" clId="{5EF220E5-5A58-4703-88B2-0F24DD92B680}" dt="2023-02-04T19:16:03.224" v="2" actId="27636"/>
          <ac:spMkLst>
            <pc:docMk/>
            <pc:sldMk cId="3658121361" sldId="257"/>
            <ac:spMk id="2" creationId="{7D479B13-FD3B-9A4A-54DC-7A2D24795D54}"/>
          </ac:spMkLst>
        </pc:spChg>
      </pc:sldChg>
      <pc:sldChg chg="modAnim">
        <pc:chgData name="Sabine Berzina" userId="1466796a-f43a-429c-85bf-4ebf8b660949" providerId="ADAL" clId="{5EF220E5-5A58-4703-88B2-0F24DD92B680}" dt="2023-02-04T19:16:02.830" v="0"/>
        <pc:sldMkLst>
          <pc:docMk/>
          <pc:sldMk cId="4047375651" sldId="258"/>
        </pc:sldMkLst>
      </pc:sldChg>
      <pc:sldChg chg="modAnim">
        <pc:chgData name="Sabine Berzina" userId="1466796a-f43a-429c-85bf-4ebf8b660949" providerId="ADAL" clId="{5EF220E5-5A58-4703-88B2-0F24DD92B680}" dt="2023-02-04T19:16:09.688" v="3"/>
        <pc:sldMkLst>
          <pc:docMk/>
          <pc:sldMk cId="2247601380" sldId="260"/>
        </pc:sldMkLst>
      </pc:sldChg>
      <pc:sldChg chg="modSp mod">
        <pc:chgData name="Sabine Berzina" userId="1466796a-f43a-429c-85bf-4ebf8b660949" providerId="ADAL" clId="{5EF220E5-5A58-4703-88B2-0F24DD92B680}" dt="2023-02-04T19:16:03.185" v="1" actId="27636"/>
        <pc:sldMkLst>
          <pc:docMk/>
          <pc:sldMk cId="3447487943" sldId="261"/>
        </pc:sldMkLst>
        <pc:spChg chg="mod">
          <ac:chgData name="Sabine Berzina" userId="1466796a-f43a-429c-85bf-4ebf8b660949" providerId="ADAL" clId="{5EF220E5-5A58-4703-88B2-0F24DD92B680}" dt="2023-02-04T19:16:03.185" v="1" actId="27636"/>
          <ac:spMkLst>
            <pc:docMk/>
            <pc:sldMk cId="3447487943" sldId="261"/>
            <ac:spMk id="3" creationId="{62E0444F-E840-9FA9-B338-4D71798C58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B0E9B-3545-49E0-94AE-740A4C782391}" type="datetimeFigureOut">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77DE8-B074-4DAA-85F7-45E25845C228}" type="slidenum">
              <a:t>‹#›</a:t>
            </a:fld>
            <a:endParaRPr lang="en-US"/>
          </a:p>
        </p:txBody>
      </p:sp>
    </p:spTree>
    <p:extLst>
      <p:ext uri="{BB962C8B-B14F-4D97-AF65-F5344CB8AC3E}">
        <p14:creationId xmlns:p14="http://schemas.microsoft.com/office/powerpoint/2010/main" val="23933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eryverified.eu/et/peatukid/1-peatukk/tarbimispaevi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PJ_gTsuFit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eryverified.eu/et/peatukid/1-peatukk/test-mis-eesmargiga-see-avaldat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82R-jnYi6b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eryverified.eu/et/peatukid/1-peatukk/fakt-voi-arvam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eryverified.eu/et/peatukid/1-peatukk/test-miks-me-jaga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2A3E25C-14BA-461B-9D1A-EB5CE2559D82}" type="slidenum">
              <a:rPr lang="en-US"/>
              <a:t>1</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https://veryverified.eu/et/peatukid/1-peatukk/tarbimispaevik</a:t>
            </a:r>
            <a:endParaRPr lang="en-US"/>
          </a:p>
          <a:p>
            <a:endParaRPr lang="en-US" dirty="0"/>
          </a:p>
        </p:txBody>
      </p:sp>
      <p:sp>
        <p:nvSpPr>
          <p:cNvPr id="4" name="Slide Number Placeholder 3"/>
          <p:cNvSpPr>
            <a:spLocks noGrp="1"/>
          </p:cNvSpPr>
          <p:nvPr>
            <p:ph type="sldNum" sz="quarter" idx="5"/>
          </p:nvPr>
        </p:nvSpPr>
        <p:spPr/>
        <p:txBody>
          <a:bodyPr/>
          <a:lstStyle/>
          <a:p>
            <a:fld id="{C3777DE8-B074-4DAA-85F7-45E25845C228}" type="slidenum">
              <a:rPr lang="en-US"/>
              <a:t>14</a:t>
            </a:fld>
            <a:endParaRPr lang="en-US"/>
          </a:p>
        </p:txBody>
      </p:sp>
    </p:spTree>
    <p:extLst>
      <p:ext uri="{BB962C8B-B14F-4D97-AF65-F5344CB8AC3E}">
        <p14:creationId xmlns:p14="http://schemas.microsoft.com/office/powerpoint/2010/main" val="167488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Koolitaja:</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Istuge toolil sirgelt ja toetage võimaluse korral mõlemad jalad kindlalt maha. Nüüd tehke peaga aeglaselt päripäeva ringe, joonistades ninaga alguses ringe paremale. Tehke ringid alguses väiksed ja kui tunnete, et saate, siis ehk natuke suuremad. Liigutage pead umbes 5 korda aeglaselt päripäeva ja seejärel vastupäeva. Pärast igat viiest setti liikuge tagasi algasendisse.</a:t>
            </a:r>
          </a:p>
        </p:txBody>
      </p:sp>
      <p:sp>
        <p:nvSpPr>
          <p:cNvPr id="4" name="Slide Number Placeholder 3"/>
          <p:cNvSpPr>
            <a:spLocks noGrp="1"/>
          </p:cNvSpPr>
          <p:nvPr>
            <p:ph type="sldNum" sz="quarter" idx="5"/>
          </p:nvPr>
        </p:nvSpPr>
        <p:spPr/>
        <p:txBody>
          <a:bodyPr/>
          <a:lstStyle/>
          <a:p>
            <a:fld id="{C3777DE8-B074-4DAA-85F7-45E25845C228}" type="slidenum">
              <a:rPr lang="en-US"/>
              <a:t>17</a:t>
            </a:fld>
            <a:endParaRPr lang="en-US"/>
          </a:p>
        </p:txBody>
      </p:sp>
    </p:spTree>
    <p:extLst>
      <p:ext uri="{BB962C8B-B14F-4D97-AF65-F5344CB8AC3E}">
        <p14:creationId xmlns:p14="http://schemas.microsoft.com/office/powerpoint/2010/main" val="64830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Selle harjutuse nimi on kasslehm ja see mõjub hästi seljale, eriti kui veedate suurema osa päevast istudes. Istuge tooli keskosas või esiserval. Hingake sisse, lükake samal ajal selg kumeraks ja vaadake üles, hingake välja, lükake samal ajal selg küüru ja lõug rinna poole. Korrake igat liigutust kolm või neli korda ja istuge toolile ilusti tagasi.</a:t>
            </a:r>
          </a:p>
        </p:txBody>
      </p:sp>
      <p:sp>
        <p:nvSpPr>
          <p:cNvPr id="4" name="Slide Number Placeholder 3"/>
          <p:cNvSpPr>
            <a:spLocks noGrp="1"/>
          </p:cNvSpPr>
          <p:nvPr>
            <p:ph type="sldNum" sz="quarter" idx="5"/>
          </p:nvPr>
        </p:nvSpPr>
        <p:spPr/>
        <p:txBody>
          <a:bodyPr/>
          <a:lstStyle/>
          <a:p>
            <a:fld id="{C3777DE8-B074-4DAA-85F7-45E25845C228}" type="slidenum">
              <a:rPr lang="en-US"/>
              <a:t>18</a:t>
            </a:fld>
            <a:endParaRPr lang="en-US"/>
          </a:p>
        </p:txBody>
      </p:sp>
    </p:spTree>
    <p:extLst>
      <p:ext uri="{BB962C8B-B14F-4D97-AF65-F5344CB8AC3E}">
        <p14:creationId xmlns:p14="http://schemas.microsoft.com/office/powerpoint/2010/main" val="233499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effectLst/>
                <a:latin typeface="Calibri" panose="020F0502020204030204" pitchFamily="34" charset="0"/>
                <a:ea typeface="Calibri" panose="020F0502020204030204" pitchFamily="34" charset="0"/>
                <a:cs typeface="Times New Roman" panose="02020603050405020304" pitchFamily="18" charset="0"/>
              </a:rPr>
              <a:t>Nüüd teeme mõne mõnusa küljevenituse! Asetage parem käsi toolile või reiele. Sirutage vasak käsi üle pea paremale, hingake paar korda. Seejärel sirutage teisele poole!</a:t>
            </a:r>
          </a:p>
        </p:txBody>
      </p:sp>
      <p:sp>
        <p:nvSpPr>
          <p:cNvPr id="4" name="Slide Number Placeholder 3"/>
          <p:cNvSpPr>
            <a:spLocks noGrp="1"/>
          </p:cNvSpPr>
          <p:nvPr>
            <p:ph type="sldNum" sz="quarter" idx="5"/>
          </p:nvPr>
        </p:nvSpPr>
        <p:spPr/>
        <p:txBody>
          <a:bodyPr/>
          <a:lstStyle/>
          <a:p>
            <a:fld id="{C3777DE8-B074-4DAA-85F7-45E25845C228}" type="slidenum">
              <a:rPr lang="en-US"/>
              <a:t>19</a:t>
            </a:fld>
            <a:endParaRPr lang="en-US"/>
          </a:p>
        </p:txBody>
      </p:sp>
    </p:spTree>
    <p:extLst>
      <p:ext uri="{BB962C8B-B14F-4D97-AF65-F5344CB8AC3E}">
        <p14:creationId xmlns:p14="http://schemas.microsoft.com/office/powerpoint/2010/main" val="192603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Palu</a:t>
            </a:r>
            <a:r>
              <a:rPr lang="en-US" dirty="0"/>
              <a:t> </a:t>
            </a:r>
            <a:r>
              <a:rPr lang="en-US" dirty="0" err="1"/>
              <a:t>mõnel</a:t>
            </a:r>
            <a:r>
              <a:rPr lang="en-US" dirty="0"/>
              <a:t> </a:t>
            </a:r>
            <a:r>
              <a:rPr lang="en-US" dirty="0" err="1"/>
              <a:t>õpilasel</a:t>
            </a:r>
            <a:r>
              <a:rPr lang="en-US" dirty="0"/>
              <a:t> </a:t>
            </a:r>
            <a:r>
              <a:rPr lang="en-US" dirty="0" err="1"/>
              <a:t>teistega</a:t>
            </a:r>
            <a:r>
              <a:rPr lang="en-US" dirty="0"/>
              <a:t> </a:t>
            </a:r>
            <a:r>
              <a:rPr lang="en-US" dirty="0" err="1"/>
              <a:t>jagada</a:t>
            </a:r>
            <a:r>
              <a:rPr lang="en-US" dirty="0"/>
              <a:t> </a:t>
            </a:r>
            <a:r>
              <a:rPr lang="en-US" dirty="0" err="1"/>
              <a:t>üht</a:t>
            </a:r>
            <a:r>
              <a:rPr lang="en-US" dirty="0"/>
              <a:t> </a:t>
            </a:r>
            <a:r>
              <a:rPr lang="en-US" dirty="0" err="1"/>
              <a:t>selle</a:t>
            </a:r>
            <a:r>
              <a:rPr lang="en-US" dirty="0"/>
              <a:t> </a:t>
            </a:r>
            <a:r>
              <a:rPr lang="en-US" dirty="0" err="1"/>
              <a:t>koolituse</a:t>
            </a:r>
            <a:r>
              <a:rPr lang="en-US" dirty="0"/>
              <a:t> </a:t>
            </a:r>
            <a:r>
              <a:rPr lang="en-US" dirty="0" err="1"/>
              <a:t>käigus</a:t>
            </a:r>
            <a:r>
              <a:rPr lang="en-US" dirty="0"/>
              <a:t> </a:t>
            </a:r>
            <a:r>
              <a:rPr lang="en-US" dirty="0" err="1"/>
              <a:t>õpitud</a:t>
            </a:r>
            <a:r>
              <a:rPr lang="en-US" dirty="0"/>
              <a:t> </a:t>
            </a:r>
            <a:r>
              <a:rPr lang="en-US" dirty="0" err="1"/>
              <a:t>nippi</a:t>
            </a:r>
            <a:r>
              <a:rPr lang="en-US" dirty="0"/>
              <a:t>, </a:t>
            </a:r>
            <a:r>
              <a:rPr lang="en-US" dirty="0" err="1"/>
              <a:t>mida</a:t>
            </a:r>
            <a:r>
              <a:rPr lang="en-US" dirty="0"/>
              <a:t> </a:t>
            </a:r>
            <a:r>
              <a:rPr lang="en-US" dirty="0" err="1"/>
              <a:t>nad</a:t>
            </a:r>
            <a:r>
              <a:rPr lang="en-US" dirty="0"/>
              <a:t> </a:t>
            </a:r>
            <a:r>
              <a:rPr lang="en-US" dirty="0" err="1"/>
              <a:t>plaanivad</a:t>
            </a:r>
            <a:r>
              <a:rPr lang="en-US" dirty="0"/>
              <a:t> </a:t>
            </a:r>
            <a:r>
              <a:rPr lang="en-US" dirty="0" err="1"/>
              <a:t>oma</a:t>
            </a:r>
            <a:r>
              <a:rPr lang="en-US" dirty="0"/>
              <a:t> </a:t>
            </a:r>
            <a:r>
              <a:rPr lang="en-US" dirty="0" err="1"/>
              <a:t>elus</a:t>
            </a:r>
            <a:r>
              <a:rPr lang="en-US" dirty="0"/>
              <a:t> </a:t>
            </a:r>
            <a:r>
              <a:rPr lang="en-US" dirty="0" err="1"/>
              <a:t>kasutada</a:t>
            </a:r>
            <a:r>
              <a:rPr lang="en-US" dirty="0"/>
              <a:t> ka </a:t>
            </a:r>
            <a:r>
              <a:rPr lang="en-US" dirty="0" err="1"/>
              <a:t>edaspidi</a:t>
            </a:r>
            <a:r>
              <a:rPr lang="en-US" dirty="0"/>
              <a:t>. </a:t>
            </a:r>
          </a:p>
        </p:txBody>
      </p:sp>
      <p:sp>
        <p:nvSpPr>
          <p:cNvPr id="4" name="Slide Number Placeholder 3"/>
          <p:cNvSpPr>
            <a:spLocks noGrp="1"/>
          </p:cNvSpPr>
          <p:nvPr>
            <p:ph type="sldNum" sz="quarter" idx="5"/>
          </p:nvPr>
        </p:nvSpPr>
        <p:spPr/>
        <p:txBody>
          <a:bodyPr/>
          <a:lstStyle/>
          <a:p>
            <a:fld id="{C3777DE8-B074-4DAA-85F7-45E25845C228}" type="slidenum">
              <a:rPr lang="en-US" smtClean="0"/>
              <a:t>20</a:t>
            </a:fld>
            <a:endParaRPr lang="en-US"/>
          </a:p>
        </p:txBody>
      </p:sp>
    </p:spTree>
    <p:extLst>
      <p:ext uri="{BB962C8B-B14F-4D97-AF65-F5344CB8AC3E}">
        <p14:creationId xmlns:p14="http://schemas.microsoft.com/office/powerpoint/2010/main" val="263401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effectLst/>
                <a:latin typeface="Calibri" panose="020F0502020204030204" pitchFamily="34" charset="0"/>
                <a:ea typeface="Calibri" panose="020F0502020204030204" pitchFamily="34" charset="0"/>
                <a:cs typeface="Times New Roman" panose="02020603050405020304" pitchFamily="18" charset="0"/>
              </a:rPr>
              <a:t>Palu õpilastel tõsta käsi (kohapeal olles) või kirjutada vestlusse Y (virtuaalsel kohtumisel), kui nad on ...</a:t>
            </a: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 </a:t>
            </a:r>
            <a:r>
              <a:rPr lang="en-US" dirty="0" err="1"/>
              <a:t>tulemast</a:t>
            </a:r>
            <a:r>
              <a:rPr lang="en-US" dirty="0"/>
              <a:t> </a:t>
            </a:r>
            <a:r>
              <a:rPr lang="en-US" dirty="0" err="1"/>
              <a:t>kursusele</a:t>
            </a:r>
            <a:r>
              <a:rPr lang="en-US" dirty="0"/>
              <a:t> „Very Verified“! EE </a:t>
            </a:r>
            <a:r>
              <a:rPr lang="en-US" dirty="0">
                <a:hlinkClick r:id="rId3"/>
              </a:rPr>
              <a:t>https://youtu.be/PJ_gTsuFitk</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https://veryverified.eu/et/peatukid/1-peatukk/test-mis-eesmargiga-see-avaldati</a:t>
            </a:r>
            <a:endParaRPr lang="en-US" dirty="0"/>
          </a:p>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5</a:t>
            </a:fld>
            <a:endParaRPr lang="en-US"/>
          </a:p>
        </p:txBody>
      </p:sp>
    </p:spTree>
    <p:extLst>
      <p:ext uri="{BB962C8B-B14F-4D97-AF65-F5344CB8AC3E}">
        <p14:creationId xmlns:p14="http://schemas.microsoft.com/office/powerpoint/2010/main" val="372889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effectLst/>
                <a:latin typeface="Calibri"/>
                <a:ea typeface="Calibri" panose="020F0502020204030204" pitchFamily="34" charset="0"/>
                <a:cs typeface="Calibri"/>
              </a:rPr>
              <a:t>Sisu tüübid:</a:t>
            </a:r>
            <a:r>
              <a:rPr lang="et-EE" sz="1800" dirty="0">
                <a:latin typeface="Calibri"/>
                <a:ea typeface="Calibri" panose="020F0502020204030204" pitchFamily="34" charset="0"/>
                <a:cs typeface="Calibri"/>
              </a:rPr>
              <a:t> </a:t>
            </a:r>
            <a:r>
              <a:rPr lang="et-EE" dirty="0">
                <a:hlinkClick r:id="rId3"/>
              </a:rPr>
              <a:t>https://youtu.be/82R-jnYi6b0</a:t>
            </a:r>
            <a:endParaRPr lang="en-US"/>
          </a:p>
          <a:p>
            <a:endParaRPr lang="et-EE"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6</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https://veryverified.eu/et/peatukid/1-peatukk/fakt-voi-arvamus</a:t>
            </a:r>
            <a:endParaRPr lang="en-US"/>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7</a:t>
            </a:fld>
            <a:endParaRPr lang="en-US"/>
          </a:p>
        </p:txBody>
      </p:sp>
    </p:spTree>
    <p:extLst>
      <p:ext uri="{BB962C8B-B14F-4D97-AF65-F5344CB8AC3E}">
        <p14:creationId xmlns:p14="http://schemas.microsoft.com/office/powerpoint/2010/main" val="46927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https://veryverified.eu/et/peatukid/1-peatukk/test-miks-me-jagame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8</a:t>
            </a:fld>
            <a:endParaRPr lang="en-US"/>
          </a:p>
        </p:txBody>
      </p:sp>
    </p:spTree>
    <p:extLst>
      <p:ext uri="{BB962C8B-B14F-4D97-AF65-F5344CB8AC3E}">
        <p14:creationId xmlns:p14="http://schemas.microsoft.com/office/powerpoint/2010/main" val="200756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9</a:t>
            </a:fld>
            <a:endParaRPr lang="en-US"/>
          </a:p>
        </p:txBody>
      </p:sp>
    </p:spTree>
    <p:extLst>
      <p:ext uri="{BB962C8B-B14F-4D97-AF65-F5344CB8AC3E}">
        <p14:creationId xmlns:p14="http://schemas.microsoft.com/office/powerpoint/2010/main" val="130895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C3777DE8-B074-4DAA-85F7-45E25845C228}" type="slidenum">
              <a:rPr lang="et-EE" smtClean="0"/>
              <a:t>11</a:t>
            </a:fld>
            <a:endParaRPr lang="et-EE"/>
          </a:p>
        </p:txBody>
      </p:sp>
    </p:spTree>
    <p:extLst>
      <p:ext uri="{BB962C8B-B14F-4D97-AF65-F5344CB8AC3E}">
        <p14:creationId xmlns:p14="http://schemas.microsoft.com/office/powerpoint/2010/main" val="375959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2/4/2023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2/4/2023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2/4/2023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2/4/2023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2/4/2023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2/4/2023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2/4/2023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2/4/2023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2/4/2023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2/4/2023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2/4/2023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2/4/2023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J_gTsuFitk?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82R-jnYi6b0?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543232" y="383034"/>
            <a:ext cx="10472057" cy="1325563"/>
          </a:xfrm>
        </p:spPr>
        <p:txBody>
          <a:bodyPr>
            <a:normAutofit/>
          </a:bodyPr>
          <a:lstStyle/>
          <a:p>
            <a:pPr>
              <a:lnSpc>
                <a:spcPct val="107000"/>
              </a:lnSpc>
              <a:spcAft>
                <a:spcPts val="800"/>
              </a:spcAft>
            </a:pPr>
            <a:r>
              <a:rPr lang="et-EE" dirty="0">
                <a:latin typeface="Futura PT Book"/>
              </a:rPr>
              <a:t>Eeltöö osalejatele – enne esimest tundi</a:t>
            </a:r>
            <a:endParaRPr lang="en-US" dirty="0">
              <a:latin typeface="Futura PT Book"/>
            </a:endParaRP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542796" y="2205650"/>
            <a:ext cx="5882151" cy="3495229"/>
          </a:xfrm>
        </p:spPr>
        <p:txBody>
          <a:bodyPr vert="horz" lIns="91440" tIns="45720" rIns="91440" bIns="45720" rtlCol="0" anchor="t">
            <a:normAutofit fontScale="92500" lnSpcReduction="20000"/>
          </a:bodyPr>
          <a:lstStyle/>
          <a:p>
            <a:pPr marL="342900" lvl="0" indent="-342900">
              <a:lnSpc>
                <a:spcPct val="107000"/>
              </a:lnSpc>
              <a:spcAft>
                <a:spcPts val="800"/>
              </a:spcAft>
              <a:buFont typeface="Times New Roman" panose="02020603050405020304" pitchFamily="18" charset="0"/>
              <a:buChar char="-"/>
              <a:tabLst>
                <a:tab pos="457200" algn="l"/>
              </a:tabLst>
            </a:pPr>
            <a:r>
              <a:rPr lang="et-EE" sz="3200" dirty="0">
                <a:latin typeface="Futura PT Book"/>
                <a:ea typeface="Source Sans Pro Light"/>
              </a:rPr>
              <a:t>Luua endale kursuse </a:t>
            </a:r>
            <a:br>
              <a:rPr lang="et-EE" sz="3200" dirty="0">
                <a:latin typeface="Futura PT Book"/>
                <a:ea typeface="Source Sans Pro Light"/>
              </a:rPr>
            </a:br>
            <a:r>
              <a:rPr lang="et-EE" sz="3200" dirty="0">
                <a:latin typeface="Futura PT Book"/>
                <a:ea typeface="Source Sans Pro Light"/>
              </a:rPr>
              <a:t>„</a:t>
            </a:r>
            <a:r>
              <a:rPr lang="et-EE" sz="3200" dirty="0" err="1">
                <a:latin typeface="Futura PT Book"/>
                <a:ea typeface="Source Sans Pro Light"/>
              </a:rPr>
              <a:t>Very</a:t>
            </a:r>
            <a:r>
              <a:rPr lang="et-EE" sz="3200" dirty="0">
                <a:latin typeface="Futura PT Book"/>
                <a:ea typeface="Source Sans Pro Light"/>
              </a:rPr>
              <a:t> </a:t>
            </a:r>
            <a:r>
              <a:rPr lang="et-EE" sz="3200" dirty="0" err="1">
                <a:latin typeface="Futura PT Book"/>
                <a:ea typeface="Source Sans Pro Light"/>
              </a:rPr>
              <a:t>Verified</a:t>
            </a:r>
            <a:r>
              <a:rPr lang="et-EE" sz="3200" dirty="0">
                <a:latin typeface="Futura PT Book"/>
                <a:ea typeface="Source Sans Pro Light"/>
              </a:rPr>
              <a:t>“ konto.</a:t>
            </a:r>
          </a:p>
          <a:p>
            <a:pPr marL="342900" lvl="0" indent="-342900">
              <a:lnSpc>
                <a:spcPct val="107000"/>
              </a:lnSpc>
              <a:spcAft>
                <a:spcPts val="800"/>
              </a:spcAft>
              <a:buFont typeface="Times New Roman" panose="02020603050405020304" pitchFamily="18" charset="0"/>
              <a:buChar char="-"/>
              <a:tabLst>
                <a:tab pos="457200" algn="l"/>
              </a:tabLst>
            </a:pPr>
            <a:r>
              <a:rPr lang="et-EE" sz="3200" dirty="0">
                <a:latin typeface="Futura PT Book"/>
                <a:ea typeface="Source Sans Pro Light"/>
              </a:rPr>
              <a:t>Lugeda kursuse </a:t>
            </a:r>
            <a:br>
              <a:rPr lang="et-EE" sz="3200" dirty="0">
                <a:latin typeface="Futura PT Book"/>
                <a:ea typeface="Source Sans Pro Light"/>
              </a:rPr>
            </a:br>
            <a:r>
              <a:rPr lang="et-EE" sz="3200" dirty="0">
                <a:latin typeface="Futura PT Book"/>
                <a:ea typeface="Source Sans Pro Light"/>
              </a:rPr>
              <a:t>„</a:t>
            </a:r>
            <a:r>
              <a:rPr lang="et-EE" sz="3200" dirty="0" err="1">
                <a:latin typeface="Futura PT Book"/>
                <a:ea typeface="Source Sans Pro Light"/>
              </a:rPr>
              <a:t>Very</a:t>
            </a:r>
            <a:r>
              <a:rPr lang="et-EE" sz="3200" dirty="0">
                <a:latin typeface="Futura PT Book"/>
                <a:ea typeface="Source Sans Pro Light"/>
              </a:rPr>
              <a:t> </a:t>
            </a:r>
            <a:r>
              <a:rPr lang="et-EE" sz="3200" dirty="0" err="1">
                <a:latin typeface="Futura PT Book"/>
                <a:ea typeface="Source Sans Pro Light"/>
              </a:rPr>
              <a:t>Verified</a:t>
            </a:r>
            <a:r>
              <a:rPr lang="et-EE" sz="3200" dirty="0">
                <a:latin typeface="Futura PT Book"/>
                <a:ea typeface="Source Sans Pro Light"/>
              </a:rPr>
              <a:t>“ kodulehte (link „Kursusest“).</a:t>
            </a:r>
          </a:p>
          <a:p>
            <a:pPr marL="342900" lvl="0" indent="-342900">
              <a:lnSpc>
                <a:spcPct val="107000"/>
              </a:lnSpc>
              <a:spcAft>
                <a:spcPts val="800"/>
              </a:spcAft>
              <a:buFont typeface="Times New Roman" panose="02020603050405020304" pitchFamily="18" charset="0"/>
              <a:buChar char="-"/>
              <a:tabLst>
                <a:tab pos="457200" algn="l"/>
              </a:tabLst>
            </a:pPr>
            <a:r>
              <a:rPr lang="et-EE" sz="3200" dirty="0">
                <a:latin typeface="Futura PT Book"/>
                <a:ea typeface="Source Sans Pro Light"/>
              </a:rPr>
              <a:t>Vastata kodulehel esimesele testi küsimusele.</a:t>
            </a: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6" name="Picture 6" descr="Qr code&#10;&#10;Description automatically generated">
            <a:extLst>
              <a:ext uri="{FF2B5EF4-FFF2-40B4-BE49-F238E27FC236}">
                <a16:creationId xmlns:a16="http://schemas.microsoft.com/office/drawing/2014/main" id="{3B4855FD-80C0-EF85-B749-2ED9E4197978}"/>
              </a:ext>
            </a:extLst>
          </p:cNvPr>
          <p:cNvPicPr>
            <a:picLocks noChangeAspect="1"/>
          </p:cNvPicPr>
          <p:nvPr/>
        </p:nvPicPr>
        <p:blipFill>
          <a:blip r:embed="rId4"/>
          <a:stretch>
            <a:fillRect/>
          </a:stretch>
        </p:blipFill>
        <p:spPr>
          <a:xfrm>
            <a:off x="8562109" y="2195945"/>
            <a:ext cx="2743200" cy="2743200"/>
          </a:xfrm>
          <a:prstGeom prst="rect">
            <a:avLst/>
          </a:prstGeom>
        </p:spPr>
      </p:pic>
    </p:spTree>
    <p:extLst>
      <p:ext uri="{BB962C8B-B14F-4D97-AF65-F5344CB8AC3E}">
        <p14:creationId xmlns:p14="http://schemas.microsoft.com/office/powerpoint/2010/main" val="365812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199" y="561068"/>
            <a:ext cx="10868025" cy="1325563"/>
          </a:xfrm>
        </p:spPr>
        <p:txBody>
          <a:bodyPr>
            <a:normAutofit/>
          </a:bodyPr>
          <a:lstStyle/>
          <a:p>
            <a:r>
              <a:rPr lang="et-EE" dirty="0">
                <a:latin typeface="Futura PT Book"/>
              </a:rPr>
              <a:t>Tunnete taltsutamiseks </a:t>
            </a:r>
            <a:br>
              <a:rPr lang="et-EE" dirty="0">
                <a:latin typeface="Futura PT Book"/>
              </a:rPr>
            </a:br>
            <a:r>
              <a:rPr lang="et-EE" dirty="0">
                <a:latin typeface="Futura PT Book"/>
              </a:rPr>
              <a:t>neile nime andmine</a:t>
            </a:r>
            <a:endParaRPr lang="en-US">
              <a:latin typeface="Futura PT Book"/>
            </a:endParaRP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528636" y="1439861"/>
            <a:ext cx="6510339" cy="4351338"/>
          </a:xfrm>
        </p:spPr>
        <p:txBody>
          <a:bodyPr vert="horz" lIns="91440" tIns="45720" rIns="91440" bIns="45720" rtlCol="0" anchor="t">
            <a:normAutofit/>
          </a:bodyPr>
          <a:lstStyle/>
          <a:p>
            <a:pPr marL="0" indent="0" algn="l">
              <a:buNone/>
            </a:pPr>
            <a:endParaRPr lang="en-US" b="0" i="0" dirty="0">
              <a:solidFill>
                <a:srgbClr val="212529"/>
              </a:solidFill>
              <a:effectLst/>
              <a:latin typeface="Futura PT Book"/>
            </a:endParaRPr>
          </a:p>
          <a:p>
            <a:pPr marL="514350" indent="-514350">
              <a:buFont typeface="+mj-lt"/>
              <a:buAutoNum type="arabicPeriod"/>
            </a:pPr>
            <a:r>
              <a:rPr lang="et-EE" b="1" dirty="0">
                <a:solidFill>
                  <a:srgbClr val="212529"/>
                </a:solidFill>
                <a:latin typeface="Futura PT Book"/>
              </a:rPr>
              <a:t>Tehke paus. </a:t>
            </a:r>
            <a:r>
              <a:rPr lang="et-EE" dirty="0">
                <a:solidFill>
                  <a:srgbClr val="212529"/>
                </a:solidFill>
                <a:latin typeface="Futura PT Book"/>
              </a:rPr>
              <a:t>Kui olete näinud teid provotseerivat pilti või artiklit, pöörake pea ekraanist eemale. Hingake sügavalt sisse.</a:t>
            </a:r>
          </a:p>
          <a:p>
            <a:pPr marL="514350" indent="-514350" algn="l">
              <a:buFont typeface="+mj-lt"/>
              <a:buAutoNum type="arabicPeriod"/>
            </a:pPr>
            <a:r>
              <a:rPr lang="et-EE" b="1" i="0" dirty="0">
                <a:solidFill>
                  <a:srgbClr val="212529"/>
                </a:solidFill>
                <a:effectLst/>
                <a:latin typeface="Futura PT Book"/>
              </a:rPr>
              <a:t>Küsige endalt</a:t>
            </a:r>
            <a:r>
              <a:rPr lang="en-US" b="1" i="0" dirty="0">
                <a:solidFill>
                  <a:srgbClr val="212529"/>
                </a:solidFill>
                <a:effectLst/>
                <a:latin typeface="Futura PT Book"/>
              </a:rPr>
              <a:t>:</a:t>
            </a:r>
            <a:r>
              <a:rPr lang="en-US" b="0" i="0" dirty="0">
                <a:solidFill>
                  <a:srgbClr val="212529"/>
                </a:solidFill>
                <a:effectLst/>
                <a:latin typeface="Futura PT Book"/>
              </a:rPr>
              <a:t> </a:t>
            </a:r>
            <a:r>
              <a:rPr lang="et-EE" b="0" i="0" dirty="0">
                <a:solidFill>
                  <a:srgbClr val="212529"/>
                </a:solidFill>
                <a:effectLst/>
                <a:latin typeface="Futura PT Book"/>
              </a:rPr>
              <a:t>Kuidas ma en</a:t>
            </a:r>
            <a:r>
              <a:rPr lang="et-EE" dirty="0">
                <a:solidFill>
                  <a:srgbClr val="212529"/>
                </a:solidFill>
                <a:latin typeface="Futura PT Book"/>
              </a:rPr>
              <a:t>d tunnen</a:t>
            </a:r>
            <a:r>
              <a:rPr lang="en-US" b="0" i="0" dirty="0">
                <a:solidFill>
                  <a:srgbClr val="212529"/>
                </a:solidFill>
                <a:effectLst/>
                <a:latin typeface="Futura PT Book"/>
              </a:rPr>
              <a:t>?</a:t>
            </a:r>
          </a:p>
          <a:p>
            <a:pPr marL="514350" indent="-514350" algn="l">
              <a:buFont typeface="+mj-lt"/>
              <a:buAutoNum type="arabicPeriod"/>
            </a:pPr>
            <a:r>
              <a:rPr lang="et-EE" b="1" i="0" dirty="0">
                <a:solidFill>
                  <a:srgbClr val="212529"/>
                </a:solidFill>
                <a:effectLst/>
                <a:latin typeface="Futura PT Book"/>
              </a:rPr>
              <a:t>Öelge sõna välja</a:t>
            </a:r>
            <a:r>
              <a:rPr lang="et-EE" b="1" dirty="0">
                <a:solidFill>
                  <a:srgbClr val="212529"/>
                </a:solidFill>
                <a:latin typeface="Futura PT Book"/>
              </a:rPr>
              <a:t>.</a:t>
            </a:r>
            <a:r>
              <a:rPr lang="en-US" b="0" i="0" dirty="0">
                <a:solidFill>
                  <a:srgbClr val="212529"/>
                </a:solidFill>
                <a:effectLst/>
                <a:latin typeface="Futura PT Book"/>
              </a:rPr>
              <a:t> </a:t>
            </a:r>
            <a:r>
              <a:rPr lang="et-EE" dirty="0">
                <a:solidFill>
                  <a:srgbClr val="212529"/>
                </a:solidFill>
                <a:latin typeface="Futura PT Book"/>
              </a:rPr>
              <a:t>Andke oma emotsioonile nimi ja aktsepteerige seda. Nii saate loogilise mõtlemise üle kontrolli tagasi.</a:t>
            </a:r>
            <a:endParaRPr lang="en-US" b="0" i="0">
              <a:solidFill>
                <a:srgbClr val="212529"/>
              </a:solidFill>
              <a:effectLst/>
              <a:latin typeface="Futura PT Book"/>
            </a:endParaRPr>
          </a:p>
          <a:p>
            <a:pPr marL="0" indent="0">
              <a:buNone/>
            </a:pPr>
            <a:endParaRPr lang="en-US" b="1" dirty="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026F83AC-D591-03B4-5528-1F5686528F8F}"/>
              </a:ext>
            </a:extLst>
          </p:cNvPr>
          <p:cNvPicPr>
            <a:picLocks noChangeAspect="1"/>
          </p:cNvPicPr>
          <p:nvPr/>
        </p:nvPicPr>
        <p:blipFill>
          <a:blip r:embed="rId2"/>
          <a:stretch>
            <a:fillRect/>
          </a:stretch>
        </p:blipFill>
        <p:spPr>
          <a:xfrm>
            <a:off x="8262959" y="5184525"/>
            <a:ext cx="3345425" cy="1213349"/>
          </a:xfrm>
          <a:prstGeom prst="rect">
            <a:avLst/>
          </a:prstGeom>
        </p:spPr>
      </p:pic>
      <p:pic>
        <p:nvPicPr>
          <p:cNvPr id="4" name="Picture 6" descr="Chart&#10;&#10;Description automatically generated">
            <a:extLst>
              <a:ext uri="{FF2B5EF4-FFF2-40B4-BE49-F238E27FC236}">
                <a16:creationId xmlns:a16="http://schemas.microsoft.com/office/drawing/2014/main" id="{0B18849D-2C23-F779-9668-E972B7C9123A}"/>
              </a:ext>
            </a:extLst>
          </p:cNvPr>
          <p:cNvPicPr>
            <a:picLocks noChangeAspect="1"/>
          </p:cNvPicPr>
          <p:nvPr/>
        </p:nvPicPr>
        <p:blipFill rotWithShape="1">
          <a:blip r:embed="rId3"/>
          <a:srcRect l="21920" r="20652" b="99"/>
          <a:stretch/>
        </p:blipFill>
        <p:spPr>
          <a:xfrm>
            <a:off x="7211683" y="357022"/>
            <a:ext cx="4872286" cy="4831186"/>
          </a:xfrm>
          <a:prstGeom prst="rect">
            <a:avLst/>
          </a:prstGeom>
        </p:spPr>
      </p:pic>
    </p:spTree>
    <p:extLst>
      <p:ext uri="{BB962C8B-B14F-4D97-AF65-F5344CB8AC3E}">
        <p14:creationId xmlns:p14="http://schemas.microsoft.com/office/powerpoint/2010/main" val="344748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normAutofit fontScale="90000"/>
          </a:bodyPr>
          <a:lstStyle/>
          <a:p>
            <a:r>
              <a:rPr lang="et-EE" dirty="0">
                <a:latin typeface="Futura PT Bold"/>
              </a:rPr>
              <a:t>Tunnete taltsutamiseks neile nime andmise harjutus. Mis tunne teid valdab</a:t>
            </a:r>
            <a:r>
              <a:rPr lang="en-US" dirty="0">
                <a:latin typeface="Futura PT Bold"/>
              </a:rPr>
              <a:t>?</a:t>
            </a:r>
          </a:p>
        </p:txBody>
      </p:sp>
      <p:pic>
        <p:nvPicPr>
          <p:cNvPr id="6" name="Picture 6" descr="A picture containing text, screenshot&#10;&#10;Description automatically generated">
            <a:extLst>
              <a:ext uri="{FF2B5EF4-FFF2-40B4-BE49-F238E27FC236}">
                <a16:creationId xmlns:a16="http://schemas.microsoft.com/office/drawing/2014/main" id="{2F732486-4659-5106-7AB5-7696D1D55D71}"/>
              </a:ext>
            </a:extLst>
          </p:cNvPr>
          <p:cNvPicPr>
            <a:picLocks noGrp="1" noChangeAspect="1"/>
          </p:cNvPicPr>
          <p:nvPr>
            <p:ph idx="1"/>
          </p:nvPr>
        </p:nvPicPr>
        <p:blipFill>
          <a:blip r:embed="rId3"/>
          <a:stretch>
            <a:fillRect/>
          </a:stretch>
        </p:blipFill>
        <p:spPr>
          <a:xfrm>
            <a:off x="1048273" y="1788755"/>
            <a:ext cx="9960259" cy="5285401"/>
          </a:xfrm>
        </p:spPr>
      </p:pic>
    </p:spTree>
    <p:extLst>
      <p:ext uri="{BB962C8B-B14F-4D97-AF65-F5344CB8AC3E}">
        <p14:creationId xmlns:p14="http://schemas.microsoft.com/office/powerpoint/2010/main" val="58392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149465"/>
            <a:ext cx="10515600" cy="1325563"/>
          </a:xfrm>
        </p:spPr>
        <p:txBody>
          <a:bodyPr/>
          <a:lstStyle/>
          <a:p>
            <a:r>
              <a:rPr lang="et-EE" dirty="0">
                <a:latin typeface="Futura PT Bold"/>
              </a:rPr>
              <a:t>Tunnete taltsutamiseks neile nime andmise harjutus</a:t>
            </a:r>
            <a:endParaRPr lang="en-US" dirty="0"/>
          </a:p>
        </p:txBody>
      </p:sp>
      <p:pic>
        <p:nvPicPr>
          <p:cNvPr id="5" name="Picture 5" descr="Graphical user interface, website&#10;&#10;Description automatically generated">
            <a:extLst>
              <a:ext uri="{FF2B5EF4-FFF2-40B4-BE49-F238E27FC236}">
                <a16:creationId xmlns:a16="http://schemas.microsoft.com/office/drawing/2014/main" id="{AA816F2E-DA8C-F0B6-A9F3-70D6334D7672}"/>
              </a:ext>
            </a:extLst>
          </p:cNvPr>
          <p:cNvPicPr>
            <a:picLocks noGrp="1" noChangeAspect="1"/>
          </p:cNvPicPr>
          <p:nvPr>
            <p:ph idx="1"/>
          </p:nvPr>
        </p:nvPicPr>
        <p:blipFill rotWithShape="1">
          <a:blip r:embed="rId2"/>
          <a:srcRect t="15116" r="131"/>
          <a:stretch/>
        </p:blipFill>
        <p:spPr>
          <a:xfrm>
            <a:off x="-1653742" y="1480568"/>
            <a:ext cx="14910040" cy="7141306"/>
          </a:xfrm>
        </p:spPr>
      </p:pic>
    </p:spTree>
    <p:extLst>
      <p:ext uri="{BB962C8B-B14F-4D97-AF65-F5344CB8AC3E}">
        <p14:creationId xmlns:p14="http://schemas.microsoft.com/office/powerpoint/2010/main" val="350808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t-EE" dirty="0">
                <a:latin typeface="Futura PT Bold"/>
              </a:rPr>
              <a:t>Tunnete taltsutamiseks neile nime andmise harjutus</a:t>
            </a:r>
            <a:endParaRPr lang="en-US" dirty="0">
              <a:latin typeface="Futura PT Bold"/>
            </a:endParaRPr>
          </a:p>
        </p:txBody>
      </p:sp>
      <p:pic>
        <p:nvPicPr>
          <p:cNvPr id="6" name="Picture 6" descr="Graphical user interface, website&#10;&#10;Description automatically generated">
            <a:extLst>
              <a:ext uri="{FF2B5EF4-FFF2-40B4-BE49-F238E27FC236}">
                <a16:creationId xmlns:a16="http://schemas.microsoft.com/office/drawing/2014/main" id="{E21A3617-9449-B1AC-884E-376B36F08396}"/>
              </a:ext>
            </a:extLst>
          </p:cNvPr>
          <p:cNvPicPr>
            <a:picLocks noChangeAspect="1"/>
          </p:cNvPicPr>
          <p:nvPr/>
        </p:nvPicPr>
        <p:blipFill>
          <a:blip r:embed="rId2"/>
          <a:stretch>
            <a:fillRect/>
          </a:stretch>
        </p:blipFill>
        <p:spPr>
          <a:xfrm>
            <a:off x="698740" y="1622306"/>
            <a:ext cx="10823274" cy="6100672"/>
          </a:xfrm>
          <a:prstGeom prst="rect">
            <a:avLst/>
          </a:prstGeom>
        </p:spPr>
      </p:pic>
    </p:spTree>
    <p:extLst>
      <p:ext uri="{BB962C8B-B14F-4D97-AF65-F5344CB8AC3E}">
        <p14:creationId xmlns:p14="http://schemas.microsoft.com/office/powerpoint/2010/main" val="323899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t-EE" dirty="0">
                <a:latin typeface="Futura PT Book"/>
              </a:rPr>
              <a:t>Tarbimispäevik</a:t>
            </a:r>
            <a:endParaRPr lang="en-US" dirty="0">
              <a:latin typeface="Futura PT Book"/>
            </a:endParaRP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3" name="Picture 3" descr="Qr code&#10;&#10;Description automatically generated">
            <a:extLst>
              <a:ext uri="{FF2B5EF4-FFF2-40B4-BE49-F238E27FC236}">
                <a16:creationId xmlns:a16="http://schemas.microsoft.com/office/drawing/2014/main" id="{5FF5CAB5-A829-F0A6-CEB4-8EC665720C64}"/>
              </a:ext>
            </a:extLst>
          </p:cNvPr>
          <p:cNvPicPr>
            <a:picLocks noChangeAspect="1"/>
          </p:cNvPicPr>
          <p:nvPr/>
        </p:nvPicPr>
        <p:blipFill>
          <a:blip r:embed="rId4"/>
          <a:stretch>
            <a:fillRect/>
          </a:stretch>
        </p:blipFill>
        <p:spPr>
          <a:xfrm>
            <a:off x="4034287" y="1956758"/>
            <a:ext cx="3605841" cy="3605841"/>
          </a:xfrm>
          <a:prstGeom prst="rect">
            <a:avLst/>
          </a:prstGeom>
        </p:spPr>
      </p:pic>
    </p:spTree>
    <p:extLst>
      <p:ext uri="{BB962C8B-B14F-4D97-AF65-F5344CB8AC3E}">
        <p14:creationId xmlns:p14="http://schemas.microsoft.com/office/powerpoint/2010/main" val="127328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normAutofit/>
          </a:bodyPr>
          <a:lstStyle/>
          <a:p>
            <a:r>
              <a:rPr lang="et-EE" dirty="0">
                <a:latin typeface="Futura PT Bold"/>
              </a:rPr>
              <a:t>Arutelu meediatarbimise logi üle</a:t>
            </a:r>
            <a:endParaRPr lang="en-US" dirty="0">
              <a:latin typeface="Futura PT Bold"/>
            </a:endParaRP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a:xfrm>
            <a:off x="838200" y="1626767"/>
            <a:ext cx="10515600" cy="4351338"/>
          </a:xfrm>
        </p:spPr>
        <p:txBody>
          <a:bodyPr vert="horz" lIns="91440" tIns="45720" rIns="91440" bIns="45720" rtlCol="0" anchor="t">
            <a:normAutofit/>
          </a:bodyPr>
          <a:lstStyle/>
          <a:p>
            <a:pPr marL="457200" lvl="0" indent="-457200" fontAlgn="base">
              <a:tabLst>
                <a:tab pos="457200" algn="l"/>
              </a:tabLst>
            </a:pPr>
            <a:r>
              <a:rPr lang="et-EE" dirty="0">
                <a:solidFill>
                  <a:srgbClr val="000000"/>
                </a:solidFill>
                <a:latin typeface="Futura PT Book"/>
              </a:rPr>
              <a:t>Mis teid oma diagrammi juures üllatab?</a:t>
            </a:r>
            <a:endParaRPr lang="en-US" dirty="0">
              <a:solidFill>
                <a:srgbClr val="000000"/>
              </a:solidFill>
              <a:latin typeface="Futura PT Book"/>
            </a:endParaRPr>
          </a:p>
          <a:p>
            <a:pPr marL="457200" lvl="0" indent="-457200">
              <a:lnSpc>
                <a:spcPct val="107000"/>
              </a:lnSpc>
              <a:spcAft>
                <a:spcPts val="800"/>
              </a:spcAft>
              <a:tabLst>
                <a:tab pos="457200" algn="l"/>
              </a:tabLst>
            </a:pPr>
            <a:r>
              <a:rPr lang="et-EE" dirty="0">
                <a:solidFill>
                  <a:srgbClr val="000000"/>
                </a:solidFill>
                <a:latin typeface="Futura PT Book"/>
              </a:rPr>
              <a:t>Kuidas suhtute enda tarbitavasse meediasse? Kas tundub, et teieni jõuab väga palju infot?</a:t>
            </a:r>
          </a:p>
          <a:p>
            <a:pPr marL="457200" lvl="0" indent="-457200">
              <a:lnSpc>
                <a:spcPct val="107000"/>
              </a:lnSpc>
              <a:spcAft>
                <a:spcPts val="800"/>
              </a:spcAft>
              <a:buFont typeface="Arial"/>
              <a:buChar char="•"/>
              <a:tabLst>
                <a:tab pos="457200" algn="l"/>
              </a:tabLst>
            </a:pPr>
            <a:r>
              <a:rPr lang="et-EE" dirty="0">
                <a:solidFill>
                  <a:srgbClr val="000000"/>
                </a:solidFill>
                <a:latin typeface="Futura PT Book"/>
              </a:rPr>
              <a:t>Kuidas mõjutab see teie võimet hinnata tarbitava info kvaliteeti?</a:t>
            </a:r>
          </a:p>
          <a:p>
            <a:pPr marL="457200" lvl="0" indent="-457200">
              <a:lnSpc>
                <a:spcPct val="107000"/>
              </a:lnSpc>
              <a:spcAft>
                <a:spcPts val="800"/>
              </a:spcAft>
              <a:tabLst>
                <a:tab pos="457200" algn="l"/>
              </a:tabLst>
            </a:pPr>
            <a:r>
              <a:rPr lang="et-EE" dirty="0">
                <a:solidFill>
                  <a:srgbClr val="000000"/>
                </a:solidFill>
                <a:latin typeface="Futura PT Book"/>
              </a:rPr>
              <a:t>Mis harjumused soovite alles jätta ja mida soovite muuta?</a:t>
            </a: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10768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2771311" y="2763566"/>
            <a:ext cx="6656468" cy="1325563"/>
          </a:xfrm>
        </p:spPr>
        <p:txBody>
          <a:bodyPr/>
          <a:lstStyle/>
          <a:p>
            <a:r>
              <a:rPr lang="en-US" err="1">
                <a:latin typeface="Futura PT Bold"/>
              </a:rPr>
              <a:t>Digita</a:t>
            </a:r>
            <a:r>
              <a:rPr lang="et-EE" dirty="0">
                <a:latin typeface="Futura PT Bold"/>
              </a:rPr>
              <a:t>a</a:t>
            </a:r>
            <a:r>
              <a:rPr lang="en-US" dirty="0">
                <a:latin typeface="Futura PT Bold"/>
              </a:rPr>
              <a:t>l</a:t>
            </a:r>
            <a:r>
              <a:rPr lang="et-EE" err="1">
                <a:latin typeface="Futura PT Bold"/>
              </a:rPr>
              <a:t>se</a:t>
            </a:r>
            <a:r>
              <a:rPr lang="et-EE" dirty="0">
                <a:latin typeface="Futura PT Bold"/>
              </a:rPr>
              <a:t> heaolu paus</a:t>
            </a:r>
            <a:endParaRPr lang="en-US">
              <a:latin typeface="Futura PT Bold"/>
            </a:endParaRPr>
          </a:p>
        </p:txBody>
      </p:sp>
      <p:pic>
        <p:nvPicPr>
          <p:cNvPr id="5" name="Picture 4" descr="Logo&#10;&#10;Description automatically generated">
            <a:extLst>
              <a:ext uri="{FF2B5EF4-FFF2-40B4-BE49-F238E27FC236}">
                <a16:creationId xmlns:a16="http://schemas.microsoft.com/office/drawing/2014/main" id="{92DDD8BC-9650-F62F-B113-C944BC347F56}"/>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123363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A7A0BB8-0518-D1B7-C01B-128A367510D1}"/>
              </a:ext>
            </a:extLst>
          </p:cNvPr>
          <p:cNvPicPr>
            <a:picLocks noChangeAspect="1"/>
          </p:cNvPicPr>
          <p:nvPr/>
        </p:nvPicPr>
        <p:blipFill>
          <a:blip r:embed="rId3"/>
          <a:stretch>
            <a:fillRect/>
          </a:stretch>
        </p:blipFill>
        <p:spPr>
          <a:xfrm>
            <a:off x="8662352" y="5289629"/>
            <a:ext cx="3345425" cy="1213349"/>
          </a:xfrm>
          <a:prstGeom prst="rect">
            <a:avLst/>
          </a:prstGeom>
        </p:spPr>
      </p:pic>
      <p:pic>
        <p:nvPicPr>
          <p:cNvPr id="2" name="Picture 4" descr="Diagram&#10;&#10;Description automatically generated">
            <a:extLst>
              <a:ext uri="{FF2B5EF4-FFF2-40B4-BE49-F238E27FC236}">
                <a16:creationId xmlns:a16="http://schemas.microsoft.com/office/drawing/2014/main" id="{DF495465-0D4A-30DD-FF4F-8AAD94542DF8}"/>
              </a:ext>
            </a:extLst>
          </p:cNvPr>
          <p:cNvPicPr>
            <a:picLocks noChangeAspect="1"/>
          </p:cNvPicPr>
          <p:nvPr/>
        </p:nvPicPr>
        <p:blipFill>
          <a:blip r:embed="rId4"/>
          <a:stretch>
            <a:fillRect/>
          </a:stretch>
        </p:blipFill>
        <p:spPr>
          <a:xfrm>
            <a:off x="8627" y="11967"/>
            <a:ext cx="12189123" cy="6848444"/>
          </a:xfrm>
          <a:prstGeom prst="rect">
            <a:avLst/>
          </a:prstGeom>
        </p:spPr>
      </p:pic>
    </p:spTree>
    <p:extLst>
      <p:ext uri="{BB962C8B-B14F-4D97-AF65-F5344CB8AC3E}">
        <p14:creationId xmlns:p14="http://schemas.microsoft.com/office/powerpoint/2010/main" val="231632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A7A0BB8-0518-D1B7-C01B-128A367510D1}"/>
              </a:ext>
            </a:extLst>
          </p:cNvPr>
          <p:cNvPicPr>
            <a:picLocks noChangeAspect="1"/>
          </p:cNvPicPr>
          <p:nvPr/>
        </p:nvPicPr>
        <p:blipFill>
          <a:blip r:embed="rId3"/>
          <a:stretch>
            <a:fillRect/>
          </a:stretch>
        </p:blipFill>
        <p:spPr>
          <a:xfrm>
            <a:off x="8767456" y="5644651"/>
            <a:ext cx="3345425" cy="1213349"/>
          </a:xfrm>
          <a:prstGeom prst="rect">
            <a:avLst/>
          </a:prstGeom>
        </p:spPr>
      </p:pic>
      <p:pic>
        <p:nvPicPr>
          <p:cNvPr id="2" name="Picture 4" descr="A picture containing diagram&#10;&#10;Description automatically generated">
            <a:extLst>
              <a:ext uri="{FF2B5EF4-FFF2-40B4-BE49-F238E27FC236}">
                <a16:creationId xmlns:a16="http://schemas.microsoft.com/office/drawing/2014/main" id="{7499DE50-6811-7911-E7AB-E4CF719DCF0C}"/>
              </a:ext>
            </a:extLst>
          </p:cNvPr>
          <p:cNvPicPr>
            <a:picLocks noChangeAspect="1"/>
          </p:cNvPicPr>
          <p:nvPr/>
        </p:nvPicPr>
        <p:blipFill>
          <a:blip r:embed="rId4"/>
          <a:stretch>
            <a:fillRect/>
          </a:stretch>
        </p:blipFill>
        <p:spPr>
          <a:xfrm>
            <a:off x="-5750" y="-2411"/>
            <a:ext cx="12217878" cy="6862822"/>
          </a:xfrm>
          <a:prstGeom prst="rect">
            <a:avLst/>
          </a:prstGeom>
        </p:spPr>
      </p:pic>
    </p:spTree>
    <p:extLst>
      <p:ext uri="{BB962C8B-B14F-4D97-AF65-F5344CB8AC3E}">
        <p14:creationId xmlns:p14="http://schemas.microsoft.com/office/powerpoint/2010/main" val="319570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A7A0BB8-0518-D1B7-C01B-128A367510D1}"/>
              </a:ext>
            </a:extLst>
          </p:cNvPr>
          <p:cNvPicPr>
            <a:picLocks noChangeAspect="1"/>
          </p:cNvPicPr>
          <p:nvPr/>
        </p:nvPicPr>
        <p:blipFill>
          <a:blip r:embed="rId3"/>
          <a:stretch>
            <a:fillRect/>
          </a:stretch>
        </p:blipFill>
        <p:spPr>
          <a:xfrm>
            <a:off x="8735925" y="5087603"/>
            <a:ext cx="3345425" cy="1213349"/>
          </a:xfrm>
          <a:prstGeom prst="rect">
            <a:avLst/>
          </a:prstGeom>
        </p:spPr>
      </p:pic>
      <p:pic>
        <p:nvPicPr>
          <p:cNvPr id="2" name="Picture 4" descr="A picture containing diagram&#10;&#10;Description automatically generated">
            <a:extLst>
              <a:ext uri="{FF2B5EF4-FFF2-40B4-BE49-F238E27FC236}">
                <a16:creationId xmlns:a16="http://schemas.microsoft.com/office/drawing/2014/main" id="{7A40E8DF-FD5B-1D72-0E80-8DB63D53DCE6}"/>
              </a:ext>
            </a:extLst>
          </p:cNvPr>
          <p:cNvPicPr>
            <a:picLocks noChangeAspect="1"/>
          </p:cNvPicPr>
          <p:nvPr/>
        </p:nvPicPr>
        <p:blipFill>
          <a:blip r:embed="rId4"/>
          <a:stretch>
            <a:fillRect/>
          </a:stretch>
        </p:blipFill>
        <p:spPr>
          <a:xfrm>
            <a:off x="8627" y="11967"/>
            <a:ext cx="12189123" cy="6848444"/>
          </a:xfrm>
          <a:prstGeom prst="rect">
            <a:avLst/>
          </a:prstGeom>
        </p:spPr>
      </p:pic>
    </p:spTree>
    <p:extLst>
      <p:ext uri="{BB962C8B-B14F-4D97-AF65-F5344CB8AC3E}">
        <p14:creationId xmlns:p14="http://schemas.microsoft.com/office/powerpoint/2010/main" val="396306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21A56478-CE53-AA97-B8C4-A25C8A42E09E}"/>
              </a:ext>
            </a:extLst>
          </p:cNvPr>
          <p:cNvPicPr>
            <a:picLocks noChangeAspect="1"/>
          </p:cNvPicPr>
          <p:nvPr/>
        </p:nvPicPr>
        <p:blipFill>
          <a:blip r:embed="rId2">
            <a:extLst>
              <a:ext uri="{28A0092B-C50C-407E-A947-70E740481C1C}">
                <a14:useLocalDpi xmlns:a14="http://schemas.microsoft.com/office/drawing/2010/main" val="0"/>
              </a:ext>
            </a:extLst>
          </a:blip>
          <a:srcRect t="9" b="9"/>
          <a:stretch/>
        </p:blipFill>
        <p:spPr>
          <a:xfrm>
            <a:off x="20" y="-266347"/>
            <a:ext cx="12191980" cy="7176266"/>
          </a:xfrm>
          <a:prstGeom prst="rect">
            <a:avLst/>
          </a:prstGeom>
        </p:spPr>
      </p:pic>
      <p:sp>
        <p:nvSpPr>
          <p:cNvPr id="3" name="TextBox 2">
            <a:extLst>
              <a:ext uri="{FF2B5EF4-FFF2-40B4-BE49-F238E27FC236}">
                <a16:creationId xmlns:a16="http://schemas.microsoft.com/office/drawing/2014/main" id="{D963EF0B-282C-98F5-3C4A-584E81CD978F}"/>
              </a:ext>
            </a:extLst>
          </p:cNvPr>
          <p:cNvSpPr txBox="1"/>
          <p:nvPr/>
        </p:nvSpPr>
        <p:spPr>
          <a:xfrm>
            <a:off x="564695" y="127908"/>
            <a:ext cx="498369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PT Book"/>
                <a:ea typeface="Source Sans Pro Light"/>
                <a:cs typeface="Calibri"/>
              </a:rPr>
              <a:t>1</a:t>
            </a:r>
            <a:r>
              <a:rPr lang="et-EE" sz="3200" dirty="0">
                <a:latin typeface="Futura PT Book"/>
                <a:ea typeface="Source Sans Pro Light"/>
                <a:cs typeface="Calibri"/>
              </a:rPr>
              <a:t> tund. </a:t>
            </a:r>
            <a:r>
              <a:rPr lang="en-US" sz="3200" b="1" dirty="0">
                <a:latin typeface="Futura PT Bold"/>
                <a:ea typeface="Source Sans Pro Light"/>
                <a:cs typeface="Calibri"/>
              </a:rPr>
              <a:t>Me</a:t>
            </a:r>
            <a:r>
              <a:rPr lang="et-EE" sz="3200" b="1" dirty="0">
                <a:latin typeface="Futura PT Bold"/>
                <a:ea typeface="Source Sans Pro Light"/>
                <a:cs typeface="Calibri"/>
              </a:rPr>
              <a:t>e</a:t>
            </a:r>
            <a:r>
              <a:rPr lang="en-US" sz="3200" b="1" dirty="0" err="1">
                <a:latin typeface="Futura PT Bold"/>
                <a:ea typeface="Source Sans Pro Light"/>
                <a:cs typeface="Calibri"/>
              </a:rPr>
              <a:t>dia</a:t>
            </a:r>
            <a:r>
              <a:rPr lang="et-EE" sz="3200" b="1" dirty="0">
                <a:latin typeface="Futura PT Bold"/>
                <a:ea typeface="Source Sans Pro Light"/>
                <a:cs typeface="Calibri"/>
              </a:rPr>
              <a:t>maastik</a:t>
            </a:r>
            <a:endParaRPr lang="en-US" sz="3200" dirty="0">
              <a:latin typeface="Futura PT Bold"/>
              <a:ea typeface="Source Sans Pro Light"/>
              <a:cs typeface="Calibri"/>
            </a:endParaRPr>
          </a:p>
          <a:p>
            <a:r>
              <a:rPr lang="en-US" sz="2400" dirty="0">
                <a:latin typeface="Futura PT Book"/>
                <a:ea typeface="Source Sans Pro Light"/>
                <a:cs typeface="Calibri"/>
              </a:rPr>
              <a:t>1</a:t>
            </a:r>
            <a:r>
              <a:rPr lang="et-EE" sz="2400" dirty="0">
                <a:latin typeface="Futura PT Book"/>
                <a:ea typeface="Source Sans Pro Light"/>
                <a:cs typeface="Calibri"/>
              </a:rPr>
              <a:t>. peatükk</a:t>
            </a:r>
            <a:endParaRPr lang="en-US" sz="2400" dirty="0">
              <a:latin typeface="Futura PT Book"/>
              <a:ea typeface="Source Sans Pro Light"/>
              <a:cs typeface="Calibri"/>
            </a:endParaRPr>
          </a:p>
        </p:txBody>
      </p:sp>
      <p:pic>
        <p:nvPicPr>
          <p:cNvPr id="4" name="Picture 4" descr="Logo&#10;&#10;Description automatically generated">
            <a:extLst>
              <a:ext uri="{FF2B5EF4-FFF2-40B4-BE49-F238E27FC236}">
                <a16:creationId xmlns:a16="http://schemas.microsoft.com/office/drawing/2014/main" id="{6B256C20-ACCA-8CE9-5749-5FDEAAA2F00B}"/>
              </a:ext>
            </a:extLst>
          </p:cNvPr>
          <p:cNvPicPr>
            <a:picLocks noChangeAspect="1"/>
          </p:cNvPicPr>
          <p:nvPr/>
        </p:nvPicPr>
        <p:blipFill>
          <a:blip r:embed="rId3"/>
          <a:stretch>
            <a:fillRect/>
          </a:stretch>
        </p:blipFill>
        <p:spPr>
          <a:xfrm>
            <a:off x="9267693" y="5737282"/>
            <a:ext cx="2743200" cy="992124"/>
          </a:xfrm>
          <a:prstGeom prst="rect">
            <a:avLst/>
          </a:prstGeom>
        </p:spPr>
      </p:pic>
    </p:spTree>
    <p:extLst>
      <p:ext uri="{BB962C8B-B14F-4D97-AF65-F5344CB8AC3E}">
        <p14:creationId xmlns:p14="http://schemas.microsoft.com/office/powerpoint/2010/main" val="144161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3079750" y="2832893"/>
            <a:ext cx="5937250" cy="1325563"/>
          </a:xfrm>
        </p:spPr>
        <p:txBody>
          <a:bodyPr>
            <a:normAutofit/>
          </a:bodyPr>
          <a:lstStyle/>
          <a:p>
            <a:r>
              <a:rPr lang="en-US" dirty="0">
                <a:latin typeface="Futura PT Bold"/>
              </a:rPr>
              <a:t>1</a:t>
            </a:r>
            <a:r>
              <a:rPr lang="et-EE" dirty="0">
                <a:latin typeface="Futura PT Bold"/>
              </a:rPr>
              <a:t>. peatüki kokkuvõte</a:t>
            </a:r>
            <a:endParaRPr lang="en-US" dirty="0">
              <a:latin typeface="Futura PT Bold"/>
            </a:endParaRP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08493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220727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a:xfrm>
            <a:off x="565584" y="171124"/>
            <a:ext cx="7284809" cy="1325563"/>
          </a:xfrm>
        </p:spPr>
        <p:txBody>
          <a:bodyPr>
            <a:normAutofit/>
          </a:bodyPr>
          <a:lstStyle/>
          <a:p>
            <a:r>
              <a:rPr lang="et-EE" dirty="0">
                <a:latin typeface="Futura PT Book"/>
              </a:rPr>
              <a:t>Sissejuhatus ja soojendus</a:t>
            </a:r>
            <a:endParaRPr lang="en-US">
              <a:latin typeface="Futura PT Book"/>
            </a:endParaRP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4" name="TextBox 3">
            <a:extLst>
              <a:ext uri="{FF2B5EF4-FFF2-40B4-BE49-F238E27FC236}">
                <a16:creationId xmlns:a16="http://schemas.microsoft.com/office/drawing/2014/main" id="{67CB5D34-E7B1-A51D-6ECB-1AF680F5ED12}"/>
              </a:ext>
            </a:extLst>
          </p:cNvPr>
          <p:cNvSpPr txBox="1"/>
          <p:nvPr/>
        </p:nvSpPr>
        <p:spPr>
          <a:xfrm>
            <a:off x="764735" y="1598171"/>
            <a:ext cx="10962706" cy="3323987"/>
          </a:xfrm>
          <a:prstGeom prst="rect">
            <a:avLst/>
          </a:prstGeom>
          <a:noFill/>
        </p:spPr>
        <p:txBody>
          <a:bodyPr wrap="square" lIns="91440" tIns="45720" rIns="91440" bIns="45720" rtlCol="0" anchor="t">
            <a:spAutoFit/>
          </a:bodyPr>
          <a:lstStyle/>
          <a:p>
            <a:r>
              <a:rPr lang="et-EE" sz="2400" dirty="0">
                <a:latin typeface="Futura PT Book"/>
              </a:rPr>
              <a:t>Kas te olete:</a:t>
            </a:r>
          </a:p>
          <a:p>
            <a:endParaRPr lang="et-EE" sz="2400" dirty="0">
              <a:latin typeface="Futura PT Book"/>
            </a:endParaRPr>
          </a:p>
          <a:p>
            <a:pPr marL="285750" lvl="0" indent="-285750">
              <a:buFont typeface="Arial" panose="020B0604020202020204" pitchFamily="34" charset="0"/>
              <a:buChar char="•"/>
            </a:pPr>
            <a:r>
              <a:rPr lang="et-EE" sz="2400" dirty="0">
                <a:latin typeface="Futura PT Book"/>
              </a:rPr>
              <a:t>tänase päeva jooksul juba märkinud meeldivaks vähemalt ühe sotsiaalmeediapostituse;</a:t>
            </a:r>
          </a:p>
          <a:p>
            <a:pPr marL="285750" lvl="0" indent="-285750">
              <a:buFont typeface="Arial" panose="020B0604020202020204" pitchFamily="34" charset="0"/>
              <a:buChar char="•"/>
            </a:pPr>
            <a:r>
              <a:rPr lang="et-EE" sz="2400" dirty="0">
                <a:latin typeface="Futura PT Book"/>
              </a:rPr>
              <a:t>täna kommenteerinud mis tahes sotsiaalmeediapostitust;</a:t>
            </a:r>
          </a:p>
          <a:p>
            <a:pPr marL="285750" lvl="0" indent="-285750">
              <a:buFont typeface="Arial" panose="020B0604020202020204" pitchFamily="34" charset="0"/>
              <a:buChar char="•"/>
            </a:pPr>
            <a:r>
              <a:rPr lang="et-EE" sz="2400" dirty="0">
                <a:latin typeface="Futura PT Book"/>
              </a:rPr>
              <a:t>kunagi mõnel veebilehel klõpsanud nuppu „Nõustun” ilma tingimusi läbi lugemata;</a:t>
            </a:r>
          </a:p>
          <a:p>
            <a:pPr marL="285750" lvl="0" indent="-285750">
              <a:buFont typeface="Arial" panose="020B0604020202020204" pitchFamily="34" charset="0"/>
              <a:buChar char="•"/>
            </a:pPr>
            <a:r>
              <a:rPr lang="et-EE" sz="2400" dirty="0">
                <a:latin typeface="Futura PT Book"/>
              </a:rPr>
              <a:t>koolituse algusest alates vaadanud vähemalt ühe korra oma telefoni?</a:t>
            </a:r>
            <a:endParaRPr lang="en-US">
              <a:latin typeface="Futura PT Book"/>
            </a:endParaRPr>
          </a:p>
          <a:p>
            <a:endParaRPr lang="en-US" dirty="0">
              <a:latin typeface="Futura PT Book"/>
            </a:endParaRPr>
          </a:p>
        </p:txBody>
      </p:sp>
    </p:spTree>
    <p:extLst>
      <p:ext uri="{BB962C8B-B14F-4D97-AF65-F5344CB8AC3E}">
        <p14:creationId xmlns:p14="http://schemas.microsoft.com/office/powerpoint/2010/main" val="67330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Online Media 3" title="Tere tulemast kursusele „Very Verified“! EE">
            <a:hlinkClick r:id="" action="ppaction://media"/>
            <a:extLst>
              <a:ext uri="{FF2B5EF4-FFF2-40B4-BE49-F238E27FC236}">
                <a16:creationId xmlns:a16="http://schemas.microsoft.com/office/drawing/2014/main" id="{7F042C77-D1C6-4C8E-1E90-8B0C7905E698}"/>
              </a:ext>
            </a:extLst>
          </p:cNvPr>
          <p:cNvPicPr>
            <a:picLocks noRot="1" noChangeAspect="1"/>
          </p:cNvPicPr>
          <p:nvPr>
            <a:videoFile r:link="rId1"/>
          </p:nvPr>
        </p:nvPicPr>
        <p:blipFill>
          <a:blip r:embed="rId4"/>
          <a:stretch>
            <a:fillRect/>
          </a:stretch>
        </p:blipFill>
        <p:spPr>
          <a:xfrm>
            <a:off x="267854" y="203777"/>
            <a:ext cx="11628581" cy="6422736"/>
          </a:xfrm>
          <a:prstGeom prst="rect">
            <a:avLst/>
          </a:prstGeom>
        </p:spPr>
      </p:pic>
    </p:spTree>
    <p:extLst>
      <p:ext uri="{BB962C8B-B14F-4D97-AF65-F5344CB8AC3E}">
        <p14:creationId xmlns:p14="http://schemas.microsoft.com/office/powerpoint/2010/main" val="40473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et-EE" dirty="0">
                <a:latin typeface="Futura PT Book"/>
              </a:rPr>
              <a:t>Test: Mis eesmärgiga see avaldati?</a:t>
            </a:r>
            <a:endParaRPr lang="en-US" dirty="0">
              <a:latin typeface="Futura PT Book"/>
            </a:endParaRP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5" name="Picture 6" descr="Qr code&#10;&#10;Description automatically generated">
            <a:extLst>
              <a:ext uri="{FF2B5EF4-FFF2-40B4-BE49-F238E27FC236}">
                <a16:creationId xmlns:a16="http://schemas.microsoft.com/office/drawing/2014/main" id="{3DB369F8-6C7C-B379-40FA-2F9EF05E8290}"/>
              </a:ext>
            </a:extLst>
          </p:cNvPr>
          <p:cNvPicPr>
            <a:picLocks noChangeAspect="1"/>
          </p:cNvPicPr>
          <p:nvPr/>
        </p:nvPicPr>
        <p:blipFill>
          <a:blip r:embed="rId4"/>
          <a:stretch>
            <a:fillRect/>
          </a:stretch>
        </p:blipFill>
        <p:spPr>
          <a:xfrm>
            <a:off x="4000827" y="1946564"/>
            <a:ext cx="3591464" cy="3591464"/>
          </a:xfrm>
          <a:prstGeom prst="rect">
            <a:avLst/>
          </a:prstGeom>
        </p:spPr>
      </p:pic>
    </p:spTree>
    <p:extLst>
      <p:ext uri="{BB962C8B-B14F-4D97-AF65-F5344CB8AC3E}">
        <p14:creationId xmlns:p14="http://schemas.microsoft.com/office/powerpoint/2010/main" val="279124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20547F-0C5C-F1ED-AD0C-95B6AA5BFBF5}"/>
              </a:ext>
            </a:extLst>
          </p:cNvPr>
          <p:cNvSpPr>
            <a:spLocks noGrp="1"/>
          </p:cNvSpPr>
          <p:nvPr>
            <p:ph type="title"/>
          </p:nvPr>
        </p:nvSpPr>
        <p:spPr>
          <a:xfrm>
            <a:off x="1071716" y="198679"/>
            <a:ext cx="10041896" cy="1227241"/>
          </a:xfrm>
        </p:spPr>
        <p:txBody>
          <a:bodyPr>
            <a:normAutofit/>
          </a:bodyPr>
          <a:lstStyle/>
          <a:p>
            <a:r>
              <a:rPr lang="en-US" dirty="0">
                <a:latin typeface="Futura PT Book"/>
              </a:rPr>
              <a:t>Vide</a:t>
            </a:r>
            <a:r>
              <a:rPr lang="et-EE" dirty="0">
                <a:latin typeface="Futura PT Book"/>
              </a:rPr>
              <a:t>o ja tegevus – sisu tüübid</a:t>
            </a:r>
            <a:endParaRPr lang="en-US" dirty="0"/>
          </a:p>
        </p:txBody>
      </p:sp>
      <p:pic>
        <p:nvPicPr>
          <p:cNvPr id="2" name="Online Media 1" title="Sisu tüübid EE">
            <a:hlinkClick r:id="" action="ppaction://media"/>
            <a:extLst>
              <a:ext uri="{FF2B5EF4-FFF2-40B4-BE49-F238E27FC236}">
                <a16:creationId xmlns:a16="http://schemas.microsoft.com/office/drawing/2014/main" id="{4A1BFC23-6B07-260F-2B5A-CA77D97531A6}"/>
              </a:ext>
            </a:extLst>
          </p:cNvPr>
          <p:cNvPicPr>
            <a:picLocks noRot="1" noChangeAspect="1"/>
          </p:cNvPicPr>
          <p:nvPr>
            <a:videoFile r:link="rId1"/>
          </p:nvPr>
        </p:nvPicPr>
        <p:blipFill>
          <a:blip r:embed="rId4"/>
          <a:stretch>
            <a:fillRect/>
          </a:stretch>
        </p:blipFill>
        <p:spPr>
          <a:xfrm>
            <a:off x="1087887" y="1417488"/>
            <a:ext cx="9958716" cy="5072571"/>
          </a:xfrm>
          <a:prstGeom prst="rect">
            <a:avLst/>
          </a:prstGeom>
        </p:spPr>
      </p:pic>
    </p:spTree>
    <p:extLst>
      <p:ext uri="{BB962C8B-B14F-4D97-AF65-F5344CB8AC3E}">
        <p14:creationId xmlns:p14="http://schemas.microsoft.com/office/powerpoint/2010/main" val="22476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et-EE" dirty="0">
                <a:latin typeface="Futura PT Book"/>
                <a:ea typeface="+mj-lt"/>
                <a:cs typeface="+mj-lt"/>
              </a:rPr>
              <a:t>Test: Fakt või arvamus</a:t>
            </a:r>
            <a:endParaRPr lang="en-US">
              <a:latin typeface="Futura PT Book"/>
            </a:endParaRP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5" name="Picture 6" descr="Qr code&#10;&#10;Description automatically generated">
            <a:extLst>
              <a:ext uri="{FF2B5EF4-FFF2-40B4-BE49-F238E27FC236}">
                <a16:creationId xmlns:a16="http://schemas.microsoft.com/office/drawing/2014/main" id="{A7ED1B84-0B4E-3FCD-72D8-F384B01510E1}"/>
              </a:ext>
            </a:extLst>
          </p:cNvPr>
          <p:cNvPicPr>
            <a:picLocks noChangeAspect="1"/>
          </p:cNvPicPr>
          <p:nvPr/>
        </p:nvPicPr>
        <p:blipFill>
          <a:blip r:embed="rId4"/>
          <a:stretch>
            <a:fillRect/>
          </a:stretch>
        </p:blipFill>
        <p:spPr>
          <a:xfrm>
            <a:off x="3732363" y="2057400"/>
            <a:ext cx="3735237" cy="3735237"/>
          </a:xfrm>
          <a:prstGeom prst="rect">
            <a:avLst/>
          </a:prstGeom>
        </p:spPr>
      </p:pic>
    </p:spTree>
    <p:extLst>
      <p:ext uri="{BB962C8B-B14F-4D97-AF65-F5344CB8AC3E}">
        <p14:creationId xmlns:p14="http://schemas.microsoft.com/office/powerpoint/2010/main" val="367021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20547F-0C5C-F1ED-AD0C-95B6AA5BFBF5}"/>
              </a:ext>
            </a:extLst>
          </p:cNvPr>
          <p:cNvSpPr>
            <a:spLocks noGrp="1"/>
          </p:cNvSpPr>
          <p:nvPr>
            <p:ph type="title"/>
          </p:nvPr>
        </p:nvSpPr>
        <p:spPr>
          <a:xfrm>
            <a:off x="838200" y="321582"/>
            <a:ext cx="10472057" cy="1325563"/>
          </a:xfrm>
        </p:spPr>
        <p:txBody>
          <a:bodyPr/>
          <a:lstStyle/>
          <a:p>
            <a:r>
              <a:rPr lang="et-EE" dirty="0">
                <a:latin typeface="Futura PT Book"/>
              </a:rPr>
              <a:t>Test: Miks me jagame</a:t>
            </a:r>
            <a:r>
              <a:rPr lang="en-US" dirty="0">
                <a:latin typeface="Futura PT Book"/>
              </a:rPr>
              <a:t>?</a:t>
            </a:r>
          </a:p>
        </p:txBody>
      </p:sp>
      <p:pic>
        <p:nvPicPr>
          <p:cNvPr id="7" name="Picture 6" descr="Logo&#10;&#10;Description automatically generated">
            <a:extLst>
              <a:ext uri="{FF2B5EF4-FFF2-40B4-BE49-F238E27FC236}">
                <a16:creationId xmlns:a16="http://schemas.microsoft.com/office/drawing/2014/main" id="{AA69F39D-42BF-CE3F-CF4C-22BE4785A46D}"/>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2" name="Picture 2" descr="Qr code&#10;&#10;Description automatically generated">
            <a:extLst>
              <a:ext uri="{FF2B5EF4-FFF2-40B4-BE49-F238E27FC236}">
                <a16:creationId xmlns:a16="http://schemas.microsoft.com/office/drawing/2014/main" id="{E4C20EC0-A778-B28B-ECF7-6A495A2271D1}"/>
              </a:ext>
            </a:extLst>
          </p:cNvPr>
          <p:cNvPicPr>
            <a:picLocks noChangeAspect="1"/>
          </p:cNvPicPr>
          <p:nvPr/>
        </p:nvPicPr>
        <p:blipFill>
          <a:blip r:embed="rId4"/>
          <a:stretch>
            <a:fillRect/>
          </a:stretch>
        </p:blipFill>
        <p:spPr>
          <a:xfrm>
            <a:off x="3689231" y="2057400"/>
            <a:ext cx="3778369" cy="3749615"/>
          </a:xfrm>
          <a:prstGeom prst="rect">
            <a:avLst/>
          </a:prstGeom>
        </p:spPr>
      </p:pic>
    </p:spTree>
    <p:extLst>
      <p:ext uri="{BB962C8B-B14F-4D97-AF65-F5344CB8AC3E}">
        <p14:creationId xmlns:p14="http://schemas.microsoft.com/office/powerpoint/2010/main" val="255184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AA69F39D-42BF-CE3F-CF4C-22BE4785A46D}"/>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2" name="TextBox 1">
            <a:extLst>
              <a:ext uri="{FF2B5EF4-FFF2-40B4-BE49-F238E27FC236}">
                <a16:creationId xmlns:a16="http://schemas.microsoft.com/office/drawing/2014/main" id="{C53B2CE4-24CA-C656-EE38-DA03CA0BD9FF}"/>
              </a:ext>
            </a:extLst>
          </p:cNvPr>
          <p:cNvSpPr txBox="1"/>
          <p:nvPr/>
        </p:nvSpPr>
        <p:spPr>
          <a:xfrm>
            <a:off x="1098755" y="2303206"/>
            <a:ext cx="101051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t-EE" sz="3200" dirty="0">
                <a:latin typeface="Futura PT Book"/>
                <a:cs typeface="Segoe UI"/>
              </a:rPr>
              <a:t>Millal nägite viimati oma sotsiaalmeedia voos pealkirja, mis ajas teid nii vihale, et kommenteerisite seda või jagasite seda teistega?</a:t>
            </a:r>
          </a:p>
        </p:txBody>
      </p:sp>
      <p:sp>
        <p:nvSpPr>
          <p:cNvPr id="4" name="Title 3">
            <a:extLst>
              <a:ext uri="{FF2B5EF4-FFF2-40B4-BE49-F238E27FC236}">
                <a16:creationId xmlns:a16="http://schemas.microsoft.com/office/drawing/2014/main" id="{0B7ABFC1-E598-6127-F4F1-FA4E0CD00F5B}"/>
              </a:ext>
            </a:extLst>
          </p:cNvPr>
          <p:cNvSpPr>
            <a:spLocks noGrp="1"/>
          </p:cNvSpPr>
          <p:nvPr>
            <p:ph type="title"/>
          </p:nvPr>
        </p:nvSpPr>
        <p:spPr/>
        <p:txBody>
          <a:bodyPr>
            <a:normAutofit/>
          </a:bodyPr>
          <a:lstStyle/>
          <a:p>
            <a:r>
              <a:rPr lang="et-EE" sz="4800" dirty="0">
                <a:latin typeface="Futura PT Book"/>
                <a:cs typeface="Segoe UI"/>
              </a:rPr>
              <a:t>Emotsioonide roll</a:t>
            </a:r>
            <a:endParaRPr lang="en-US" sz="4800">
              <a:latin typeface="Futura PT Book"/>
              <a:cs typeface="Segoe UI"/>
            </a:endParaRPr>
          </a:p>
        </p:txBody>
      </p:sp>
      <p:sp>
        <p:nvSpPr>
          <p:cNvPr id="6" name="TextBox 5">
            <a:extLst>
              <a:ext uri="{FF2B5EF4-FFF2-40B4-BE49-F238E27FC236}">
                <a16:creationId xmlns:a16="http://schemas.microsoft.com/office/drawing/2014/main" id="{498EA674-1004-5543-F627-3DE8C8C40C46}"/>
              </a:ext>
            </a:extLst>
          </p:cNvPr>
          <p:cNvSpPr txBox="1"/>
          <p:nvPr/>
        </p:nvSpPr>
        <p:spPr>
          <a:xfrm>
            <a:off x="1084145" y="4130290"/>
            <a:ext cx="100190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t-EE" sz="3200" dirty="0">
                <a:latin typeface="Futura PT Book"/>
                <a:cs typeface="Segoe UI"/>
              </a:rPr>
              <a:t>Mis oli pealkirjas sellist, et te nii reageerisite?</a:t>
            </a:r>
            <a:r>
              <a:rPr lang="en-US" sz="3200" dirty="0">
                <a:latin typeface="Futura PT Book"/>
                <a:cs typeface="Segoe UI"/>
              </a:rPr>
              <a:t> </a:t>
            </a:r>
          </a:p>
        </p:txBody>
      </p:sp>
    </p:spTree>
    <p:extLst>
      <p:ext uri="{BB962C8B-B14F-4D97-AF65-F5344CB8AC3E}">
        <p14:creationId xmlns:p14="http://schemas.microsoft.com/office/powerpoint/2010/main" val="16568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SharedWithUsers xmlns="ce8b8449-7073-4f43-8a1a-984ca5569f20">
      <UserInfo>
        <DisplayName>Sabine Berzina</DisplayName>
        <AccountId>860</AccountId>
        <AccountType/>
      </UserInfo>
      <UserInfo>
        <DisplayName>Kaspars Ruklis</DisplayName>
        <AccountId>176</AccountId>
        <AccountType/>
      </UserInfo>
      <UserInfo>
        <DisplayName>Julija Visnevska</DisplayName>
        <AccountId>211</AccountId>
        <AccountType/>
      </UserInfo>
      <UserInfo>
        <DisplayName>Stanley Currier</DisplayName>
        <AccountId>23</AccountId>
        <AccountType/>
      </UserInfo>
    </SharedWithUsers>
  </documentManagement>
</p:properties>
</file>

<file path=customXml/itemProps1.xml><?xml version="1.0" encoding="utf-8"?>
<ds:datastoreItem xmlns:ds="http://schemas.openxmlformats.org/officeDocument/2006/customXml" ds:itemID="{33A78450-96DC-41AD-BF7E-E8315594D66E}">
  <ds:schemaRefs>
    <ds:schemaRef ds:uri="http://schemas.microsoft.com/sharepoint/v3/contenttype/forms"/>
  </ds:schemaRefs>
</ds:datastoreItem>
</file>

<file path=customXml/itemProps2.xml><?xml version="1.0" encoding="utf-8"?>
<ds:datastoreItem xmlns:ds="http://schemas.openxmlformats.org/officeDocument/2006/customXml" ds:itemID="{2ABD60B9-3E42-47DE-8A6F-AEC2CB5DEA9F}">
  <ds:schemaRefs>
    <ds:schemaRef ds:uri="ce8b8449-7073-4f43-8a1a-984ca5569f20"/>
    <ds:schemaRef ds:uri="e49c4de8-714a-4d9a-88a7-b286d1a87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EF2496-8566-4131-AE0D-DC2C4FA54EDD}">
  <ds:schemaRefs>
    <ds:schemaRef ds:uri="ce8b8449-7073-4f43-8a1a-984ca5569f20"/>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e49c4de8-714a-4d9a-88a7-b286d1a87f8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576</Words>
  <Application>Microsoft Office PowerPoint</Application>
  <PresentationFormat>Widescreen</PresentationFormat>
  <Paragraphs>64</Paragraphs>
  <Slides>21</Slides>
  <Notes>14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Futura PT Bold</vt:lpstr>
      <vt:lpstr>Futura PT Book</vt:lpstr>
      <vt:lpstr>Museo Sans Cyrl 900</vt:lpstr>
      <vt:lpstr>Source Sans Pro Light</vt:lpstr>
      <vt:lpstr>Times New Roman</vt:lpstr>
      <vt:lpstr>4_Office Theme</vt:lpstr>
      <vt:lpstr>Eeltöö osalejatele – enne esimest tundi</vt:lpstr>
      <vt:lpstr>PowerPoint Presentation</vt:lpstr>
      <vt:lpstr>Sissejuhatus ja soojendus</vt:lpstr>
      <vt:lpstr>PowerPoint Presentation</vt:lpstr>
      <vt:lpstr>Test: Mis eesmärgiga see avaldati?</vt:lpstr>
      <vt:lpstr>Video ja tegevus – sisu tüübid</vt:lpstr>
      <vt:lpstr>Test: Fakt või arvamus</vt:lpstr>
      <vt:lpstr>Test: Miks me jagame?</vt:lpstr>
      <vt:lpstr>Emotsioonide roll</vt:lpstr>
      <vt:lpstr>Tunnete taltsutamiseks  neile nime andmine</vt:lpstr>
      <vt:lpstr>Tunnete taltsutamiseks neile nime andmise harjutus. Mis tunne teid valdab?</vt:lpstr>
      <vt:lpstr>Tunnete taltsutamiseks neile nime andmise harjutus</vt:lpstr>
      <vt:lpstr>Tunnete taltsutamiseks neile nime andmise harjutus</vt:lpstr>
      <vt:lpstr>Tarbimispäevik</vt:lpstr>
      <vt:lpstr>Arutelu meediatarbimise logi üle</vt:lpstr>
      <vt:lpstr>Digitaalse heaolu paus</vt:lpstr>
      <vt:lpstr>PowerPoint Presentation</vt:lpstr>
      <vt:lpstr>PowerPoint Presentation</vt:lpstr>
      <vt:lpstr>PowerPoint Presentation</vt:lpstr>
      <vt:lpstr>1. peatüki kokkuvõte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Agnes Ojala</dc:creator>
  <cp:lastModifiedBy>Sabine Berzina</cp:lastModifiedBy>
  <cp:revision>268</cp:revision>
  <dcterms:created xsi:type="dcterms:W3CDTF">2022-06-10T13:26:10Z</dcterms:created>
  <dcterms:modified xsi:type="dcterms:W3CDTF">2023-02-04T19:16:13Z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