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6"/>
  </p:notesMasterIdLst>
  <p:sldIdLst>
    <p:sldId id="257" r:id="rId5"/>
    <p:sldId id="256" r:id="rId6"/>
    <p:sldId id="259" r:id="rId7"/>
    <p:sldId id="258" r:id="rId8"/>
    <p:sldId id="274" r:id="rId9"/>
    <p:sldId id="260" r:id="rId10"/>
    <p:sldId id="275" r:id="rId11"/>
    <p:sldId id="276" r:id="rId12"/>
    <p:sldId id="278" r:id="rId13"/>
    <p:sldId id="261" r:id="rId14"/>
    <p:sldId id="277" r:id="rId15"/>
    <p:sldId id="262" r:id="rId16"/>
    <p:sldId id="268" r:id="rId17"/>
    <p:sldId id="263" r:id="rId18"/>
    <p:sldId id="264" r:id="rId19"/>
    <p:sldId id="266" r:id="rId20"/>
    <p:sldId id="271" r:id="rId21"/>
    <p:sldId id="272" r:id="rId22"/>
    <p:sldId id="273" r:id="rId23"/>
    <p:sldId id="267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687E6-ADB7-413E-A97E-25F97DC37611}" v="2" dt="2023-02-06T10:52:33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20" autoAdjust="0"/>
  </p:normalViewPr>
  <p:slideViewPr>
    <p:cSldViewPr snapToGrid="0">
      <p:cViewPr varScale="1">
        <p:scale>
          <a:sx n="57" d="100"/>
          <a:sy n="57" d="100"/>
        </p:scale>
        <p:origin x="9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erzina" userId="1466796a-f43a-429c-85bf-4ebf8b660949" providerId="ADAL" clId="{F080365E-D86F-4403-BCB6-5419B6B5C0EA}"/>
    <pc:docChg chg="modSld">
      <pc:chgData name="Sabine Berzina" userId="1466796a-f43a-429c-85bf-4ebf8b660949" providerId="ADAL" clId="{F080365E-D86F-4403-BCB6-5419B6B5C0EA}" dt="2023-02-02T13:19:24.979" v="3"/>
      <pc:docMkLst>
        <pc:docMk/>
      </pc:docMkLst>
      <pc:sldChg chg="modSp mod">
        <pc:chgData name="Sabine Berzina" userId="1466796a-f43a-429c-85bf-4ebf8b660949" providerId="ADAL" clId="{F080365E-D86F-4403-BCB6-5419B6B5C0EA}" dt="2023-02-02T13:18:26.899" v="0" actId="2711"/>
        <pc:sldMkLst>
          <pc:docMk/>
          <pc:sldMk cId="1273286531" sldId="263"/>
        </pc:sldMkLst>
        <pc:spChg chg="mod">
          <ac:chgData name="Sabine Berzina" userId="1466796a-f43a-429c-85bf-4ebf8b660949" providerId="ADAL" clId="{F080365E-D86F-4403-BCB6-5419B6B5C0EA}" dt="2023-02-02T13:18:26.899" v="0" actId="2711"/>
          <ac:spMkLst>
            <pc:docMk/>
            <pc:sldMk cId="1273286531" sldId="263"/>
            <ac:spMk id="2" creationId="{7D479B13-FD3B-9A4A-54DC-7A2D24795D54}"/>
          </ac:spMkLst>
        </pc:spChg>
      </pc:sldChg>
      <pc:sldChg chg="modSp mod">
        <pc:chgData name="Sabine Berzina" userId="1466796a-f43a-429c-85bf-4ebf8b660949" providerId="ADAL" clId="{F080365E-D86F-4403-BCB6-5419B6B5C0EA}" dt="2023-02-02T13:18:44.614" v="1" actId="2711"/>
        <pc:sldMkLst>
          <pc:docMk/>
          <pc:sldMk cId="3107681894" sldId="264"/>
        </pc:sldMkLst>
        <pc:spChg chg="mod">
          <ac:chgData name="Sabine Berzina" userId="1466796a-f43a-429c-85bf-4ebf8b660949" providerId="ADAL" clId="{F080365E-D86F-4403-BCB6-5419B6B5C0EA}" dt="2023-02-02T13:18:44.614" v="1" actId="2711"/>
          <ac:spMkLst>
            <pc:docMk/>
            <pc:sldMk cId="3107681894" sldId="264"/>
            <ac:spMk id="2" creationId="{D2651F84-BEB9-9064-F2EB-7982F12951D9}"/>
          </ac:spMkLst>
        </pc:spChg>
      </pc:sldChg>
      <pc:sldChg chg="modSp mod">
        <pc:chgData name="Sabine Berzina" userId="1466796a-f43a-429c-85bf-4ebf8b660949" providerId="ADAL" clId="{F080365E-D86F-4403-BCB6-5419B6B5C0EA}" dt="2023-02-02T13:18:58.335" v="2" actId="2711"/>
        <pc:sldMkLst>
          <pc:docMk/>
          <pc:sldMk cId="1233635522" sldId="266"/>
        </pc:sldMkLst>
        <pc:spChg chg="mod">
          <ac:chgData name="Sabine Berzina" userId="1466796a-f43a-429c-85bf-4ebf8b660949" providerId="ADAL" clId="{F080365E-D86F-4403-BCB6-5419B6B5C0EA}" dt="2023-02-02T13:18:58.335" v="2" actId="2711"/>
          <ac:spMkLst>
            <pc:docMk/>
            <pc:sldMk cId="1233635522" sldId="266"/>
            <ac:spMk id="2" creationId="{7D479B13-FD3B-9A4A-54DC-7A2D24795D54}"/>
          </ac:spMkLst>
        </pc:spChg>
      </pc:sldChg>
      <pc:sldChg chg="modNotesTx">
        <pc:chgData name="Sabine Berzina" userId="1466796a-f43a-429c-85bf-4ebf8b660949" providerId="ADAL" clId="{F080365E-D86F-4403-BCB6-5419B6B5C0EA}" dt="2023-02-02T13:19:24.979" v="3"/>
        <pc:sldMkLst>
          <pc:docMk/>
          <pc:sldMk cId="3084931827" sldId="267"/>
        </pc:sldMkLst>
      </pc:sldChg>
    </pc:docChg>
  </pc:docChgLst>
  <pc:docChgLst>
    <pc:chgData name="Sabine Berzina" userId="1466796a-f43a-429c-85bf-4ebf8b660949" providerId="ADAL" clId="{96B687E6-ADB7-413E-A97E-25F97DC37611}"/>
    <pc:docChg chg="modSld">
      <pc:chgData name="Sabine Berzina" userId="1466796a-f43a-429c-85bf-4ebf8b660949" providerId="ADAL" clId="{96B687E6-ADB7-413E-A97E-25F97DC37611}" dt="2023-02-06T10:52:33.708" v="1"/>
      <pc:docMkLst>
        <pc:docMk/>
      </pc:docMkLst>
      <pc:sldChg chg="modAnim">
        <pc:chgData name="Sabine Berzina" userId="1466796a-f43a-429c-85bf-4ebf8b660949" providerId="ADAL" clId="{96B687E6-ADB7-413E-A97E-25F97DC37611}" dt="2023-02-06T10:52:27.387" v="0"/>
        <pc:sldMkLst>
          <pc:docMk/>
          <pc:sldMk cId="4047375651" sldId="258"/>
        </pc:sldMkLst>
      </pc:sldChg>
      <pc:sldChg chg="modAnim">
        <pc:chgData name="Sabine Berzina" userId="1466796a-f43a-429c-85bf-4ebf8b660949" providerId="ADAL" clId="{96B687E6-ADB7-413E-A97E-25F97DC37611}" dt="2023-02-06T10:52:33.708" v="1"/>
        <pc:sldMkLst>
          <pc:docMk/>
          <pc:sldMk cId="224760138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0E9B-3545-49E0-94AE-740A4C782391}" type="datetimeFigureOut"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77DE8-B074-4DAA-85F7-45E25845C2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qQ7XayBOc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ttps:/veryverified.eu/lt/vienetai/pirmas-skyrius/testas-kodel-tai-buvo-publikuot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E-ZN5g-pV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t/vienetai/pirmas-skyrius/faktas-vs-nuomon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t/vienetai/pirmas-skyrius/testas-kodel-mes-dalijame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t/vienetai/pirmas-skyrius/mediju-vartojimo-iprociai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06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8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35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 Paprašykite kelių dalyvių pasidalinti po vieną patarimą, kurį jie sužinojo iš šio užsiėmimo ir taikys savo gyvenime.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7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Sveiki</a:t>
            </a:r>
            <a:r>
              <a:rPr lang="en-US"/>
              <a:t> </a:t>
            </a:r>
            <a:r>
              <a:rPr lang="en-US" err="1"/>
              <a:t>atvykę</a:t>
            </a:r>
            <a:r>
              <a:rPr lang="en-US"/>
              <a:t> į „Very Verified“ – </a:t>
            </a:r>
            <a:r>
              <a:rPr lang="en-US" err="1"/>
              <a:t>internetinį</a:t>
            </a:r>
            <a:r>
              <a:rPr lang="en-US"/>
              <a:t> </a:t>
            </a:r>
            <a:r>
              <a:rPr lang="en-US" err="1"/>
              <a:t>medijų</a:t>
            </a:r>
            <a:r>
              <a:rPr lang="en-US"/>
              <a:t> </a:t>
            </a:r>
            <a:r>
              <a:rPr lang="en-US" err="1"/>
              <a:t>raštingumo</a:t>
            </a:r>
            <a:r>
              <a:rPr lang="en-US"/>
              <a:t> </a:t>
            </a:r>
            <a:r>
              <a:rPr lang="en-US" err="1"/>
              <a:t>kursą</a:t>
            </a:r>
            <a:r>
              <a:rPr lang="en-US"/>
              <a:t>! LT </a:t>
            </a:r>
            <a:r>
              <a:rPr lang="en-US">
                <a:hlinkClick r:id="rId3"/>
              </a:rPr>
              <a:t>https://youtu.be/LqQ7XayBOcM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https://veryverified.eu/lt/vienetai/pirmas-skyrius/testas-kodel-tai-buvo-publikuota</a:t>
            </a:r>
            <a:endParaRPr lang="en-US">
              <a:ea typeface="Calibri" panose="020F0502020204030204"/>
              <a:cs typeface="Calibri" panose="020F0502020204030204"/>
              <a:hlinkClick r:id="" action="ppaction://noaction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Turinio</a:t>
            </a:r>
            <a:r>
              <a:rPr lang="en-US"/>
              <a:t> </a:t>
            </a:r>
            <a:r>
              <a:rPr lang="en-US" err="1"/>
              <a:t>rūšys</a:t>
            </a:r>
            <a:r>
              <a:rPr lang="en-US"/>
              <a:t> LT </a:t>
            </a:r>
            <a:r>
              <a:rPr lang="en-US">
                <a:hlinkClick r:id="rId3"/>
              </a:rPr>
              <a:t>https://youtu.be/qE-ZN5g-pV4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https://veryverified.eu/lt/vienetai/pirmas-skyrius/faktas-vs-nuomone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https://veryverified.eu/lt/vienetai/pirmas-skyrius/testas-kodel-mes-dalijames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6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57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https://veryverified.eu/lt/vienetai/pirmas-skyrius/mediju-vartojimo-iprociai</a:t>
            </a:r>
            <a:endParaRPr lang="en-US">
              <a:ea typeface="Calibri" panose="020F0502020204030204"/>
              <a:cs typeface="Calibri" panose="020F0502020204030204"/>
              <a:hlinkClick r:id="" action="ppaction://noaction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8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qQ7XayBOcM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E-ZN5g-pV4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383034"/>
            <a:ext cx="10472057" cy="1325563"/>
          </a:xfrm>
        </p:spPr>
        <p:txBody>
          <a:bodyPr>
            <a:normAutofit/>
          </a:bodyPr>
          <a:lstStyle/>
          <a:p>
            <a:r>
              <a:rPr lang="lt-LT">
                <a:latin typeface="Futura PT Book"/>
              </a:rPr>
              <a:t>Pa</a:t>
            </a:r>
            <a:r>
              <a:rPr lang="en-US">
                <a:latin typeface="Futura PT Book"/>
              </a:rPr>
              <a:t>s</a:t>
            </a:r>
            <a:r>
              <a:rPr lang="lt-LT">
                <a:latin typeface="Futura PT Book"/>
              </a:rPr>
              <a:t>iruošima</a:t>
            </a:r>
            <a:r>
              <a:rPr lang="en-US">
                <a:latin typeface="Futura PT Book"/>
              </a:rPr>
              <a:t>s</a:t>
            </a:r>
            <a:r>
              <a:rPr lang="lt-LT">
                <a:latin typeface="Futura PT Book"/>
              </a:rPr>
              <a:t> pirmam už</a:t>
            </a:r>
            <a:r>
              <a:rPr lang="en-US">
                <a:latin typeface="Futura PT Book"/>
              </a:rPr>
              <a:t>s</a:t>
            </a:r>
            <a:r>
              <a:rPr lang="lt-LT">
                <a:latin typeface="Futura PT Book"/>
              </a:rPr>
              <a:t>iėmimui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96" y="2205650"/>
            <a:ext cx="7026404" cy="3495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t-LT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Susikurti Very Verified paskyrą</a:t>
            </a:r>
            <a:endParaRPr lang="lt-LT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t-LT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Perskaityti Very Verified pagrindiname puslapyje esan</a:t>
            </a:r>
            <a:r>
              <a:rPr lang="lt-LT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lt-LT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ią informaciją (Apie kur</a:t>
            </a:r>
            <a:r>
              <a:rPr lang="lt-LT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są)</a:t>
            </a:r>
            <a:endParaRPr lang="lt-LT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lt-LT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</a:t>
            </a:r>
            <a:r>
              <a:rPr lang="lt-LT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likti </a:t>
            </a:r>
            <a:r>
              <a:rPr lang="lt-LT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pirmą te</a:t>
            </a:r>
            <a:r>
              <a:rPr lang="lt-LT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stą esantį pagrindiname puslapyje </a:t>
            </a:r>
            <a:endParaRPr lang="lt-LT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7" name="Picture 7" descr="Qr code&#10;&#10;Description automatically generated">
            <a:extLst>
              <a:ext uri="{FF2B5EF4-FFF2-40B4-BE49-F238E27FC236}">
                <a16:creationId xmlns:a16="http://schemas.microsoft.com/office/drawing/2014/main" id="{1EAF8C93-EDEA-6373-D59E-D608AB186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614" y="220707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5948"/>
            <a:ext cx="10868025" cy="1325563"/>
          </a:xfrm>
        </p:spPr>
        <p:txBody>
          <a:bodyPr>
            <a:normAutofit/>
          </a:bodyPr>
          <a:lstStyle/>
          <a:p>
            <a:r>
              <a:rPr lang="lt-LT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„Įvardyk ir prisijaukink“ metodas</a:t>
            </a:r>
            <a:endParaRPr lang="en-US">
              <a:latin typeface="Futura PT 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0" y="1492413"/>
            <a:ext cx="65103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endParaRPr lang="en-US" b="0" i="0">
              <a:solidFill>
                <a:srgbClr val="212529"/>
              </a:solidFill>
              <a:effectLst/>
              <a:latin typeface="-apple-system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lt-LT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lt-LT" b="1" i="0">
                <a:solidFill>
                  <a:srgbClr val="212529"/>
                </a:solidFill>
                <a:effectLst/>
                <a:latin typeface="-apple-system"/>
              </a:rPr>
              <a:t>u</a:t>
            </a:r>
            <a:r>
              <a:rPr lang="en-US" b="1" i="0">
                <a:solidFill>
                  <a:srgbClr val="212529"/>
                </a:solidFill>
                <a:effectLst/>
                <a:latin typeface="-apple-system"/>
              </a:rPr>
              <a:t>s</a:t>
            </a:r>
            <a:r>
              <a:rPr lang="lt-LT" b="1" i="0">
                <a:solidFill>
                  <a:srgbClr val="212529"/>
                </a:solidFill>
                <a:effectLst/>
                <a:latin typeface="-apple-system"/>
              </a:rPr>
              <a:t>tok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: </a:t>
            </a:r>
            <a:r>
              <a:rPr lang="lt-LT" b="0" i="0">
                <a:solidFill>
                  <a:srgbClr val="212529"/>
                </a:solidFill>
                <a:effectLst/>
                <a:latin typeface="-apple-system"/>
              </a:rPr>
              <a:t>Nu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s</a:t>
            </a:r>
            <a:r>
              <a:rPr lang="lt-LT" b="0" i="0">
                <a:solidFill>
                  <a:srgbClr val="212529"/>
                </a:solidFill>
                <a:effectLst/>
                <a:latin typeface="-apple-system"/>
              </a:rPr>
              <a:t>uk galvą nuo ekrano, po to kai pamatei nuotrauką, ar žinią, kuri tave išprovokavo. Giliai įkvėpk.</a:t>
            </a:r>
            <a:endParaRPr lang="en-US" b="0" i="0">
              <a:solidFill>
                <a:srgbClr val="212529"/>
              </a:solidFill>
              <a:effectLst/>
              <a:latin typeface="-apple-system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lt-LT" b="1" i="0">
                <a:solidFill>
                  <a:srgbClr val="212529"/>
                </a:solidFill>
                <a:effectLst/>
                <a:latin typeface="-apple-system"/>
              </a:rPr>
              <a:t>Paklau</a:t>
            </a:r>
            <a:r>
              <a:rPr lang="en-US" b="1" i="0">
                <a:solidFill>
                  <a:srgbClr val="212529"/>
                </a:solidFill>
                <a:effectLst/>
                <a:latin typeface="-apple-system"/>
              </a:rPr>
              <a:t>s</a:t>
            </a:r>
            <a:r>
              <a:rPr lang="lt-LT" b="1" i="0">
                <a:solidFill>
                  <a:srgbClr val="212529"/>
                </a:solidFill>
                <a:effectLst/>
                <a:latin typeface="-apple-system"/>
              </a:rPr>
              <a:t>k </a:t>
            </a:r>
            <a:r>
              <a:rPr lang="en-US" b="1" i="0">
                <a:solidFill>
                  <a:srgbClr val="212529"/>
                </a:solidFill>
                <a:effectLst/>
                <a:latin typeface="-apple-system"/>
              </a:rPr>
              <a:t>s</a:t>
            </a:r>
            <a:r>
              <a:rPr lang="lt-LT" b="1" i="0">
                <a:solidFill>
                  <a:srgbClr val="212529"/>
                </a:solidFill>
                <a:effectLst/>
                <a:latin typeface="-apple-system"/>
              </a:rPr>
              <a:t>avę</a:t>
            </a:r>
            <a:r>
              <a:rPr lang="en-US" b="1" i="0">
                <a:solidFill>
                  <a:srgbClr val="212529"/>
                </a:solidFill>
                <a:effectLst/>
                <a:latin typeface="-apple-system"/>
              </a:rPr>
              <a:t>s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: </a:t>
            </a:r>
            <a:r>
              <a:rPr lang="lt-LT" b="0" i="0">
                <a:solidFill>
                  <a:srgbClr val="212529"/>
                </a:solidFill>
                <a:effectLst/>
                <a:latin typeface="-apple-system"/>
              </a:rPr>
              <a:t>Kaip aš jau</a:t>
            </a:r>
            <a:r>
              <a:rPr lang="lt-LT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</a:t>
            </a:r>
            <a:r>
              <a:rPr lang="lt-LT" b="0" i="0">
                <a:solidFill>
                  <a:srgbClr val="212529"/>
                </a:solidFill>
                <a:effectLst/>
                <a:latin typeface="-apple-system"/>
              </a:rPr>
              <a:t>iuo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s</a:t>
            </a:r>
            <a:r>
              <a:rPr lang="lt-LT" b="0" i="0">
                <a:solidFill>
                  <a:srgbClr val="212529"/>
                </a:solidFill>
                <a:effectLst/>
                <a:latin typeface="-apple-system"/>
              </a:rPr>
              <a:t>i?</a:t>
            </a:r>
            <a:endParaRPr lang="en-US" b="0" i="0">
              <a:solidFill>
                <a:srgbClr val="212529"/>
              </a:solidFill>
              <a:effectLst/>
              <a:latin typeface="-apple-system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lt-LT" b="1" i="0">
                <a:solidFill>
                  <a:srgbClr val="212529"/>
                </a:solidFill>
                <a:effectLst/>
                <a:latin typeface="-apple-system"/>
              </a:rPr>
              <a:t>Pa</a:t>
            </a:r>
            <a:r>
              <a:rPr lang="en-US" b="1" i="0">
                <a:solidFill>
                  <a:srgbClr val="212529"/>
                </a:solidFill>
                <a:effectLst/>
                <a:latin typeface="-apple-system"/>
              </a:rPr>
              <a:t>s</a:t>
            </a:r>
            <a:r>
              <a:rPr lang="lt-LT" b="1" i="0">
                <a:solidFill>
                  <a:srgbClr val="212529"/>
                </a:solidFill>
                <a:effectLst/>
                <a:latin typeface="-apple-system"/>
              </a:rPr>
              <a:t>akyk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: </a:t>
            </a:r>
            <a:r>
              <a:rPr lang="lt-LT" b="0" i="0">
                <a:solidFill>
                  <a:srgbClr val="212529"/>
                </a:solidFill>
                <a:effectLst/>
                <a:latin typeface="-apple-system"/>
              </a:rPr>
              <a:t>Įvardyk ir priimk 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s</a:t>
            </a:r>
            <a:r>
              <a:rPr lang="lt-LT" b="0" i="0">
                <a:solidFill>
                  <a:srgbClr val="212529"/>
                </a:solidFill>
                <a:effectLst/>
                <a:latin typeface="-apple-system"/>
              </a:rPr>
              <a:t>avo emociją – atgauk 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s</a:t>
            </a:r>
            <a:r>
              <a:rPr lang="lt-LT" b="0" i="0">
                <a:solidFill>
                  <a:srgbClr val="212529"/>
                </a:solidFill>
                <a:effectLst/>
                <a:latin typeface="-apple-system"/>
              </a:rPr>
              <a:t>avo loginio mą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s</a:t>
            </a:r>
            <a:r>
              <a:rPr lang="lt-LT" b="0" i="0">
                <a:solidFill>
                  <a:srgbClr val="212529"/>
                </a:solidFill>
                <a:effectLst/>
                <a:latin typeface="-apple-system"/>
              </a:rPr>
              <a:t>tymo kontrolę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!</a:t>
            </a:r>
          </a:p>
          <a:p>
            <a:pPr marL="0" indent="0">
              <a:buNone/>
            </a:pPr>
            <a:endParaRPr lang="en-US" b="1">
              <a:latin typeface="Futura PT Book"/>
              <a:ea typeface="Source Sans Pro Light"/>
            </a:endParaRPr>
          </a:p>
        </p:txBody>
      </p:sp>
      <p:pic>
        <p:nvPicPr>
          <p:cNvPr id="4" name="Picture 6" descr="Chart&#10;&#10;Description automatically generated">
            <a:extLst>
              <a:ext uri="{FF2B5EF4-FFF2-40B4-BE49-F238E27FC236}">
                <a16:creationId xmlns:a16="http://schemas.microsoft.com/office/drawing/2014/main" id="{40D3DC64-E108-0DE5-715C-7517D8CCF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6" r="21116" b="-707"/>
          <a:stretch/>
        </p:blipFill>
        <p:spPr>
          <a:xfrm>
            <a:off x="6642538" y="1304192"/>
            <a:ext cx="5503275" cy="5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b="1" dirty="0">
                <a:latin typeface="Futura FT Book"/>
              </a:rPr>
              <a:t>Pa</a:t>
            </a:r>
            <a:r>
              <a:rPr lang="en-US" sz="4000" b="1" i="0" dirty="0">
                <a:solidFill>
                  <a:srgbClr val="212529"/>
                </a:solidFill>
                <a:effectLst/>
                <a:latin typeface="Futura FT Book"/>
              </a:rPr>
              <a:t>s</a:t>
            </a:r>
            <a:r>
              <a:rPr lang="lt-LT" sz="4000" b="1" i="0" dirty="0" err="1">
                <a:solidFill>
                  <a:srgbClr val="212529"/>
                </a:solidFill>
                <a:effectLst/>
                <a:latin typeface="Futura FT Book"/>
              </a:rPr>
              <a:t>itreniruokime</a:t>
            </a:r>
            <a:r>
              <a:rPr lang="en-US" sz="4000" b="1" dirty="0">
                <a:latin typeface="Futura FT Book"/>
              </a:rPr>
              <a:t> – </a:t>
            </a:r>
            <a:r>
              <a:rPr lang="lt-LT" sz="4000" b="1" dirty="0">
                <a:latin typeface="Futura FT Book"/>
              </a:rPr>
              <a:t>Įvardyk ir </a:t>
            </a:r>
            <a:r>
              <a:rPr lang="lt-LT" sz="4000" b="1" dirty="0" err="1">
                <a:latin typeface="Futura FT Book"/>
              </a:rPr>
              <a:t>Pri</a:t>
            </a:r>
            <a:r>
              <a:rPr lang="en-US" sz="4000" b="1" i="0" dirty="0">
                <a:solidFill>
                  <a:srgbClr val="212529"/>
                </a:solidFill>
                <a:effectLst/>
                <a:latin typeface="Futura FT Book"/>
              </a:rPr>
              <a:t>s</a:t>
            </a:r>
            <a:r>
              <a:rPr lang="lt-LT" sz="4000" b="1" i="0" dirty="0" err="1">
                <a:solidFill>
                  <a:srgbClr val="212529"/>
                </a:solidFill>
                <a:effectLst/>
                <a:latin typeface="Futura FT Book"/>
              </a:rPr>
              <a:t>ijaukink</a:t>
            </a:r>
            <a:r>
              <a:rPr lang="en-US" sz="4000" b="1" dirty="0">
                <a:latin typeface="Futura FT Book"/>
              </a:rPr>
              <a:t>. </a:t>
            </a:r>
            <a:r>
              <a:rPr lang="lt-LT" sz="4000" b="1" dirty="0">
                <a:latin typeface="Futura FT Book"/>
              </a:rPr>
              <a:t>Ką šiuo metu jauti?</a:t>
            </a:r>
            <a:endParaRPr lang="en-US" sz="4000" b="1" dirty="0">
              <a:latin typeface="Futura FT Book"/>
            </a:endParaRPr>
          </a:p>
        </p:txBody>
      </p:sp>
      <p:pic>
        <p:nvPicPr>
          <p:cNvPr id="6" name="Picture 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2F732486-4659-5106-7AB5-7696D1D55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870" y="1572599"/>
            <a:ext cx="9960259" cy="5285401"/>
          </a:xfrm>
        </p:spPr>
      </p:pic>
    </p:spTree>
    <p:extLst>
      <p:ext uri="{BB962C8B-B14F-4D97-AF65-F5344CB8AC3E}">
        <p14:creationId xmlns:p14="http://schemas.microsoft.com/office/powerpoint/2010/main" val="58392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b="1" dirty="0">
                <a:latin typeface="Futura FT Book"/>
              </a:rPr>
              <a:t>Pa</a:t>
            </a:r>
            <a:r>
              <a:rPr lang="en-US" sz="4000" b="1" i="0" dirty="0">
                <a:solidFill>
                  <a:srgbClr val="212529"/>
                </a:solidFill>
                <a:effectLst/>
                <a:latin typeface="Futura FT Book"/>
              </a:rPr>
              <a:t>s</a:t>
            </a:r>
            <a:r>
              <a:rPr lang="lt-LT" sz="4000" b="1" i="0" err="1">
                <a:solidFill>
                  <a:srgbClr val="212529"/>
                </a:solidFill>
                <a:effectLst/>
                <a:latin typeface="Futura FT Book"/>
              </a:rPr>
              <a:t>itreniruokime</a:t>
            </a:r>
            <a:r>
              <a:rPr lang="en-US" sz="4000" b="1" dirty="0">
                <a:latin typeface="Futura FT Book"/>
              </a:rPr>
              <a:t> – </a:t>
            </a:r>
            <a:r>
              <a:rPr lang="lt-LT" sz="4000" b="1" dirty="0">
                <a:latin typeface="Futura FT Book"/>
              </a:rPr>
              <a:t>Įvardyk ir </a:t>
            </a:r>
            <a:r>
              <a:rPr lang="lt-LT" sz="4000" b="1" err="1">
                <a:latin typeface="Futura FT Book"/>
              </a:rPr>
              <a:t>Pri</a:t>
            </a:r>
            <a:r>
              <a:rPr lang="en-US" sz="4000" b="1" i="0" dirty="0">
                <a:solidFill>
                  <a:srgbClr val="212529"/>
                </a:solidFill>
                <a:effectLst/>
                <a:latin typeface="Futura FT Book"/>
              </a:rPr>
              <a:t>s</a:t>
            </a:r>
            <a:r>
              <a:rPr lang="lt-LT" sz="4000" b="1" i="0" err="1">
                <a:solidFill>
                  <a:srgbClr val="212529"/>
                </a:solidFill>
                <a:effectLst/>
                <a:latin typeface="Futura FT Book"/>
              </a:rPr>
              <a:t>ijaukink</a:t>
            </a:r>
            <a:r>
              <a:rPr lang="en-US" sz="4000" b="1" dirty="0">
                <a:latin typeface="Futura FT Book"/>
              </a:rPr>
              <a:t>.</a:t>
            </a:r>
            <a:endParaRPr lang="en-US" sz="4000">
              <a:latin typeface="Futura FT Book"/>
            </a:endParaRPr>
          </a:p>
        </p:txBody>
      </p:sp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F2B86E1-9BE4-54BB-B6FE-D86AD6A3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90" y="1698406"/>
            <a:ext cx="10993820" cy="61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8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38" y="157656"/>
            <a:ext cx="10515600" cy="1371600"/>
          </a:xfrm>
        </p:spPr>
        <p:txBody>
          <a:bodyPr>
            <a:normAutofit/>
          </a:bodyPr>
          <a:lstStyle/>
          <a:p>
            <a:r>
              <a:rPr lang="lt-LT" sz="4000" b="1" dirty="0">
                <a:latin typeface="Futura PT Bold"/>
              </a:rPr>
              <a:t>Pa</a:t>
            </a:r>
            <a:r>
              <a:rPr lang="en-US" sz="4000" b="1" i="0" dirty="0">
                <a:solidFill>
                  <a:srgbClr val="212529"/>
                </a:solidFill>
                <a:effectLst/>
                <a:latin typeface="Futura PT Bold" panose="020B0902020204020203" pitchFamily="34" charset="-70"/>
              </a:rPr>
              <a:t>s</a:t>
            </a:r>
            <a:r>
              <a:rPr lang="lt-LT" sz="4000" b="1" i="0" dirty="0">
                <a:solidFill>
                  <a:srgbClr val="212529"/>
                </a:solidFill>
                <a:effectLst/>
                <a:latin typeface="Futura PT Bold"/>
              </a:rPr>
              <a:t>itreniruokime</a:t>
            </a:r>
            <a:r>
              <a:rPr lang="en-US" sz="4000" b="1" dirty="0">
                <a:latin typeface="Futura PT Bold" panose="020B0902020204020203" pitchFamily="34" charset="-70"/>
              </a:rPr>
              <a:t> </a:t>
            </a:r>
            <a:r>
              <a:rPr lang="en-US" sz="4000" b="1" dirty="0">
                <a:latin typeface="Futura PT Bold"/>
              </a:rPr>
              <a:t>– </a:t>
            </a:r>
            <a:r>
              <a:rPr lang="lt-LT" sz="4000" b="1" dirty="0">
                <a:latin typeface="Futura PT Bold"/>
              </a:rPr>
              <a:t>Įvardyk ir Pri</a:t>
            </a:r>
            <a:r>
              <a:rPr lang="en-US" sz="4000" b="1" i="0" dirty="0">
                <a:solidFill>
                  <a:srgbClr val="212529"/>
                </a:solidFill>
                <a:effectLst/>
                <a:latin typeface="Futura PT Bold" panose="020B0902020204020203" pitchFamily="34" charset="-70"/>
              </a:rPr>
              <a:t>s</a:t>
            </a:r>
            <a:r>
              <a:rPr lang="lt-LT" sz="4000" b="1" i="0" dirty="0" err="1">
                <a:solidFill>
                  <a:srgbClr val="212529"/>
                </a:solidFill>
                <a:effectLst/>
                <a:latin typeface="Futura PT Bold"/>
              </a:rPr>
              <a:t>ijaukink</a:t>
            </a:r>
            <a:r>
              <a:rPr lang="en-US" sz="4000" b="1" dirty="0">
                <a:latin typeface="Futura PT Bold"/>
              </a:rPr>
              <a:t>.</a:t>
            </a:r>
            <a:endParaRPr lang="en-US" sz="4000" dirty="0">
              <a:latin typeface="Futura PT Bold"/>
            </a:endParaRPr>
          </a:p>
        </p:txBody>
      </p:sp>
      <p:pic>
        <p:nvPicPr>
          <p:cNvPr id="6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A64F597-A8AE-D29C-0465-79E07C7B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53" y="1369957"/>
            <a:ext cx="10770474" cy="61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9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rgbClr val="000000"/>
                </a:solidFill>
                <a:latin typeface="Futura PT Bold" panose="020B0902020204020203" pitchFamily="34" charset="0"/>
              </a:rPr>
              <a:t>Medijų vartojimo įpro</a:t>
            </a:r>
            <a:r>
              <a:rPr lang="lt-LT" dirty="0">
                <a:latin typeface="Futura PT Bold" panose="020B0902020204020203" pitchFamily="34" charset="0"/>
                <a:ea typeface="+mj-lt"/>
                <a:cs typeface="+mj-lt"/>
              </a:rPr>
              <a:t>čiai</a:t>
            </a:r>
            <a:r>
              <a:rPr lang="lt-LT" dirty="0">
                <a:solidFill>
                  <a:srgbClr val="000000"/>
                </a:solidFill>
                <a:latin typeface="Futura PT Bold" panose="020B0902020204020203" pitchFamily="34" charset="0"/>
              </a:rPr>
              <a:t> </a:t>
            </a:r>
            <a:endParaRPr lang="en-US" dirty="0">
              <a:solidFill>
                <a:srgbClr val="212529"/>
              </a:solidFill>
              <a:latin typeface="Futura PT Bold" panose="020B0902020204020203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DD18110B-072F-447F-25D3-1AE60885B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884" y="1965434"/>
            <a:ext cx="3518337" cy="35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8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b="1" dirty="0" err="1">
                <a:latin typeface="Futura PT Bold" panose="020B0902020204020203" pitchFamily="34" charset="0"/>
                <a:cs typeface="Calibri"/>
              </a:rPr>
              <a:t>Di</a:t>
            </a:r>
            <a:r>
              <a:rPr lang="en-US" sz="4000" b="1" i="0" dirty="0">
                <a:solidFill>
                  <a:srgbClr val="212529"/>
                </a:solidFill>
                <a:effectLst/>
                <a:latin typeface="Futura PT Bold" panose="020B0902020204020203" pitchFamily="34" charset="0"/>
                <a:cs typeface="Calibri"/>
              </a:rPr>
              <a:t>s</a:t>
            </a:r>
            <a:r>
              <a:rPr lang="lt-LT" sz="4000" b="1" i="0" dirty="0" err="1">
                <a:solidFill>
                  <a:srgbClr val="212529"/>
                </a:solidFill>
                <a:effectLst/>
                <a:latin typeface="Futura PT Bold" panose="020B0902020204020203" pitchFamily="34" charset="0"/>
                <a:cs typeface="Calibri"/>
              </a:rPr>
              <a:t>ku</a:t>
            </a:r>
            <a:r>
              <a:rPr lang="en-US" sz="4000" b="1" i="0" dirty="0">
                <a:solidFill>
                  <a:srgbClr val="212529"/>
                </a:solidFill>
                <a:effectLst/>
                <a:latin typeface="Futura PT Bold" panose="020B0902020204020203" pitchFamily="34" charset="0"/>
                <a:cs typeface="Calibri"/>
              </a:rPr>
              <a:t>s</a:t>
            </a:r>
            <a:r>
              <a:rPr lang="lt-LT" sz="4000" b="1" i="0" dirty="0" err="1">
                <a:solidFill>
                  <a:srgbClr val="212529"/>
                </a:solidFill>
                <a:effectLst/>
                <a:latin typeface="Futura PT Bold" panose="020B0902020204020203" pitchFamily="34" charset="0"/>
                <a:cs typeface="Calibri"/>
              </a:rPr>
              <a:t>ija</a:t>
            </a:r>
            <a:r>
              <a:rPr lang="en-US" sz="4000" b="1" dirty="0">
                <a:latin typeface="Futura PT Bold" panose="020B0902020204020203" pitchFamily="34" charset="0"/>
                <a:cs typeface="Calibri"/>
              </a:rPr>
              <a:t>: </a:t>
            </a:r>
            <a:r>
              <a:rPr lang="lt-LT" sz="4000" b="1" dirty="0">
                <a:latin typeface="Futura PT Bold" panose="020B0902020204020203" pitchFamily="34" charset="0"/>
                <a:ea typeface="+mj-lt"/>
                <a:cs typeface="+mj-lt"/>
              </a:rPr>
              <a:t>Medijų vartojimo įpro</a:t>
            </a:r>
            <a:r>
              <a:rPr lang="lt-LT" sz="4000" b="1" dirty="0">
                <a:latin typeface="Futura PT Bold" panose="020B0902020204020203" pitchFamily="34" charset="0"/>
                <a:cs typeface="Segoe UI"/>
              </a:rPr>
              <a:t>čiai</a:t>
            </a:r>
            <a:endParaRPr lang="en-US" sz="4000" b="1" dirty="0">
              <a:latin typeface="Futura PT Bold" panose="020B0902020204020203" pitchFamily="34" charset="0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378"/>
            <a:ext cx="10515600" cy="40754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fontAlgn="base"/>
            <a:r>
              <a:rPr lang="lt-LT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Kas jūsų rezultatuose jus nustebino?</a:t>
            </a:r>
            <a:r>
              <a:rPr lang="lt-LT" dirty="0">
                <a:solidFill>
                  <a:srgbClr val="000000"/>
                </a:solidFill>
                <a:latin typeface="Futura FT Book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effectLst/>
              <a:latin typeface="Futura FT Book"/>
              <a:ea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Kaip jaučiatės dėl jūsų vartojamų medijų pasirinkimo? </a:t>
            </a:r>
            <a:r>
              <a:rPr lang="lt-LT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  <a:cs typeface="Calibri"/>
              </a:rPr>
              <a:t>Ar neatrodo,</a:t>
            </a:r>
            <a:r>
              <a:rPr lang="lt-LT" dirty="0">
                <a:latin typeface="Futura FT Book"/>
                <a:ea typeface="Calibri" panose="020F0502020204030204" pitchFamily="34" charset="0"/>
                <a:cs typeface="Arial"/>
              </a:rPr>
              <a:t> </a:t>
            </a:r>
            <a:r>
              <a:rPr lang="lt-LT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kad jus pasiekia daug informacijos?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  <a:cs typeface="Calibri"/>
              </a:rPr>
              <a:t>Kaip tai </a:t>
            </a:r>
            <a:r>
              <a:rPr lang="lt-LT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paveikia jūsų gebėjimą įvertinti informacijos kokybę?</a:t>
            </a:r>
            <a:r>
              <a:rPr lang="lt-LT" dirty="0">
                <a:solidFill>
                  <a:srgbClr val="000000"/>
                </a:solidFill>
                <a:latin typeface="Futura FT Book"/>
                <a:ea typeface="Calibri" panose="020F0502020204030204" pitchFamily="34" charset="0"/>
              </a:rPr>
              <a:t> </a:t>
            </a:r>
            <a:endParaRPr lang="lt-LT" dirty="0">
              <a:solidFill>
                <a:srgbClr val="000000"/>
              </a:solidFill>
              <a:effectLst/>
              <a:latin typeface="Futura FT Book"/>
              <a:ea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  <a:cs typeface="Calibri"/>
              </a:rPr>
              <a:t>Kuriuos</a:t>
            </a:r>
            <a:r>
              <a:rPr lang="lt-LT" dirty="0">
                <a:latin typeface="Futura FT Book"/>
                <a:ea typeface="Calibri" panose="020F0502020204030204" pitchFamily="34" charset="0"/>
                <a:cs typeface="Arial"/>
              </a:rPr>
              <a:t> </a:t>
            </a:r>
            <a:r>
              <a:rPr lang="lt-LT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įpročius norėtumėte išlaikyti, o kuriuos - keisti?</a:t>
            </a:r>
            <a:endParaRPr lang="en-US" dirty="0">
              <a:latin typeface="Futura FT Book"/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8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031" y="2622666"/>
            <a:ext cx="8540356" cy="1325563"/>
          </a:xfrm>
        </p:spPr>
        <p:txBody>
          <a:bodyPr/>
          <a:lstStyle/>
          <a:p>
            <a:r>
              <a:rPr lang="lt-LT" dirty="0">
                <a:latin typeface="Futura PT Bold" panose="020B0902020204020203" pitchFamily="34" charset="0"/>
                <a:ea typeface="+mj-lt"/>
                <a:cs typeface="+mj-lt"/>
              </a:rPr>
              <a:t>Skaitmeninė gerovė: pertrauka</a:t>
            </a:r>
            <a:endParaRPr lang="en-US" dirty="0">
              <a:latin typeface="Futura PT Bold" panose="020B0902020204020203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DDD8BC-9650-F62F-B113-C944BC34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3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19609152-217B-9B6D-1F46-23837F041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" y="-2411"/>
            <a:ext cx="12201766" cy="68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29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1FADF7F-079A-016E-8A20-BFA4B39D6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" y="-2411"/>
            <a:ext cx="12189123" cy="68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0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BBB04B8A-9AD8-FF1C-74E5-38335353D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-2411"/>
            <a:ext cx="12203500" cy="68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6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1A56478-CE53-AA97-B8C4-A25C8A42E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-266347"/>
            <a:ext cx="12191980" cy="7176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63EF0B-282C-98F5-3C4A-584E81CD978F}"/>
              </a:ext>
            </a:extLst>
          </p:cNvPr>
          <p:cNvSpPr txBox="1"/>
          <p:nvPr/>
        </p:nvSpPr>
        <p:spPr>
          <a:xfrm>
            <a:off x="564696" y="127908"/>
            <a:ext cx="39624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Futura FT Book"/>
                <a:ea typeface="Source Sans Pro Light"/>
                <a:cs typeface="Calibri"/>
              </a:rPr>
              <a:t>1</a:t>
            </a:r>
            <a:r>
              <a:rPr lang="lt-LT" sz="3200">
                <a:latin typeface="Futura FT Book"/>
                <a:ea typeface="Source Sans Pro Light"/>
                <a:cs typeface="Calibri"/>
              </a:rPr>
              <a:t> Pamoka</a:t>
            </a:r>
            <a:r>
              <a:rPr lang="en-US" sz="3200">
                <a:latin typeface="Futura FT Book"/>
                <a:ea typeface="Source Sans Pro Light"/>
                <a:cs typeface="Calibri"/>
              </a:rPr>
              <a:t>.</a:t>
            </a:r>
            <a:r>
              <a:rPr lang="en-US" sz="3200" b="1">
                <a:latin typeface="Futura FT Book"/>
                <a:ea typeface="Source Sans Pro Light"/>
                <a:cs typeface="Calibri"/>
              </a:rPr>
              <a:t> </a:t>
            </a:r>
            <a:r>
              <a:rPr lang="en-US" sz="3200" b="1" err="1">
                <a:effectLst/>
                <a:latin typeface="Futura FT Book"/>
                <a:ea typeface="Calibri"/>
              </a:rPr>
              <a:t>Medij</a:t>
            </a:r>
            <a:r>
              <a:rPr lang="lt-LT" sz="3200" b="1">
                <a:effectLst/>
                <a:latin typeface="Futura FT Book"/>
                <a:ea typeface="Calibri"/>
              </a:rPr>
              <a:t>ų kraštovaizdi</a:t>
            </a:r>
            <a:r>
              <a:rPr lang="lt-LT" sz="3200" b="1">
                <a:effectLst/>
                <a:latin typeface="Futura FT Book"/>
                <a:ea typeface="Times New Roman" panose="02020603050405020304" pitchFamily="18" charset="0"/>
              </a:rPr>
              <a:t>s</a:t>
            </a:r>
          </a:p>
          <a:p>
            <a:r>
              <a:rPr lang="en-US" sz="3200">
                <a:latin typeface="Futura FT Book"/>
                <a:ea typeface="Source Sans Pro Light"/>
                <a:cs typeface="Calibri"/>
              </a:rPr>
              <a:t>1</a:t>
            </a:r>
            <a:r>
              <a:rPr lang="lt-LT" sz="3200">
                <a:latin typeface="Futura FT Book"/>
                <a:ea typeface="Source Sans Pro Light"/>
                <a:cs typeface="Calibri"/>
              </a:rPr>
              <a:t> </a:t>
            </a:r>
            <a:r>
              <a:rPr lang="lt-LT" sz="3200">
                <a:effectLst/>
                <a:latin typeface="Futura FT Book"/>
                <a:ea typeface="Times New Roman" panose="02020603050405020304" pitchFamily="18" charset="0"/>
              </a:rPr>
              <a:t>skyrius</a:t>
            </a:r>
            <a:endParaRPr lang="en-US" sz="3200">
              <a:latin typeface="Futura FT Book"/>
              <a:ea typeface="Source Sans Pro Light"/>
              <a:cs typeface="Calibri"/>
            </a:endParaRP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B256C20-ACCA-8CE9-5749-5FDEAAA2F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693" y="5737282"/>
            <a:ext cx="2743200" cy="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15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78" y="2688376"/>
            <a:ext cx="7589520" cy="1325563"/>
          </a:xfrm>
        </p:spPr>
        <p:txBody>
          <a:bodyPr/>
          <a:lstStyle/>
          <a:p>
            <a:pPr algn="ctr"/>
            <a:r>
              <a:rPr lang="en-US">
                <a:latin typeface="Futura PT Bold"/>
              </a:rPr>
              <a:t>1</a:t>
            </a:r>
            <a:r>
              <a:rPr lang="lt-LT">
                <a:latin typeface="Futura PT Bold"/>
              </a:rPr>
              <a:t> </a:t>
            </a:r>
            <a:r>
              <a:rPr lang="en-US">
                <a:latin typeface="Futura PT Bold"/>
              </a:rPr>
              <a:t>s</a:t>
            </a:r>
            <a:r>
              <a:rPr lang="lt-LT">
                <a:latin typeface="Futura PT Bold"/>
              </a:rPr>
              <a:t>kyriu</a:t>
            </a:r>
            <a:r>
              <a:rPr lang="en-US">
                <a:latin typeface="Futura PT Bold"/>
              </a:rPr>
              <a:t>s </a:t>
            </a:r>
            <a:br>
              <a:rPr lang="lt-LT">
                <a:latin typeface="Futura PT Bold"/>
              </a:rPr>
            </a:br>
            <a:r>
              <a:rPr lang="lt-LT">
                <a:latin typeface="Futura PT Bold"/>
              </a:rPr>
              <a:t>Apibendrinima</a:t>
            </a:r>
            <a:r>
              <a:rPr lang="en-US">
                <a:latin typeface="Futura PT Bold"/>
              </a:rPr>
              <a:t>s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1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84" y="473049"/>
            <a:ext cx="7284809" cy="1325563"/>
          </a:xfrm>
        </p:spPr>
        <p:txBody>
          <a:bodyPr>
            <a:normAutofit/>
          </a:bodyPr>
          <a:lstStyle/>
          <a:p>
            <a:r>
              <a:rPr lang="lt-LT" b="1">
                <a:effectLst/>
                <a:latin typeface="Futura FT Book"/>
                <a:ea typeface="Calibri" panose="020F0502020204030204" pitchFamily="34" charset="0"/>
              </a:rPr>
              <a:t>Įvada</a:t>
            </a:r>
            <a:r>
              <a:rPr lang="lt-LT" b="1">
                <a:effectLst/>
                <a:latin typeface="Futura FT Book"/>
                <a:ea typeface="Times New Roman" panose="02020603050405020304" pitchFamily="18" charset="0"/>
              </a:rPr>
              <a:t>s ir apšilimas</a:t>
            </a:r>
            <a:endParaRPr lang="en-US" b="1">
              <a:latin typeface="Futura FT 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B5D34-E7B1-A51D-6ECB-1AF680F5ED12}"/>
              </a:ext>
            </a:extLst>
          </p:cNvPr>
          <p:cNvSpPr txBox="1"/>
          <p:nvPr/>
        </p:nvSpPr>
        <p:spPr>
          <a:xfrm>
            <a:off x="735980" y="1720874"/>
            <a:ext cx="1002494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sz="2800" dirty="0">
                <a:latin typeface="Futura FT Book"/>
                <a:ea typeface="+mn-lt"/>
                <a:cs typeface="+mn-lt"/>
              </a:rPr>
              <a:t>Ar: </a:t>
            </a:r>
            <a:endParaRPr lang="en-US" sz="2800">
              <a:latin typeface="Futura FT Book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lt-LT" sz="2800" dirty="0">
                <a:latin typeface="Futura FT Book"/>
                <a:ea typeface="+mn-lt"/>
                <a:cs typeface="+mn-lt"/>
              </a:rPr>
              <a:t>„</a:t>
            </a:r>
            <a:r>
              <a:rPr lang="lt-LT" sz="2800" dirty="0" err="1">
                <a:latin typeface="Futura FT Book"/>
                <a:ea typeface="+mn-lt"/>
                <a:cs typeface="+mn-lt"/>
              </a:rPr>
              <a:t>Palaikinote</a:t>
            </a:r>
            <a:r>
              <a:rPr lang="lt-LT" sz="2800" dirty="0">
                <a:latin typeface="Futura FT Book"/>
                <a:ea typeface="+mn-lt"/>
                <a:cs typeface="+mn-lt"/>
              </a:rPr>
              <a:t>“ bent vieną socialinių tinklų įrašą šiandien? </a:t>
            </a:r>
            <a:endParaRPr lang="en-US" sz="2800">
              <a:latin typeface="Futura FT Book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lt-LT" sz="2800" dirty="0">
                <a:latin typeface="Futura FT Book"/>
                <a:ea typeface="+mn-lt"/>
                <a:cs typeface="+mn-lt"/>
              </a:rPr>
              <a:t>Pakomentavote bet kokį įrašą socialiniuose tinkluose šiandien? </a:t>
            </a:r>
            <a:endParaRPr lang="en-US" sz="2800">
              <a:latin typeface="Futura FT Book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lt-LT" sz="2800" dirty="0">
                <a:latin typeface="Futura FT Book"/>
                <a:ea typeface="+mn-lt"/>
                <a:cs typeface="+mn-lt"/>
              </a:rPr>
              <a:t>Kada nors lankydamiesi svetainėje paspaudėte „sutinku“, neperskaitę terminų ir sąlygų? </a:t>
            </a:r>
            <a:endParaRPr lang="en-US" sz="2800">
              <a:latin typeface="Futura FT Book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lt-LT" sz="2800" dirty="0">
                <a:latin typeface="Futura FT Book"/>
                <a:ea typeface="+mn-lt"/>
                <a:cs typeface="+mn-lt"/>
              </a:rPr>
              <a:t>Nuo šios sesijos pradžios bent vieną kartą pažiūrėjote į telefoną? </a:t>
            </a:r>
            <a:endParaRPr lang="en-US" sz="280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67330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veiki atvykę į „Very Verified“ – internetinį medijų raštingumo kursą! LT">
            <a:hlinkClick r:id="" action="ppaction://media"/>
            <a:extLst>
              <a:ext uri="{FF2B5EF4-FFF2-40B4-BE49-F238E27FC236}">
                <a16:creationId xmlns:a16="http://schemas.microsoft.com/office/drawing/2014/main" id="{BB74267E-9B2E-D507-E4BA-676A1E3302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000" y="248557"/>
            <a:ext cx="11602357" cy="63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lt-LT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stas: Kodėl tai buvo publikuota?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5" name="Picture 6" descr="Qr code&#10;&#10;Description automatically generated">
            <a:extLst>
              <a:ext uri="{FF2B5EF4-FFF2-40B4-BE49-F238E27FC236}">
                <a16:creationId xmlns:a16="http://schemas.microsoft.com/office/drawing/2014/main" id="{EA5A9A11-4823-7CDA-C88E-CACCEA1EC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687" y="2043793"/>
            <a:ext cx="3491592" cy="34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4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20547F-0C5C-F1ED-AD0C-95B6AA5B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198679"/>
            <a:ext cx="10041896" cy="1227241"/>
          </a:xfrm>
        </p:spPr>
        <p:txBody>
          <a:bodyPr>
            <a:normAutofit/>
          </a:bodyPr>
          <a:lstStyle/>
          <a:p>
            <a:r>
              <a:rPr lang="lt-LT"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lt-LT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aizdo įraša</a:t>
            </a:r>
            <a:r>
              <a:rPr lang="lt-LT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 ir</a:t>
            </a:r>
            <a:r>
              <a:rPr lang="lt-LT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už</a:t>
            </a:r>
            <a:r>
              <a:rPr lang="lt-LT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siėmimas</a:t>
            </a:r>
            <a:r>
              <a:rPr lang="lt-LT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Turinio rūšy</a:t>
            </a:r>
            <a:r>
              <a:rPr lang="lt-LT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endParaRPr lang="en-US"/>
          </a:p>
        </p:txBody>
      </p:sp>
      <p:pic>
        <p:nvPicPr>
          <p:cNvPr id="2" name="Online Media 1" title="Turinio rūšys LT">
            <a:hlinkClick r:id="" action="ppaction://media"/>
            <a:extLst>
              <a:ext uri="{FF2B5EF4-FFF2-40B4-BE49-F238E27FC236}">
                <a16:creationId xmlns:a16="http://schemas.microsoft.com/office/drawing/2014/main" id="{46B14496-4A20-12D0-767E-819ADE7A8A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8286" y="1337129"/>
            <a:ext cx="10636250" cy="516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>
                <a:effectLst/>
                <a:latin typeface="Calibri"/>
                <a:ea typeface="Calibri" panose="020F0502020204030204" pitchFamily="34" charset="0"/>
                <a:cs typeface="Arial"/>
              </a:rPr>
              <a:t>Te</a:t>
            </a:r>
            <a:r>
              <a:rPr lang="lt-LT">
                <a:effectLst/>
                <a:latin typeface="Calibri"/>
                <a:ea typeface="Times New Roman" panose="02020603050405020304" pitchFamily="18" charset="0"/>
                <a:cs typeface="Calibri"/>
              </a:rPr>
              <a:t>stas: Faktai </a:t>
            </a:r>
            <a:r>
              <a:rPr lang="lt-LT">
                <a:latin typeface="Calibri"/>
                <a:ea typeface="Times New Roman" panose="02020603050405020304" pitchFamily="18" charset="0"/>
                <a:cs typeface="Calibri"/>
              </a:rPr>
              <a:t>vs Nuomonė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5" name="Picture 6" descr="Qr code&#10;&#10;Description automatically generated">
            <a:extLst>
              <a:ext uri="{FF2B5EF4-FFF2-40B4-BE49-F238E27FC236}">
                <a16:creationId xmlns:a16="http://schemas.microsoft.com/office/drawing/2014/main" id="{7292C89E-4B3F-8185-9E1E-0F61BFBAD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155" y="1812985"/>
            <a:ext cx="3605841" cy="36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1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20547F-0C5C-F1ED-AD0C-95B6AA5B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lt-LT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lt-LT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stas: Kodėl mes dalijamės?</a:t>
            </a:r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A69F39D-42BF-CE3F-CF4C-22BE4785A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2" name="Picture 2" descr="Qr code&#10;&#10;Description automatically generated">
            <a:extLst>
              <a:ext uri="{FF2B5EF4-FFF2-40B4-BE49-F238E27FC236}">
                <a16:creationId xmlns:a16="http://schemas.microsoft.com/office/drawing/2014/main" id="{A107FE89-8FF7-13C2-9108-071CF62B5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759" y="1712343"/>
            <a:ext cx="3735237" cy="37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4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A69F39D-42BF-CE3F-CF4C-22BE4785A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B2CE4-24CA-C656-EE38-DA03CA0BD9FF}"/>
              </a:ext>
            </a:extLst>
          </p:cNvPr>
          <p:cNvSpPr txBox="1"/>
          <p:nvPr/>
        </p:nvSpPr>
        <p:spPr>
          <a:xfrm>
            <a:off x="1041246" y="1986904"/>
            <a:ext cx="1010510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lt-LT" sz="3200" dirty="0">
                <a:latin typeface="Futura FT Book"/>
                <a:ea typeface="+mn-lt"/>
                <a:cs typeface="+mn-lt"/>
              </a:rPr>
              <a:t>Kada paskutinį kartą savo socialiniame tinkle matėte naujienų antraštę, kuri jus taip supykdė, kad pakomentavote ant jos ar pasidalinote su kitais? </a:t>
            </a:r>
            <a:endParaRPr lang="en-US" sz="3200">
              <a:latin typeface="Futura FT Book"/>
              <a:ea typeface="+mn-lt"/>
              <a:cs typeface="+mn-lt"/>
            </a:endParaRPr>
          </a:p>
          <a:p>
            <a:pPr marL="571500" indent="-571500">
              <a:buFont typeface="Arial"/>
              <a:buChar char="•"/>
            </a:pPr>
            <a:r>
              <a:rPr lang="lt-LT" sz="3200" dirty="0">
                <a:latin typeface="Futura FT Book"/>
                <a:ea typeface="+mn-lt"/>
                <a:cs typeface="+mn-lt"/>
              </a:rPr>
              <a:t>Kas jus privertė tai padaryti? </a:t>
            </a:r>
            <a:endParaRPr lang="en-US" sz="3200" dirty="0">
              <a:latin typeface="Futura FT Book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7ABFC1-E598-6127-F4F1-FA4E0CD0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>
                <a:latin typeface="Segoe UI"/>
                <a:cs typeface="Segoe UI"/>
              </a:rPr>
              <a:t>Emocijų vaidmuo</a:t>
            </a:r>
            <a:endParaRPr lang="en-US" sz="48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568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  <SharedWithUsers xmlns="ce8b8449-7073-4f43-8a1a-984ca5569f20">
      <UserInfo>
        <DisplayName>Sabine Berzina</DisplayName>
        <AccountId>860</AccountId>
        <AccountType/>
      </UserInfo>
      <UserInfo>
        <DisplayName>Kaspars Ruklis</DisplayName>
        <AccountId>176</AccountId>
        <AccountType/>
      </UserInfo>
      <UserInfo>
        <DisplayName>Julija Visnevska</DisplayName>
        <AccountId>211</AccountId>
        <AccountType/>
      </UserInfo>
      <UserInfo>
        <DisplayName>Stanley Currier</DisplayName>
        <AccountId>23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EF2496-8566-4131-AE0D-DC2C4FA54EDD}">
  <ds:schemaRefs>
    <ds:schemaRef ds:uri="ce8b8449-7073-4f43-8a1a-984ca5569f20"/>
    <ds:schemaRef ds:uri="e49c4de8-714a-4d9a-88a7-b286d1a87f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A78450-96DC-41AD-BF7E-E8315594D6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BD60B9-3E42-47DE-8A6F-AEC2CB5DEA9F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423</Words>
  <Application>Microsoft Office PowerPoint</Application>
  <PresentationFormat>Widescreen</PresentationFormat>
  <Paragraphs>58</Paragraphs>
  <Slides>21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-apple-system</vt:lpstr>
      <vt:lpstr>Arial</vt:lpstr>
      <vt:lpstr>Calibri</vt:lpstr>
      <vt:lpstr>Futura FT Book</vt:lpstr>
      <vt:lpstr>Futura PT Bold</vt:lpstr>
      <vt:lpstr>Futura PT Book</vt:lpstr>
      <vt:lpstr>Museo Sans Cyrl 900</vt:lpstr>
      <vt:lpstr>Segoe UI</vt:lpstr>
      <vt:lpstr>Source Sans Pro Light</vt:lpstr>
      <vt:lpstr>Symbol</vt:lpstr>
      <vt:lpstr>4_Office Theme</vt:lpstr>
      <vt:lpstr>Pasiruošimas pirmam užsiėmimui</vt:lpstr>
      <vt:lpstr>PowerPoint Presentation</vt:lpstr>
      <vt:lpstr>Įvadas ir apšilimas</vt:lpstr>
      <vt:lpstr>PowerPoint Presentation</vt:lpstr>
      <vt:lpstr>Testas: Kodėl tai buvo publikuota?</vt:lpstr>
      <vt:lpstr>Vaizdo įrašas ir užsiėmimas: Turinio rūšys</vt:lpstr>
      <vt:lpstr>Testas: Faktai vs Nuomonė</vt:lpstr>
      <vt:lpstr>Testas: Kodėl mes dalijamės?</vt:lpstr>
      <vt:lpstr>Emocijų vaidmuo</vt:lpstr>
      <vt:lpstr>„Įvardyk ir prisijaukink“ metodas</vt:lpstr>
      <vt:lpstr>Pasitreniruokime – Įvardyk ir Prisijaukink. Ką šiuo metu jauti?</vt:lpstr>
      <vt:lpstr>Pasitreniruokime – Įvardyk ir Prisijaukink.</vt:lpstr>
      <vt:lpstr>Pasitreniruokime – Įvardyk ir Prisijaukink.</vt:lpstr>
      <vt:lpstr>Medijų vartojimo įpročiai </vt:lpstr>
      <vt:lpstr>Diskusija: Medijų vartojimo įpročiai</vt:lpstr>
      <vt:lpstr>Skaitmeninė gerovė: pertrauka</vt:lpstr>
      <vt:lpstr>PowerPoint Presentation</vt:lpstr>
      <vt:lpstr>PowerPoint Presentation</vt:lpstr>
      <vt:lpstr>PowerPoint Presentation</vt:lpstr>
      <vt:lpstr>1 skyrius  Apibendrinimas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Sabine Berzina</cp:lastModifiedBy>
  <cp:revision>39</cp:revision>
  <dcterms:created xsi:type="dcterms:W3CDTF">2022-06-10T13:26:10Z</dcterms:created>
  <dcterms:modified xsi:type="dcterms:W3CDTF">2023-02-06T10:52:35Z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