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5"/>
  </p:notesMasterIdLst>
  <p:sldIdLst>
    <p:sldId id="259" r:id="rId5"/>
    <p:sldId id="258" r:id="rId6"/>
    <p:sldId id="260" r:id="rId7"/>
    <p:sldId id="257" r:id="rId8"/>
    <p:sldId id="274" r:id="rId9"/>
    <p:sldId id="261" r:id="rId10"/>
    <p:sldId id="280" r:id="rId11"/>
    <p:sldId id="278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9EACE-EC7A-AD4C-3811-9EA562BD5478}" v="39" dt="2022-09-15T13:47:27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8034" autoAdjust="0"/>
  </p:normalViewPr>
  <p:slideViewPr>
    <p:cSldViewPr snapToGrid="0">
      <p:cViewPr varScale="1">
        <p:scale>
          <a:sx n="55" d="100"/>
          <a:sy n="55" d="100"/>
        </p:scale>
        <p:origin x="9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yFvTaPECW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Viis</a:t>
            </a:r>
            <a:r>
              <a:rPr lang="en-US" dirty="0"/>
              <a:t> </a:t>
            </a:r>
            <a:r>
              <a:rPr lang="en-US" dirty="0" err="1"/>
              <a:t>võtet</a:t>
            </a:r>
            <a:r>
              <a:rPr lang="en-US" dirty="0"/>
              <a:t>, </a:t>
            </a:r>
            <a:r>
              <a:rPr lang="en-US" dirty="0" err="1"/>
              <a:t>kuidas</a:t>
            </a:r>
            <a:r>
              <a:rPr lang="en-US" dirty="0"/>
              <a:t> end </a:t>
            </a:r>
            <a:r>
              <a:rPr lang="en-US" dirty="0" err="1"/>
              <a:t>valeinfo</a:t>
            </a:r>
            <a:r>
              <a:rPr lang="en-US" dirty="0"/>
              <a:t> </a:t>
            </a:r>
            <a:r>
              <a:rPr lang="en-US" dirty="0" err="1"/>
              <a:t>eest</a:t>
            </a:r>
            <a:r>
              <a:rPr lang="en-US" dirty="0"/>
              <a:t> </a:t>
            </a:r>
            <a:r>
              <a:rPr lang="en-US" dirty="0" err="1"/>
              <a:t>kaitsta</a:t>
            </a:r>
            <a:r>
              <a:rPr lang="en-US" dirty="0"/>
              <a:t> EE </a:t>
            </a:r>
            <a:r>
              <a:rPr lang="en-US" dirty="0">
                <a:hlinkClick r:id="rId3"/>
              </a:rPr>
              <a:t>https://youtu.be/-yFvTaPECWs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9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yFvTaPECWs?feature=oembed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62" y="347912"/>
            <a:ext cx="9935390" cy="132556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Futura PT Book"/>
                <a:ea typeface="Source Sans Pro Light"/>
                <a:cs typeface="Calibri"/>
              </a:rPr>
              <a:t>9</a:t>
            </a:r>
            <a:r>
              <a:rPr lang="et-EE" sz="4400" dirty="0">
                <a:latin typeface="Futura PT Book"/>
                <a:ea typeface="Source Sans Pro Light"/>
                <a:cs typeface="Calibri"/>
              </a:rPr>
              <a:t>. tund</a:t>
            </a:r>
            <a:r>
              <a:rPr lang="en-US" dirty="0">
                <a:latin typeface="Futura PT Book"/>
                <a:ea typeface="Source Sans Pro Light"/>
                <a:cs typeface="Calibri"/>
              </a:rPr>
              <a:t>.</a:t>
            </a:r>
            <a:r>
              <a:rPr lang="en-US" sz="4400" b="1" dirty="0">
                <a:latin typeface="Futura PT Book"/>
                <a:ea typeface="Source Sans Pro Light"/>
                <a:cs typeface="Calibri"/>
              </a:rPr>
              <a:t> </a:t>
            </a:r>
            <a:r>
              <a:rPr lang="et-EE" sz="4400" b="1" dirty="0">
                <a:latin typeface="Futura PT Book"/>
                <a:ea typeface="Source Sans Pro Light"/>
                <a:cs typeface="Calibri"/>
              </a:rPr>
              <a:t>KOKKUVÕTE</a:t>
            </a:r>
            <a:br>
              <a:rPr lang="en-US" sz="4400" dirty="0">
                <a:latin typeface="Futura PT Book"/>
                <a:ea typeface="Source Sans Pro Light"/>
                <a:cs typeface="Calibri"/>
              </a:rPr>
            </a:br>
            <a:r>
              <a:rPr lang="en-US" sz="3600" dirty="0">
                <a:latin typeface="Futura PT Book"/>
                <a:ea typeface="Source Sans Pro Light"/>
                <a:cs typeface="Calibri"/>
              </a:rPr>
              <a:t>5</a:t>
            </a:r>
            <a:r>
              <a:rPr lang="et-EE" sz="3600" dirty="0">
                <a:latin typeface="Futura PT Book"/>
                <a:ea typeface="Source Sans Pro Light"/>
                <a:cs typeface="Calibri"/>
              </a:rPr>
              <a:t>. peatükk</a:t>
            </a:r>
            <a:endParaRPr lang="en-US" sz="3600" dirty="0">
              <a:latin typeface="Futura PT Book"/>
              <a:ea typeface="Source Sans Pro Light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4" descr="A picture containing text, accessory, umbrella, rain&#10;&#10;Description automatically generated">
            <a:extLst>
              <a:ext uri="{FF2B5EF4-FFF2-40B4-BE49-F238E27FC236}">
                <a16:creationId xmlns:a16="http://schemas.microsoft.com/office/drawing/2014/main" id="{EBDB2B02-3C99-29D4-E3DA-8FECB5AD6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75" y="1728335"/>
            <a:ext cx="6123330" cy="443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AE045B-888D-1DB3-6582-385B61B9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719" y="536193"/>
            <a:ext cx="10472057" cy="1325563"/>
          </a:xfrm>
        </p:spPr>
        <p:txBody>
          <a:bodyPr>
            <a:normAutofit/>
          </a:bodyPr>
          <a:lstStyle/>
          <a:p>
            <a:r>
              <a:rPr lang="et-EE" b="1" dirty="0">
                <a:latin typeface="Futura PT Bold"/>
              </a:rPr>
              <a:t>RÜHMATÖÖ</a:t>
            </a:r>
            <a:endParaRPr lang="en-US">
              <a:latin typeface="Futura PT Bold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A6C29F-780C-99A6-102C-420117692A9C}"/>
              </a:ext>
            </a:extLst>
          </p:cNvPr>
          <p:cNvSpPr txBox="1">
            <a:spLocks/>
          </p:cNvSpPr>
          <p:nvPr/>
        </p:nvSpPr>
        <p:spPr>
          <a:xfrm>
            <a:off x="1039110" y="1829110"/>
            <a:ext cx="5361689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AJURÜNNAK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B7089-1625-8B4C-DF54-974C89E73D29}"/>
              </a:ext>
            </a:extLst>
          </p:cNvPr>
          <p:cNvSpPr txBox="1"/>
          <p:nvPr/>
        </p:nvSpPr>
        <p:spPr>
          <a:xfrm>
            <a:off x="1039111" y="2615520"/>
            <a:ext cx="9317464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Tuletage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meelde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meediapädevuse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/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faktikontrolli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näpunäiteid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,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kogu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kursuse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jooksul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mainitud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soovitusi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või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kõike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muud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teie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hinnangul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kasulikku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,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tänu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millele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suudate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end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paremini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valeinfo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eest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kaitsta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.</a:t>
            </a:r>
            <a:endParaRPr lang="en-US" sz="7200">
              <a:latin typeface="Futura PT Book"/>
              <a:ea typeface="Calibri"/>
              <a:cs typeface="Calibri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19A69D7-E5A4-47E6-5251-8207C99E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1039110" y="1829110"/>
            <a:ext cx="3498165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2800" b="1" dirty="0">
                <a:solidFill>
                  <a:schemeClr val="bg1"/>
                </a:solidFill>
                <a:latin typeface="Futura PT Bold"/>
              </a:rPr>
              <a:t>PIDAGE MEELES!</a:t>
            </a:r>
            <a:endParaRPr lang="en-US" sz="2800">
              <a:solidFill>
                <a:schemeClr val="bg1"/>
              </a:solidFill>
              <a:latin typeface="Futura PT Bold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9267767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Olge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videot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vaadates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eriti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tähelepanelikud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ja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selgitage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välja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näpunäited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, mis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jäid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ajurünnaku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ajal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mainimata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  <a:cs typeface="Calibri"/>
              </a:rPr>
              <a:t>.</a:t>
            </a:r>
            <a:endParaRPr lang="en-US" sz="6000">
              <a:latin typeface="Futura PT Book"/>
              <a:ea typeface="Calibri"/>
              <a:cs typeface="Calibri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1325563"/>
          </a:xfrm>
        </p:spPr>
        <p:txBody>
          <a:bodyPr>
            <a:normAutofit/>
          </a:bodyPr>
          <a:lstStyle/>
          <a:p>
            <a:r>
              <a:rPr lang="et-EE" sz="3100" b="1" dirty="0">
                <a:latin typeface="Futura PT Bold"/>
              </a:rPr>
              <a:t>VIDEO – </a:t>
            </a:r>
            <a:r>
              <a:rPr lang="en-US" sz="3100" b="1" dirty="0" err="1">
                <a:latin typeface="Futura PT Bold"/>
              </a:rPr>
              <a:t>näpunä</a:t>
            </a:r>
            <a:r>
              <a:rPr lang="et-EE" sz="3100" b="1" dirty="0" err="1">
                <a:latin typeface="Futura PT Bold"/>
              </a:rPr>
              <a:t>ited</a:t>
            </a:r>
            <a:r>
              <a:rPr lang="et-EE" sz="3100" b="1" dirty="0">
                <a:latin typeface="Futura PT Bold"/>
              </a:rPr>
              <a:t>,</a:t>
            </a:r>
            <a:r>
              <a:rPr lang="en-US" sz="3100" b="1" dirty="0">
                <a:latin typeface="Futura PT Bold"/>
              </a:rPr>
              <a:t> </a:t>
            </a:r>
            <a:r>
              <a:rPr lang="en-US" sz="3100" b="1" dirty="0" err="1">
                <a:latin typeface="Futura PT Bold"/>
              </a:rPr>
              <a:t>kuidas</a:t>
            </a:r>
            <a:r>
              <a:rPr lang="en-US" sz="3100" b="1" dirty="0">
                <a:latin typeface="Futura PT Bold"/>
              </a:rPr>
              <a:t> </a:t>
            </a:r>
            <a:r>
              <a:rPr lang="en-US" sz="3100" b="1" dirty="0" err="1">
                <a:latin typeface="Futura PT Bold"/>
              </a:rPr>
              <a:t>kaitsta</a:t>
            </a:r>
            <a:r>
              <a:rPr lang="en-US" sz="3100" b="1" dirty="0">
                <a:latin typeface="Futura PT Bold"/>
              </a:rPr>
              <a:t> end </a:t>
            </a:r>
            <a:r>
              <a:rPr lang="en-US" sz="3100" b="1" dirty="0" err="1">
                <a:latin typeface="Futura PT Bold"/>
              </a:rPr>
              <a:t>valeinfo</a:t>
            </a:r>
            <a:r>
              <a:rPr lang="en-US" sz="3100" b="1" dirty="0">
                <a:latin typeface="Futura PT Bold"/>
              </a:rPr>
              <a:t> </a:t>
            </a:r>
            <a:r>
              <a:rPr lang="en-US" sz="3100" b="1" dirty="0" err="1">
                <a:latin typeface="Futura PT Bold"/>
              </a:rPr>
              <a:t>eest</a:t>
            </a:r>
            <a:endParaRPr lang="en-US">
              <a:latin typeface="Futura PT Bold"/>
            </a:endParaRPr>
          </a:p>
        </p:txBody>
      </p:sp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Viis võtet, kuidas end valeinfo eest kaitsta EE">
            <a:hlinkClick r:id="" action="ppaction://media"/>
            <a:extLst>
              <a:ext uri="{FF2B5EF4-FFF2-40B4-BE49-F238E27FC236}">
                <a16:creationId xmlns:a16="http://schemas.microsoft.com/office/drawing/2014/main" id="{851D5D5A-3D2F-A6C4-8CFB-60ACCA8D60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8981" y="123526"/>
            <a:ext cx="11928415" cy="662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DDD1BB6-88DD-BA92-C118-7EE9575D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latin typeface="Futura PT Bold"/>
              </a:rPr>
              <a:t>ARUTELU</a:t>
            </a:r>
            <a:endParaRPr lang="en-US">
              <a:latin typeface="Futura PT Bold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E4BA828-5655-1AD7-AB84-67C744F3D644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006DB7-03B2-8382-7269-96C21A8BBFA7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8999411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3600" dirty="0">
                <a:latin typeface="Futura PT Book"/>
                <a:cs typeface="Calibri"/>
              </a:rPr>
              <a:t>Kas </a:t>
            </a:r>
            <a:r>
              <a:rPr lang="fi-FI" sz="3600" dirty="0" err="1">
                <a:latin typeface="Futura PT Book"/>
                <a:cs typeface="Calibri"/>
              </a:rPr>
              <a:t>märkasite</a:t>
            </a:r>
            <a:r>
              <a:rPr lang="fi-FI" sz="3600" dirty="0">
                <a:latin typeface="Futura PT Book"/>
                <a:cs typeface="Calibri"/>
              </a:rPr>
              <a:t> </a:t>
            </a:r>
            <a:r>
              <a:rPr lang="fi-FI" sz="3600" dirty="0" err="1">
                <a:latin typeface="Futura PT Book"/>
                <a:cs typeface="Calibri"/>
              </a:rPr>
              <a:t>mõnda</a:t>
            </a:r>
            <a:r>
              <a:rPr lang="fi-FI" sz="3600" dirty="0">
                <a:latin typeface="Futura PT Book"/>
                <a:cs typeface="Calibri"/>
              </a:rPr>
              <a:t> </a:t>
            </a:r>
            <a:r>
              <a:rPr lang="fi-FI" sz="3600" dirty="0" err="1">
                <a:latin typeface="Futura PT Book"/>
                <a:cs typeface="Calibri"/>
              </a:rPr>
              <a:t>näpunäidet</a:t>
            </a:r>
            <a:r>
              <a:rPr lang="fi-FI" sz="3600" dirty="0">
                <a:latin typeface="Futura PT Book"/>
                <a:cs typeface="Calibri"/>
              </a:rPr>
              <a:t>, </a:t>
            </a:r>
            <a:r>
              <a:rPr lang="fi-FI" sz="3600" dirty="0" err="1">
                <a:latin typeface="Futura PT Book"/>
                <a:cs typeface="Calibri"/>
              </a:rPr>
              <a:t>mis</a:t>
            </a:r>
            <a:r>
              <a:rPr lang="fi-FI" sz="3600" dirty="0">
                <a:latin typeface="Futura PT Book"/>
                <a:cs typeface="Calibri"/>
              </a:rPr>
              <a:t> jäi </a:t>
            </a:r>
            <a:r>
              <a:rPr lang="fi-FI" sz="3600" dirty="0" err="1">
                <a:latin typeface="Futura PT Book"/>
                <a:cs typeface="Calibri"/>
              </a:rPr>
              <a:t>ajurünnaku</a:t>
            </a:r>
            <a:r>
              <a:rPr lang="fi-FI" sz="3600" dirty="0">
                <a:latin typeface="Futura PT Book"/>
                <a:cs typeface="Calibri"/>
              </a:rPr>
              <a:t> </a:t>
            </a:r>
            <a:r>
              <a:rPr lang="fi-FI" sz="3600" dirty="0" err="1">
                <a:latin typeface="Futura PT Book"/>
                <a:cs typeface="Calibri"/>
              </a:rPr>
              <a:t>ajal</a:t>
            </a:r>
            <a:r>
              <a:rPr lang="fi-FI" sz="3600" dirty="0">
                <a:latin typeface="Futura PT Book"/>
                <a:cs typeface="Calibri"/>
              </a:rPr>
              <a:t> </a:t>
            </a:r>
            <a:r>
              <a:rPr lang="fi-FI" sz="3600" dirty="0" err="1">
                <a:latin typeface="Futura PT Book"/>
                <a:cs typeface="Calibri"/>
              </a:rPr>
              <a:t>mainimata</a:t>
            </a:r>
            <a:r>
              <a:rPr lang="fi-FI" sz="3600" dirty="0">
                <a:latin typeface="Futura PT Book"/>
                <a:cs typeface="Calibri"/>
              </a:rPr>
              <a:t>?</a:t>
            </a:r>
            <a:endParaRPr lang="en-US" sz="3600">
              <a:latin typeface="Futura PT Book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24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0272C527-C964-F125-4E11-78984CAF3776}"/>
              </a:ext>
            </a:extLst>
          </p:cNvPr>
          <p:cNvSpPr txBox="1">
            <a:spLocks/>
          </p:cNvSpPr>
          <p:nvPr/>
        </p:nvSpPr>
        <p:spPr>
          <a:xfrm>
            <a:off x="838200" y="368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b="1" dirty="0">
                <a:latin typeface="Futura PT Bold"/>
              </a:rPr>
              <a:t>ARUTELU</a:t>
            </a:r>
            <a:endParaRPr lang="en-US">
              <a:latin typeface="Futura PT Bold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CF385-CF0B-47A0-E2D1-0C3D1524A75D}"/>
              </a:ext>
            </a:extLst>
          </p:cNvPr>
          <p:cNvSpPr txBox="1"/>
          <p:nvPr/>
        </p:nvSpPr>
        <p:spPr>
          <a:xfrm>
            <a:off x="1220027" y="2505670"/>
            <a:ext cx="9116669" cy="20621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Millised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on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teie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arvates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kolm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parimat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näpunäidet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,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mida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õpetaksite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ka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oma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sõpradele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ja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pereliikmetele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,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aitamaks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neil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end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valeinfo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eest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paremini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 </a:t>
            </a:r>
            <a:r>
              <a:rPr lang="en-US" sz="3200" err="1">
                <a:solidFill>
                  <a:srgbClr val="000000"/>
                </a:solidFill>
                <a:effectLst/>
                <a:latin typeface="Futura PT Book"/>
                <a:ea typeface="Calibri"/>
              </a:rPr>
              <a:t>kaitsta</a:t>
            </a:r>
            <a:r>
              <a:rPr lang="en-US" sz="3200" dirty="0">
                <a:solidFill>
                  <a:srgbClr val="000000"/>
                </a:solidFill>
                <a:effectLst/>
                <a:latin typeface="Futura PT Book"/>
                <a:ea typeface="Calibri"/>
              </a:rPr>
              <a:t>?</a:t>
            </a:r>
            <a:endParaRPr lang="en-US" sz="3200">
              <a:latin typeface="Futura PT Book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939250" y="1111269"/>
            <a:ext cx="6433823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b="1" dirty="0">
                <a:solidFill>
                  <a:schemeClr val="bg1"/>
                </a:solidFill>
                <a:latin typeface="Futura PT Book"/>
              </a:rPr>
              <a:t>VALIGE SIIT VÄLJA ÜKS ÜLESANNE:</a:t>
            </a:r>
            <a:endParaRPr lang="en-US" sz="2800">
              <a:solidFill>
                <a:schemeClr val="bg1"/>
              </a:solidFill>
              <a:latin typeface="Futura PT Book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939250" y="1723230"/>
            <a:ext cx="10679352" cy="40657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b="1" u="sng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VALMISTAGE ETTE PLAKAT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inimestele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,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kes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kuuluvad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teie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meediamaastiku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kategooriasse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b="1" u="sng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VALMISTAGE ETTE SOTSIAALMEEDIA POSTITUS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, mis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õpetab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jälgijatele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meediapädevust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b="1" u="sng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KOOSTAGE OMA PERELIIKMETELE VÕI SÕPRADELE ÜHE TUNNI PLAAN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,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milles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harida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neid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sotsiaalmeedias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käitumise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/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meediapädevuse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teemal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b="1" u="sng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TÖÖTAGE VÄLJA KÕNE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täiskasvanutele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selle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kohta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,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kuidas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br>
              <a:rPr lang="et-EE" sz="2200" dirty="0">
                <a:effectLst/>
                <a:latin typeface="Futura PT Book"/>
                <a:ea typeface="Calibri" panose="020F0502020204030204" pitchFamily="34" charset="0"/>
                <a:cs typeface="DejaVuSans-ExtraLight"/>
              </a:rPr>
            </a:b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meediat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kasutada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ja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mille</a:t>
            </a:r>
            <a:r>
              <a:rPr lang="et-EE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suhtes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n-US" sz="2200" dirty="0" err="1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tuleks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 </a:t>
            </a:r>
            <a:r>
              <a:rPr lang="et-EE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olla ettevaatlik</a:t>
            </a:r>
            <a:r>
              <a:rPr lang="en-US" sz="2200" dirty="0">
                <a:solidFill>
                  <a:srgbClr val="373535"/>
                </a:solidFill>
                <a:effectLst/>
                <a:latin typeface="Futura PT Book"/>
                <a:ea typeface="Calibri"/>
                <a:cs typeface="DejaVuSans-ExtraLight"/>
              </a:rPr>
              <a:t>.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81768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utura PT Book"/>
              </a:rPr>
              <a:t>LÕPUPROJEKT</a:t>
            </a:r>
            <a:endParaRPr lang="en-US" sz="5400">
              <a:latin typeface="Futura PT Book"/>
            </a:endParaRPr>
          </a:p>
        </p:txBody>
      </p:sp>
    </p:spTree>
    <p:extLst>
      <p:ext uri="{BB962C8B-B14F-4D97-AF65-F5344CB8AC3E}">
        <p14:creationId xmlns:p14="http://schemas.microsoft.com/office/powerpoint/2010/main" val="134520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8EAE339-7A51-A6D6-1F30-B6507290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8" y="1292239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Futura PT Book"/>
              </a:rPr>
              <a:t>ENNE MÕELGE, SIIS JAGAGE!</a:t>
            </a: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082F4EB-7685-7045-3A59-40B60E3AB890}"/>
              </a:ext>
            </a:extLst>
          </p:cNvPr>
          <p:cNvSpPr txBox="1">
            <a:spLocks/>
          </p:cNvSpPr>
          <p:nvPr/>
        </p:nvSpPr>
        <p:spPr>
          <a:xfrm>
            <a:off x="639418" y="1245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utura PT Book"/>
              </a:rPr>
              <a:t>PIDAGE MEELES</a:t>
            </a:r>
            <a:r>
              <a:rPr lang="et-EE" b="1" dirty="0">
                <a:latin typeface="Futura PT Book"/>
              </a:rPr>
              <a:t>!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70052F-D108-356F-741A-225F314D2EBB}"/>
              </a:ext>
            </a:extLst>
          </p:cNvPr>
          <p:cNvSpPr txBox="1"/>
          <p:nvPr/>
        </p:nvSpPr>
        <p:spPr>
          <a:xfrm>
            <a:off x="639418" y="2552039"/>
            <a:ext cx="10647294" cy="37445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1.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Tunnete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taltsutamiseks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andke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neile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nimi!</a:t>
            </a:r>
            <a:endParaRPr lang="et-EE" sz="2800">
              <a:solidFill>
                <a:srgbClr val="000000"/>
              </a:solidFill>
              <a:effectLst/>
              <a:latin typeface="Futura PT Book"/>
              <a:ea typeface="SourceSansPro-Regular"/>
              <a:cs typeface="Calibri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2. </a:t>
            </a:r>
            <a:r>
              <a:rPr lang="et-EE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Olge </a:t>
            </a:r>
            <a:r>
              <a:rPr lang="et-EE" sz="2800" b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vastutustundlikud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Teadke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et TEIE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olete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infofiltrid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 </a:t>
            </a:r>
            <a:br>
              <a:rPr lang="et-EE" sz="2800" dirty="0">
                <a:effectLst/>
                <a:latin typeface="Futura PT Book"/>
                <a:ea typeface="SourceSansPro-Regular"/>
                <a:cs typeface="Calibri" panose="020F0502020204030204" pitchFamily="34" charset="0"/>
              </a:rPr>
            </a:br>
            <a:r>
              <a:rPr lang="en-US" sz="2800" b="1" dirty="0" err="1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Ärge</a:t>
            </a:r>
            <a:r>
              <a:rPr lang="en-US" sz="2800" b="1" dirty="0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levitage</a:t>
            </a:r>
            <a:r>
              <a:rPr lang="en-US" sz="2800" b="1" dirty="0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valeinfot</a:t>
            </a:r>
            <a:r>
              <a:rPr lang="en-US" sz="2800" b="1" dirty="0">
                <a:solidFill>
                  <a:schemeClr val="bg1"/>
                </a:solidFill>
                <a:effectLst/>
                <a:latin typeface="Futura PT Book"/>
                <a:ea typeface="SourceSansPro-Regular"/>
                <a:cs typeface="Calibri"/>
              </a:rPr>
              <a:t>!</a:t>
            </a:r>
            <a:endParaRPr lang="en-US" sz="2400" b="1">
              <a:solidFill>
                <a:schemeClr val="bg1"/>
              </a:solidFill>
              <a:effectLst/>
              <a:latin typeface="Futura PT Book"/>
              <a:ea typeface="Calibri" panose="020F0502020204030204" pitchFamily="34" charset="0"/>
              <a:cs typeface="Calibri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3. </a:t>
            </a:r>
            <a:r>
              <a:rPr lang="et-EE" sz="2800" b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Aktsepteerige 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ka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seda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mida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te ei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pruugi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fi-FI" sz="2800" dirty="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teada</a:t>
            </a:r>
            <a:r>
              <a:rPr lang="fi-FI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</a:t>
            </a:r>
            <a:endParaRPr lang="en-US" sz="2400">
              <a:effectLst/>
              <a:latin typeface="Futura PT Book"/>
              <a:ea typeface="Calibri" panose="020F0502020204030204" pitchFamily="34" charset="0"/>
              <a:cs typeface="Calibri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4. 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Kui teil on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aega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</a:t>
            </a:r>
            <a:r>
              <a:rPr lang="et-EE" sz="2800" b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kontrollige </a:t>
            </a:r>
            <a:r>
              <a:rPr lang="et-EE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infot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!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Tehke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kõik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endast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oleneva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et </a:t>
            </a:r>
            <a:r>
              <a:rPr lang="et-EE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veenduda 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info </a:t>
            </a:r>
            <a:r>
              <a:rPr lang="et-EE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õigsuses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</a:t>
            </a:r>
            <a:endParaRPr lang="en-US" sz="2400">
              <a:effectLst/>
              <a:latin typeface="Futura PT Book"/>
              <a:ea typeface="Calibri" panose="020F0502020204030204" pitchFamily="34" charset="0"/>
              <a:cs typeface="Calibri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PT Book"/>
                <a:ea typeface="SourceSansPro-Semibold"/>
                <a:cs typeface="Calibri"/>
              </a:rPr>
              <a:t>5. 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Kui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ei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ole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ikka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veel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kindel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et info on </a:t>
            </a:r>
            <a:r>
              <a:rPr lang="en-US" sz="2800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tõene</a:t>
            </a:r>
            <a:r>
              <a:rPr lang="en-US" sz="2800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, </a:t>
            </a:r>
            <a:r>
              <a:rPr lang="en-US" sz="2800" b="1" i="1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ärge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b="1" i="1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seda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 </a:t>
            </a:r>
            <a:r>
              <a:rPr lang="en-US" sz="2800" b="1" i="1" err="1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jagage</a:t>
            </a:r>
            <a:r>
              <a:rPr lang="en-US" sz="2800" i="1" dirty="0">
                <a:solidFill>
                  <a:srgbClr val="000000"/>
                </a:solidFill>
                <a:effectLst/>
                <a:latin typeface="Futura PT Book"/>
                <a:ea typeface="SourceSansPro-Regular"/>
                <a:cs typeface="Calibri"/>
              </a:rPr>
              <a:t>.</a:t>
            </a:r>
            <a:endParaRPr lang="en-US" sz="2400">
              <a:effectLst/>
              <a:latin typeface="Futura PT Book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2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0" y="2832893"/>
            <a:ext cx="4981575" cy="1325563"/>
          </a:xfrm>
        </p:spPr>
        <p:txBody>
          <a:bodyPr/>
          <a:lstStyle/>
          <a:p>
            <a:r>
              <a:rPr lang="et-EE" dirty="0">
                <a:latin typeface="Futura PT Bold"/>
              </a:rPr>
              <a:t>Kokkuvõte</a:t>
            </a:r>
            <a:r>
              <a:rPr lang="en-US" dirty="0">
                <a:latin typeface="Futura PT Bold"/>
              </a:rPr>
              <a:t>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3182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  <SharedWithUsers xmlns="ce8b8449-7073-4f43-8a1a-984ca5569f20">
      <UserInfo>
        <DisplayName>Sabine Berzina</DisplayName>
        <AccountId>860</AccountId>
        <AccountType/>
      </UserInfo>
      <UserInfo>
        <DisplayName>Kaspars Ruklis</DisplayName>
        <AccountId>176</AccountId>
        <AccountType/>
      </UserInfo>
      <UserInfo>
        <DisplayName>Julija Visnevska</DisplayName>
        <AccountId>211</AccountId>
        <AccountType/>
      </UserInfo>
      <UserInfo>
        <DisplayName>Stanley Currier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BD60B9-3E42-47DE-8A6F-AEC2CB5DEA9F}">
  <ds:schemaRefs>
    <ds:schemaRef ds:uri="ce8b8449-7073-4f43-8a1a-984ca5569f20"/>
    <ds:schemaRef ds:uri="e49c4de8-714a-4d9a-88a7-b286d1a87f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EF2496-8566-4131-AE0D-DC2C4FA54EDD}">
  <ds:schemaRefs>
    <ds:schemaRef ds:uri="ce8b8449-7073-4f43-8a1a-984ca5569f20"/>
    <ds:schemaRef ds:uri="e49c4de8-714a-4d9a-88a7-b286d1a87f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1803</TotalTime>
  <Words>283</Words>
  <Application>Microsoft Office PowerPoint</Application>
  <PresentationFormat>Widescreen</PresentationFormat>
  <Paragraphs>36</Paragraphs>
  <Slides>10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4_Office Theme</vt:lpstr>
      <vt:lpstr>9. tund. KOKKUVÕTE 5. peatükk</vt:lpstr>
      <vt:lpstr>RÜHMATÖÖ</vt:lpstr>
      <vt:lpstr>VIDEO – näpunäited, kuidas kaitsta end valeinfo eest</vt:lpstr>
      <vt:lpstr>PowerPoint Presentation</vt:lpstr>
      <vt:lpstr>ARUTELU</vt:lpstr>
      <vt:lpstr>PowerPoint Presentation</vt:lpstr>
      <vt:lpstr>LÕPUPROJEKT</vt:lpstr>
      <vt:lpstr>ENNE MÕELGE, SIIS JAGAGE!</vt:lpstr>
      <vt:lpstr>Kokkuvõte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Gabisonia</dc:creator>
  <cp:lastModifiedBy>Agnes Ojala</cp:lastModifiedBy>
  <cp:revision>78</cp:revision>
  <dcterms:created xsi:type="dcterms:W3CDTF">2022-06-10T13:26:10Z</dcterms:created>
  <dcterms:modified xsi:type="dcterms:W3CDTF">2022-09-15T13:47:42Z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