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modernComment_104_7FCF23A3.xml" ContentType="application/vnd.ms-powerpoint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modernComment_110_BFBDFC47.xml" ContentType="application/vnd.ms-powerpoint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4"/>
  </p:sldMasterIdLst>
  <p:notesMasterIdLst>
    <p:notesMasterId r:id="rId21"/>
  </p:notesMasterIdLst>
  <p:sldIdLst>
    <p:sldId id="267" r:id="rId5"/>
    <p:sldId id="265" r:id="rId6"/>
    <p:sldId id="264" r:id="rId7"/>
    <p:sldId id="263" r:id="rId8"/>
    <p:sldId id="262" r:id="rId9"/>
    <p:sldId id="261" r:id="rId10"/>
    <p:sldId id="268" r:id="rId11"/>
    <p:sldId id="269" r:id="rId12"/>
    <p:sldId id="271" r:id="rId13"/>
    <p:sldId id="260" r:id="rId14"/>
    <p:sldId id="259" r:id="rId15"/>
    <p:sldId id="270" r:id="rId16"/>
    <p:sldId id="272" r:id="rId17"/>
    <p:sldId id="273" r:id="rId18"/>
    <p:sldId id="258" r:id="rId19"/>
    <p:sldId id="25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9B2830D-D6E4-1E60-57D6-453489105170}" name="Stanley Currier" initials="SC" userId="S::scurrier@irex.org::62b8aaa8-5ce6-4197-b882-9703622d5d75" providerId="AD"/>
  <p188:author id="{44900C5D-7F2D-0F05-8F82-2572EE419B8B}" name="Sabine Berzina" initials="SB" userId="S::sberzina@irex.org::1466796a-f43a-429c-85bf-4ebf8b66094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5D4013-71F5-5178-A4E7-55D863829F5C}" v="82" dt="2022-09-05T11:12:54.774"/>
    <p1510:client id="{167EA692-4A9B-5A4A-3AAD-84544712BEC6}" v="27" dt="2022-09-06T05:20:50.680"/>
    <p1510:client id="{3E83EAE7-2645-A067-9BA5-151DCC6AC47B}" v="126" dt="2022-09-05T10:54:23.210"/>
    <p1510:client id="{C42CE2E5-051F-BB2F-8364-3BE73984CE4C}" v="22" dt="2022-09-08T08:19:15.8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8/10/relationships/authors" Target="authors.xml"/></Relationships>
</file>

<file path=ppt/comments/modernComment_104_7FCF23A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D708027-64AB-44B3-B2B0-33912C934069}" authorId="{79B2830D-D6E4-1E60-57D6-453489105170}" status="resolved" created="2022-06-03T19:26:08.910" complete="100000">
    <pc:sldMkLst xmlns:pc="http://schemas.microsoft.com/office/powerpoint/2013/main/command">
      <pc:docMk/>
      <pc:sldMk cId="3694779391" sldId="279"/>
    </pc:sldMkLst>
    <p188:replyLst>
      <p188:reply id="{73A1E29E-482B-4E2C-9C0B-D6AB0A4452F3}" authorId="{44900C5D-7F2D-0F05-8F82-2572EE419B8B}" created="2022-06-09T07:42:59.781">
        <p188:txBody>
          <a:bodyPr/>
          <a:lstStyle/>
          <a:p>
            <a:r>
              <a:rPr lang="en-US"/>
              <a:t>Yeah, I was thinking I'd most likely would just introduce this as something they should facilitate as trainers</a:t>
            </a:r>
          </a:p>
        </p188:txBody>
      </p188:reply>
      <p188:reply id="{AE7D7463-0B75-46D1-9B2D-1575FB3D19AE}" authorId="{79B2830D-D6E4-1E60-57D6-453489105170}" created="2022-06-09T12:57:56.686">
        <p188:txBody>
          <a:bodyPr/>
          <a:lstStyle/>
          <a:p>
            <a:r>
              <a:rPr lang="en-US"/>
              <a:t>[@Sabine Berzina] sounds good!</a:t>
            </a:r>
          </a:p>
        </p188:txBody>
      </p188:reply>
    </p188:replyLst>
    <p188:txBody>
      <a:bodyPr/>
      <a:lstStyle/>
      <a:p>
        <a:r>
          <a:rPr lang="en-US"/>
          <a:t>This is a great activity. Would you do with them during a session on Zoom, or just introduce as something they could do with their trainees? I think time will be a concern, so I'd say introducing is probably enough. I would potentially put this before the quiz, and then end with the quiz - I think that still gives people a very good flavor of the unit!</a:t>
        </a:r>
      </a:p>
    </p188:txBody>
  </p188:cm>
</p188:cmLst>
</file>

<file path=ppt/comments/modernComment_110_BFBDFC4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B623165-A90E-4295-AE49-9A3D004ED259}" authorId="{44900C5D-7F2D-0F05-8F82-2572EE419B8B}" status="resolved" created="2022-09-05T11:06:33.075" complete="100000">
    <pc:sldMkLst xmlns:pc="http://schemas.microsoft.com/office/powerpoint/2013/main/command">
      <pc:docMk/>
      <pc:sldMk cId="3216899143" sldId="272"/>
    </pc:sldMkLst>
    <p188:txBody>
      <a:bodyPr/>
      <a:lstStyle/>
      <a:p>
        <a:r>
          <a:rPr lang="en-US"/>
          <a:t>This is alright but we could add in at least on Lithuanian person. If it's only one let's replace Hayhoe. If you don't have a known climate expert it can be something else. 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6F677-25D2-4649-80D1-D04648034E35}" type="datetimeFigureOut">
              <a:t>9/8/2022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B1E7B4-DA8D-477E-BE91-9D0E8A4AB06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245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snQ2p09X1_I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veryverified.eu/lt/vienetai/ketvirtas-skyrius/b-dalis-manipuliacija/netikru-ekspertu-nuomone-reklaminiai-straipsniai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veryverified.eu/lt/vienetai/ketvirtas-skyrius/b-dalis-manipuliacija/faktu-tikrinimas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veryverified.eu/lt/vienetai/ketvirtas-skyrius/b-dalis-manipuliacija/faktu-tikrinimas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3E25C-14BA-461B-9D1A-EB5CE2559D82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043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Botai</a:t>
            </a:r>
            <a:r>
              <a:rPr lang="en-US"/>
              <a:t> </a:t>
            </a:r>
            <a:r>
              <a:rPr lang="en-US" err="1"/>
              <a:t>ir</a:t>
            </a:r>
            <a:r>
              <a:rPr lang="en-US"/>
              <a:t> </a:t>
            </a:r>
            <a:r>
              <a:rPr lang="en-US" err="1"/>
              <a:t>troliai</a:t>
            </a:r>
            <a:r>
              <a:rPr lang="en-US"/>
              <a:t> LT </a:t>
            </a:r>
            <a:r>
              <a:rPr lang="en-US">
                <a:hlinkClick r:id="rId3"/>
              </a:rPr>
              <a:t>https://youtu.be/snQ2p09X1_I</a:t>
            </a:r>
            <a:endParaRPr lang="en-US"/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3E25C-14BA-461B-9D1A-EB5CE2559D82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18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whichfaceisreal.com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3E25C-14BA-461B-9D1A-EB5CE2559D82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575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3E25C-14BA-461B-9D1A-EB5CE2559D8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666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hlinkClick r:id="rId3"/>
              </a:rPr>
              <a:t>https://veryverified.eu/lt/vienetai/ketvirtas-skyrius/b-dalis-manipuliacija/netikru-ekspertu-nuomone-reklaminiai-straipsniai</a:t>
            </a:r>
            <a:endParaRPr lang="en-US"/>
          </a:p>
          <a:p>
            <a:r>
              <a:rPr lang="en-US" err="1"/>
              <a:t>Testas</a:t>
            </a:r>
            <a:r>
              <a:rPr lang="en-US"/>
              <a:t>: </a:t>
            </a:r>
            <a:r>
              <a:rPr lang="en-US" err="1"/>
              <a:t>Įvertink</a:t>
            </a:r>
            <a:r>
              <a:rPr lang="en-US"/>
              <a:t> </a:t>
            </a:r>
            <a:r>
              <a:rPr lang="en-US" err="1"/>
              <a:t>šaltinius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B1E7B4-DA8D-477E-BE91-9D0E8A4AB06A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9147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t-LT" sz="120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</a:t>
            </a:r>
            <a:r>
              <a:rPr lang="lt-LT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ur jie dirbo ir kiek laiko? Ar galite rasti jų gyvenimo aprašymą?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t-LT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Jei kas nors yra patikimas ekspertas, tikėtina, kad kitos žiniasklaidos agentūros taip pat naudojo juos kaip šaltinį arba ekspertai patys rašė straipsnius skirtingose žiniasklaidos platformose.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t-LT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Akademinės knygos, vadovėliai ir jų parašyti straipsniai, taip pat citatų skaičius – kiek kartų kiti ekspertai savo darbuose pridėjo nuorodas į eksperto veikalus. Šią informaciją galima rasti scholar.google.com. Kai ieškote eksperto vardo svetainėje, galite pamatyti, ar ekspertas yra rašęs šia tema ir kiek kitų asmenų įvertino eksperto darbą kaip naudingą.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t-LT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Organizacijos, kuriai ekspertas atstovauja, reputacija: ar ji atrodo, patikima ir turinti patirtį bei pripažinimą? Ar ekspertas kviečiamas į įvairias konferencijas, diskusijas ir kitus renginius? Ar eksperto ar jo atstovaujamos organizacijos vardas/pavadinimas yra susietas su kokiu nors skandalu, apie kurį buvo kalbama žiniasklaidoje?</a:t>
            </a:r>
            <a:endParaRPr lang="en-US" sz="1200">
              <a:latin typeface="Futura PT Book"/>
              <a:ea typeface="Source Sans Pro Light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3E25C-14BA-461B-9D1A-EB5CE2559D82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777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lt-LT" sz="1800" dirty="0">
                <a:effectLst/>
                <a:latin typeface="Calibri"/>
                <a:ea typeface="Calibri" panose="020F0502020204030204" pitchFamily="34" charset="0"/>
                <a:cs typeface="Calibri"/>
              </a:rPr>
              <a:t>Suskirstykite dalyvius į 3 grupes. Paprašykite jų pasinaudoti patarimais aptartais anksčiau, siekiant atsakyti į šiuos klausimus.</a:t>
            </a:r>
            <a:r>
              <a:rPr lang="lt-LT" sz="1800" dirty="0">
                <a:latin typeface="Calibri"/>
                <a:ea typeface="Calibri" panose="020F0502020204030204" pitchFamily="34" charset="0"/>
                <a:cs typeface="Calibri"/>
              </a:rPr>
              <a:t> </a:t>
            </a:r>
            <a:endParaRPr lang="lt-LT" sz="18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Font typeface="Arial"/>
              <a:buChar char="•"/>
            </a:pPr>
            <a:r>
              <a:rPr lang="en-US" b="1" dirty="0"/>
              <a:t>1</a:t>
            </a:r>
            <a:r>
              <a:rPr lang="lt-LT" b="1" dirty="0"/>
              <a:t> Grupė</a:t>
            </a:r>
            <a:r>
              <a:rPr lang="en-US" dirty="0"/>
              <a:t>: </a:t>
            </a:r>
            <a:r>
              <a:rPr lang="lt-LT" dirty="0"/>
              <a:t>Kas yra </a:t>
            </a:r>
            <a:r>
              <a:rPr lang="lt-LT" dirty="0" err="1"/>
              <a:t>Paul</a:t>
            </a:r>
            <a:r>
              <a:rPr lang="lt-LT" dirty="0"/>
              <a:t> </a:t>
            </a:r>
            <a:r>
              <a:rPr lang="en-US" dirty="0"/>
              <a:t>A. Offit?</a:t>
            </a:r>
            <a:r>
              <a:rPr lang="lt-LT" dirty="0"/>
              <a:t> Kokia yra jo specializacija? Ar tikslinga klausti jo nuomonės apie skiepus? </a:t>
            </a:r>
            <a:endParaRPr lang="en-US" dirty="0"/>
          </a:p>
          <a:p>
            <a:pPr marL="285750" indent="-285750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Font typeface="Arial"/>
              <a:buChar char="•"/>
            </a:pPr>
            <a:r>
              <a:rPr lang="en-US" b="1" dirty="0"/>
              <a:t>2</a:t>
            </a:r>
            <a:r>
              <a:rPr lang="lt-LT" b="1" dirty="0"/>
              <a:t> Grupė</a:t>
            </a:r>
            <a:r>
              <a:rPr lang="en-US" dirty="0"/>
              <a:t>: Kas </a:t>
            </a:r>
            <a:r>
              <a:rPr lang="en-US" dirty="0" err="1"/>
              <a:t>yra</a:t>
            </a:r>
            <a:r>
              <a:rPr lang="en-US" dirty="0"/>
              <a:t> </a:t>
            </a:r>
            <a:r>
              <a:rPr lang="en-US" dirty="0" err="1"/>
              <a:t>Andrejus</a:t>
            </a:r>
            <a:r>
              <a:rPr lang="en-US" dirty="0"/>
              <a:t> </a:t>
            </a:r>
            <a:r>
              <a:rPr lang="en-US" dirty="0" err="1"/>
              <a:t>Spiridonovas</a:t>
            </a:r>
            <a:r>
              <a:rPr lang="en-US" dirty="0"/>
              <a:t>? Koks jo </a:t>
            </a:r>
            <a:r>
              <a:rPr lang="en-US" dirty="0" err="1"/>
              <a:t>išsilavinimas</a:t>
            </a:r>
            <a:r>
              <a:rPr lang="en-US" dirty="0"/>
              <a:t>? Jei </a:t>
            </a:r>
            <a:r>
              <a:rPr lang="en-US" dirty="0" err="1"/>
              <a:t>būtum</a:t>
            </a:r>
            <a:r>
              <a:rPr lang="en-US" dirty="0"/>
              <a:t> </a:t>
            </a:r>
            <a:r>
              <a:rPr lang="en-US" dirty="0" err="1"/>
              <a:t>žurnalistu</a:t>
            </a:r>
            <a:r>
              <a:rPr lang="en-US" dirty="0"/>
              <a:t>, </a:t>
            </a:r>
            <a:r>
              <a:rPr lang="en-US" dirty="0" err="1"/>
              <a:t>ar</a:t>
            </a:r>
            <a:r>
              <a:rPr lang="en-US" dirty="0"/>
              <a:t> </a:t>
            </a:r>
            <a:r>
              <a:rPr lang="en-US" dirty="0" err="1"/>
              <a:t>pasirinktum</a:t>
            </a:r>
            <a:r>
              <a:rPr lang="en-US" dirty="0"/>
              <a:t> </a:t>
            </a:r>
            <a:r>
              <a:rPr lang="en-US" dirty="0" err="1"/>
              <a:t>jį</a:t>
            </a:r>
            <a:r>
              <a:rPr lang="en-US" dirty="0"/>
              <a:t> </a:t>
            </a:r>
            <a:r>
              <a:rPr lang="en-US" dirty="0" err="1"/>
              <a:t>kaip</a:t>
            </a:r>
            <a:r>
              <a:rPr lang="en-US" dirty="0"/>
              <a:t> </a:t>
            </a:r>
            <a:r>
              <a:rPr lang="en-US" dirty="0" err="1"/>
              <a:t>ekspertą</a:t>
            </a:r>
            <a:r>
              <a:rPr lang="en-US" dirty="0"/>
              <a:t>, </a:t>
            </a:r>
            <a:r>
              <a:rPr lang="en-US" dirty="0" err="1"/>
              <a:t>paklausti</a:t>
            </a:r>
            <a:r>
              <a:rPr lang="en-US" dirty="0"/>
              <a:t> </a:t>
            </a:r>
            <a:r>
              <a:rPr lang="en-US" dirty="0" err="1"/>
              <a:t>apie</a:t>
            </a:r>
            <a:r>
              <a:rPr lang="en-US" dirty="0"/>
              <a:t> </a:t>
            </a:r>
            <a:r>
              <a:rPr lang="en-US" dirty="0" err="1"/>
              <a:t>beždžionių</a:t>
            </a:r>
            <a:r>
              <a:rPr lang="en-US" dirty="0"/>
              <a:t> </a:t>
            </a:r>
            <a:r>
              <a:rPr lang="en-US" dirty="0" err="1"/>
              <a:t>raupų</a:t>
            </a:r>
            <a:r>
              <a:rPr lang="en-US" dirty="0"/>
              <a:t> </a:t>
            </a:r>
            <a:r>
              <a:rPr lang="en-US" dirty="0" err="1"/>
              <a:t>protrūkį</a:t>
            </a:r>
            <a:r>
              <a:rPr lang="en-US" dirty="0"/>
              <a:t>? </a:t>
            </a:r>
            <a:endParaRPr lang="lt-LT" dirty="0"/>
          </a:p>
          <a:p>
            <a:pPr marL="285750" indent="-285750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Font typeface="Arial"/>
              <a:buChar char="•"/>
            </a:pPr>
            <a:r>
              <a:rPr lang="en-US" b="1" dirty="0"/>
              <a:t>3</a:t>
            </a:r>
            <a:r>
              <a:rPr lang="lt-LT" b="1" dirty="0"/>
              <a:t> Grupė</a:t>
            </a:r>
            <a:r>
              <a:rPr lang="en-US" dirty="0"/>
              <a:t>: </a:t>
            </a:r>
            <a:r>
              <a:rPr lang="lt-LT" dirty="0"/>
              <a:t>Kas yra </a:t>
            </a:r>
            <a:r>
              <a:rPr lang="lt-LT" dirty="0" err="1"/>
              <a:t>Katharine</a:t>
            </a:r>
            <a:r>
              <a:rPr lang="lt-LT" dirty="0"/>
              <a:t> </a:t>
            </a:r>
            <a:r>
              <a:rPr lang="lt-LT" dirty="0" err="1"/>
              <a:t>Hayhoe</a:t>
            </a:r>
            <a:r>
              <a:rPr lang="lt-LT" dirty="0"/>
              <a:t>? Ar ji dirba gerai žinomoje institucijoje? Ar tikslinga klausti jos nuomonės apie klimato kaitą?</a:t>
            </a:r>
            <a:endParaRPr lang="en-US" dirty="0"/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t-LT" sz="1800" dirty="0">
                <a:effectLst/>
                <a:latin typeface="Calibri"/>
                <a:ea typeface="Calibri" panose="020F0502020204030204" pitchFamily="34" charset="0"/>
                <a:cs typeface="Calibri"/>
              </a:rPr>
              <a:t>Paprašykite po vieną kiekvienos grupės atstovą trumpai pasidalinti savo įžvalgomis ir išvadomis. Pabrėžkite, kad net jei kas nors yra puikus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t-LT" sz="1800" dirty="0">
                <a:effectLst/>
                <a:latin typeface="Calibri"/>
                <a:ea typeface="Calibri" panose="020F0502020204030204" pitchFamily="34" charset="0"/>
                <a:cs typeface="Calibri"/>
              </a:rPr>
              <a:t>mokslininkas tam tikroje srityje, jie nėra ekspertas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t-LT" sz="1800" dirty="0">
                <a:effectLst/>
                <a:latin typeface="Calibri"/>
                <a:ea typeface="Calibri" panose="020F0502020204030204" pitchFamily="34" charset="0"/>
                <a:cs typeface="Calibri"/>
              </a:rPr>
              <a:t>visose srityse. Taip pat pabrėžkite, kad visi jie yra labai gerai žinomi ekspertai ir lengva rasti informacijos apie juos. Jeigu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t-LT" sz="1800" dirty="0">
                <a:effectLst/>
                <a:latin typeface="Calibri"/>
                <a:ea typeface="Calibri" panose="020F0502020204030204" pitchFamily="34" charset="0"/>
                <a:cs typeface="Calibri"/>
              </a:rPr>
              <a:t>kažkas iš tikrųjų yra gerai žinomas ekspertas, niekada neturėtų būti sunku</a:t>
            </a:r>
          </a:p>
          <a:p>
            <a:r>
              <a:rPr lang="lt-LT" sz="1800" dirty="0">
                <a:effectLst/>
                <a:latin typeface="Calibri"/>
                <a:ea typeface="Calibri" panose="020F0502020204030204" pitchFamily="34" charset="0"/>
                <a:cs typeface="Calibri"/>
              </a:rPr>
              <a:t>rasti informacijos apie juos</a:t>
            </a:r>
            <a:r>
              <a:rPr lang="en-US" b="1" dirty="0"/>
              <a:t>. </a:t>
            </a:r>
            <a:endParaRPr lang="en-US" b="1" dirty="0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B1E7B4-DA8D-477E-BE91-9D0E8A4AB06A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1710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Dezinformaciją</a:t>
            </a:r>
            <a:r>
              <a:rPr lang="en-US"/>
              <a:t> </a:t>
            </a:r>
            <a:r>
              <a:rPr lang="en-US" err="1"/>
              <a:t>skleidžiantys</a:t>
            </a:r>
            <a:r>
              <a:rPr lang="en-US"/>
              <a:t> </a:t>
            </a:r>
            <a:r>
              <a:rPr lang="en-US" err="1"/>
              <a:t>žmonės</a:t>
            </a:r>
            <a:r>
              <a:rPr lang="en-US"/>
              <a:t> </a:t>
            </a:r>
            <a:r>
              <a:rPr lang="en-US" err="1"/>
              <a:t>dažnai</a:t>
            </a:r>
            <a:r>
              <a:rPr lang="en-US"/>
              <a:t> </a:t>
            </a:r>
            <a:r>
              <a:rPr lang="en-US" err="1"/>
              <a:t>prideda</a:t>
            </a:r>
            <a:r>
              <a:rPr lang="en-US"/>
              <a:t> </a:t>
            </a:r>
            <a:r>
              <a:rPr lang="en-US" err="1"/>
              <a:t>šaltinius</a:t>
            </a:r>
            <a:r>
              <a:rPr lang="en-US"/>
              <a:t>, </a:t>
            </a:r>
            <a:r>
              <a:rPr lang="en-US" err="1"/>
              <a:t>kuriuos</a:t>
            </a:r>
            <a:r>
              <a:rPr lang="en-US"/>
              <a:t> </a:t>
            </a:r>
            <a:r>
              <a:rPr lang="en-US" err="1"/>
              <a:t>perskaičius</a:t>
            </a:r>
            <a:r>
              <a:rPr lang="en-US"/>
              <a:t> </a:t>
            </a:r>
            <a:r>
              <a:rPr lang="en-US" err="1"/>
              <a:t>iki</a:t>
            </a:r>
            <a:r>
              <a:rPr lang="en-US"/>
              <a:t> </a:t>
            </a:r>
            <a:r>
              <a:rPr lang="en-US" err="1"/>
              <a:t>galo</a:t>
            </a:r>
            <a:r>
              <a:rPr lang="en-US"/>
              <a:t>, </a:t>
            </a:r>
            <a:r>
              <a:rPr lang="en-US" err="1"/>
              <a:t>atsiranda</a:t>
            </a:r>
            <a:r>
              <a:rPr lang="en-US"/>
              <a:t> </a:t>
            </a:r>
            <a:r>
              <a:rPr lang="en-US" err="1"/>
              <a:t>svarbus</a:t>
            </a:r>
            <a:r>
              <a:rPr lang="en-US"/>
              <a:t> </a:t>
            </a:r>
            <a:r>
              <a:rPr lang="en-US" err="1"/>
              <a:t>kontekstas</a:t>
            </a:r>
            <a:r>
              <a:rPr lang="en-US"/>
              <a:t>, </a:t>
            </a:r>
            <a:r>
              <a:rPr lang="en-US" err="1"/>
              <a:t>galintis</a:t>
            </a:r>
            <a:r>
              <a:rPr lang="en-US"/>
              <a:t> </a:t>
            </a:r>
            <a:r>
              <a:rPr lang="en-US" err="1"/>
              <a:t>visiškai</a:t>
            </a:r>
            <a:r>
              <a:rPr lang="en-US"/>
              <a:t> </a:t>
            </a:r>
            <a:r>
              <a:rPr lang="en-US" err="1"/>
              <a:t>pakeisti</a:t>
            </a:r>
            <a:r>
              <a:rPr lang="en-US"/>
              <a:t> </a:t>
            </a:r>
            <a:r>
              <a:rPr lang="en-US" err="1"/>
              <a:t>informacijos</a:t>
            </a:r>
            <a:r>
              <a:rPr lang="en-US"/>
              <a:t> </a:t>
            </a:r>
            <a:r>
              <a:rPr lang="en-US" err="1"/>
              <a:t>prasmę</a:t>
            </a:r>
            <a:r>
              <a:rPr lang="en-US"/>
              <a:t>. </a:t>
            </a:r>
          </a:p>
          <a:p>
            <a:r>
              <a:rPr lang="en-US">
                <a:hlinkClick r:id="rId3"/>
              </a:rPr>
              <a:t>https://veryverified.eu/lt/vienetai/ketvirtas-skyrius/b-dalis-manipuliacija/faktu-tikrinimas</a:t>
            </a:r>
          </a:p>
          <a:p>
            <a:r>
              <a:rPr lang="en-US" b="1" err="1"/>
              <a:t>Atvejo</a:t>
            </a:r>
            <a:r>
              <a:rPr lang="en-US" b="1"/>
              <a:t> </a:t>
            </a:r>
            <a:r>
              <a:rPr lang="en-US" b="1" err="1"/>
              <a:t>analizė</a:t>
            </a:r>
            <a:r>
              <a:rPr lang="en-US" b="1"/>
              <a:t>: </a:t>
            </a:r>
            <a:r>
              <a:rPr lang="en-US" b="1" err="1"/>
              <a:t>mirtis</a:t>
            </a:r>
            <a:r>
              <a:rPr lang="en-US" b="1"/>
              <a:t> po COVID-19 </a:t>
            </a:r>
            <a:r>
              <a:rPr lang="en-US" b="1" err="1"/>
              <a:t>vakcinos</a:t>
            </a:r>
            <a:endParaRPr lang="en-US" b="1" err="1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B1E7B4-DA8D-477E-BE91-9D0E8A4AB06A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8669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>
                <a:cs typeface="Calibri"/>
              </a:rPr>
              <a:t>Faktų tikrinimo </a:t>
            </a:r>
            <a:r>
              <a:rPr lang="en-US">
                <a:latin typeface="Futura PT Bold"/>
              </a:rPr>
              <a:t>s</a:t>
            </a:r>
            <a:r>
              <a:rPr lang="lt-LT">
                <a:latin typeface="Futura PT Bold"/>
              </a:rPr>
              <a:t>kyriu</a:t>
            </a:r>
            <a:r>
              <a:rPr lang="en-US">
                <a:latin typeface="Futura PT Bold"/>
              </a:rPr>
              <a:t>s</a:t>
            </a:r>
            <a:endParaRPr lang="en-US">
              <a:cs typeface="Calibri"/>
            </a:endParaRPr>
          </a:p>
          <a:p>
            <a:r>
              <a:rPr lang="en-US">
                <a:hlinkClick r:id="rId3"/>
              </a:rPr>
              <a:t>https://veryverified.eu/lt/vienetai/ketvirtas-skyrius/b-dalis-manipuliacija/faktu-tikrinimas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B1E7B4-DA8D-477E-BE91-9D0E8A4AB06A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157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611B1-8BF8-4925-8082-B9E8897117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4F5274-1ECF-469D-99AF-6319B3430E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2CEFE-DD27-4971-A80C-6F032904F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1D6A-F961-441A-9298-73C1DCC4158D}" type="datetime1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BFD1AB-2E95-4FB6-AFDB-D7C42643A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451AB8-A963-4590-AD6D-E57EE8C59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652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3B3B8-C4EF-4E56-B82E-0379C38BB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17E9BD-D828-4A3D-A34C-432630B517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1E3ADB-9136-439B-BEE5-F22D4AC5C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742D7-78BE-44B5-A4FB-00D84D1F393D}" type="datetime1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FE4EAA-5C4D-4713-AB29-FA7D701DB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E32BE5-AD8D-4686-B95E-0174BDFBB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690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FAAFEA-6795-4282-8988-202D35E5DA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0EFE79-061A-47F3-AF5B-FC72789138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F79CDD-0EFF-473B-A92A-05B8C87B0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94281-8058-467D-AC33-437716C632EA}" type="datetime1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B14088-D1F7-4FAC-9473-3A4F7CD12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3225E8-926C-4ADA-9720-EC10A5E5F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92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713"/>
          <p:cNvSpPr/>
          <p:nvPr userDrawn="1"/>
        </p:nvSpPr>
        <p:spPr>
          <a:xfrm>
            <a:off x="0" y="6762751"/>
            <a:ext cx="12192000" cy="103656"/>
          </a:xfrm>
          <a:prstGeom prst="rect">
            <a:avLst/>
          </a:prstGeom>
          <a:solidFill>
            <a:srgbClr val="43B6C8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000000"/>
              </a:buClr>
              <a:buSzPts val="900"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703263" y="270934"/>
            <a:ext cx="10785475" cy="506413"/>
          </a:xfrm>
          <a:noFill/>
          <a:ln>
            <a:noFill/>
          </a:ln>
        </p:spPr>
        <p:txBody>
          <a:bodyPr spcFirstLastPara="1" wrap="square" lIns="0" tIns="60933" rIns="121900" bIns="60933" anchor="ctr" anchorCtr="0">
            <a:noAutofit/>
          </a:bodyPr>
          <a:lstStyle>
            <a:lvl1pPr marL="0" indent="0">
              <a:buNone/>
              <a:defRPr lang="en-US" sz="3200" b="1" dirty="0" smtClean="0">
                <a:solidFill>
                  <a:srgbClr val="009BA0"/>
                </a:solidFill>
                <a:latin typeface="Arial"/>
                <a:ea typeface="Arial"/>
                <a:cs typeface="Arial"/>
              </a:defRPr>
            </a:lvl1pPr>
            <a:lvl2pPr>
              <a:defRPr lang="en-US" sz="1800" dirty="0" smtClean="0"/>
            </a:lvl2pPr>
            <a:lvl3pPr>
              <a:defRPr lang="en-US" sz="1800" dirty="0" smtClean="0"/>
            </a:lvl3pPr>
            <a:lvl4pPr>
              <a:defRPr lang="en-US" dirty="0" smtClean="0"/>
            </a:lvl4pPr>
            <a:lvl5pPr>
              <a:defRPr lang="uk-UA" dirty="0"/>
            </a:lvl5pPr>
          </a:lstStyle>
          <a:p>
            <a:pPr marL="0" lvl="0">
              <a:buClr>
                <a:srgbClr val="009BA0"/>
              </a:buClr>
              <a:buSzPts val="3400"/>
            </a:pPr>
            <a:r>
              <a:rPr lang="en-US"/>
              <a:t>Edit Master text styles</a:t>
            </a:r>
          </a:p>
        </p:txBody>
      </p:sp>
      <p:cxnSp>
        <p:nvCxnSpPr>
          <p:cNvPr id="5" name="Shape 715">
            <a:extLst>
              <a:ext uri="{FF2B5EF4-FFF2-40B4-BE49-F238E27FC236}">
                <a16:creationId xmlns:a16="http://schemas.microsoft.com/office/drawing/2014/main" id="{D58F7EDD-4A8F-422A-95EA-CD89D8BB51EF}"/>
              </a:ext>
            </a:extLst>
          </p:cNvPr>
          <p:cNvCxnSpPr/>
          <p:nvPr userDrawn="1"/>
        </p:nvCxnSpPr>
        <p:spPr>
          <a:xfrm rot="10800000" flipH="1">
            <a:off x="702739" y="872067"/>
            <a:ext cx="10786400" cy="0"/>
          </a:xfrm>
          <a:prstGeom prst="straightConnector1">
            <a:avLst/>
          </a:prstGeom>
          <a:noFill/>
          <a:ln w="15875" cap="flat" cmpd="sng">
            <a:solidFill>
              <a:srgbClr val="009BA0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330963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8C20D-3346-4BE0-960A-2B858900A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ADF1F-69F4-4A88-A067-D669FB40B0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C62313-B89A-4C98-A500-041A658D2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06AD6-2A1B-42A4-AAD2-BAED84479F1A}" type="datetime1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56758C-4903-454A-9D0E-FE731CE13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E8FCF5-D282-44DD-BD8C-3380829CF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37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8EB9D-5737-452D-BF21-64E13046F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8A59D1-CBFF-45E9-B7A7-822A1E3484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AD870-A144-4E54-94DF-757C11A1E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29BBA-AAD9-4625-B910-ECB7B96082DB}" type="datetime1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25885B-CFAB-468D-939D-295234D24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D06ED-C7D3-4F9B-8F68-40719400E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156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DE918-1792-4844-85C7-63518C180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43FA2B-5631-433E-B04F-5F0A429116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57AD47-8399-4BD0-A892-855A8A16A4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8DE2BD-7434-4693-BFEB-54FF5E455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27477-B691-465D-AE31-645297B1AAC1}" type="datetime1">
              <a:rPr lang="en-US" smtClean="0"/>
              <a:t>9/8/2022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D780FA-67CC-4056-8386-C3FE186F9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10FFA0-DB6A-4C2C-8B22-E5955889C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790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BF5F5-112B-4079-BFC4-754E7DCE4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3CA595-416E-46C8-A054-8FB7C6BA73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5914BD-0FB8-4FF3-A662-B580EDF85F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2A5E7C-17F5-488B-B2F3-DA046E1A2C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DDDE23-73CC-4D71-9BFF-ABF4B4BFE2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780C66-BB2E-48E3-9066-375C4FDC6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2E7DE-3D6A-40CB-A265-6801E7318149}" type="datetime1">
              <a:rPr lang="en-US" smtClean="0"/>
              <a:t>9/8/2022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D7F3A1-840B-4E52-AEC2-A5B3144B4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B1F7EA-9815-484F-86E4-CC3E23A47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795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D3B9A-05E8-45AF-B94B-1038129E5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A0BF4E-C4FE-445E-97A9-665374D95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7EB4A-7BEF-47DE-BF15-3A6740AA2BCB}" type="datetime1">
              <a:rPr lang="en-US" smtClean="0"/>
              <a:t>9/8/2022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29FCC0-3A47-4B94-89F9-EC8340464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32600C-C0DA-4D1D-9C07-6D1A3E39B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295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DB68FD-33F4-4CE3-8C9E-EF83C4F90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AD671-D566-4C83-BE99-5D6BCD137A64}" type="datetime1">
              <a:rPr lang="en-US" smtClean="0"/>
              <a:t>9/8/2022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65721F-C0B8-4251-B370-EB0AD9B59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05A292-F788-4AD0-89C3-F8FEA479E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23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FF617-DF3D-4061-A583-7D5208E8A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953D1B-D1BA-4234-8E2D-C1328B7FB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B62655-648D-4D81-B2F1-EE1B3F0D97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AD48BB-FB10-4AA7-A898-5620379F3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A7758-8FD1-4EAF-A3DD-3464968E8084}" type="datetime1">
              <a:rPr lang="en-US" smtClean="0"/>
              <a:t>9/8/2022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D6D2C7-37E9-4248-A69B-28425B98A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29C6D0-3E90-46F3-8203-CB4BD1396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197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F3B00-D58E-4643-B370-991C70EB4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EA4B21-973D-4C91-896F-A9CD4EDE93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0AD51E-A4FA-4246-BD82-4A57EF9ECA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9B0A01-5F67-4671-A837-FB928886C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F85CA-4B92-44B9-86E7-161C21505D5C}" type="datetime1">
              <a:rPr lang="en-US" smtClean="0"/>
              <a:t>9/8/2022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F9EB5F-3EAE-4DE0-9090-8001012DD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D6D8D4-C5CC-4D90-A9ED-BBFB65513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875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7E8537-46D4-4BD4-85C6-9AC4B3BDA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88066C-445A-40F8-8E05-72E7237A7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20F26C-E672-44BD-873C-7BF170AFF7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EEE81-D5F4-4454-A4C4-71209A65586C}" type="datetime1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BCF46E-7D72-483B-9A0F-E8E8EE6C2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99B17F-9E76-4404-B169-9C6AF8A728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250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4_7FCF23A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0_BFBDFC4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nQ2p09X1_I?feature=oembed" TargetMode="Externa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4CCCE7DA-C856-CEDD-9865-92D4DC0C4A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8" name="Picture 4" descr="Logo&#10;&#10;Description automatically generated">
            <a:extLst>
              <a:ext uri="{FF2B5EF4-FFF2-40B4-BE49-F238E27FC236}">
                <a16:creationId xmlns:a16="http://schemas.microsoft.com/office/drawing/2014/main" id="{B4103E01-60C3-F17A-D44F-4938FBAAFD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8314" y="5295138"/>
            <a:ext cx="2743200" cy="99212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8F572A1-4F6C-2450-0C9F-EFBB50A37B12}"/>
              </a:ext>
            </a:extLst>
          </p:cNvPr>
          <p:cNvSpPr txBox="1"/>
          <p:nvPr/>
        </p:nvSpPr>
        <p:spPr>
          <a:xfrm>
            <a:off x="192066" y="297622"/>
            <a:ext cx="3679634" cy="23237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2925"/>
              </a:lnSpc>
            </a:pPr>
            <a:r>
              <a:rPr lang="en-US" sz="2800">
                <a:latin typeface="Futura FT Book"/>
                <a:ea typeface="+mn-lt"/>
                <a:cs typeface="+mn-lt"/>
              </a:rPr>
              <a:t>7 </a:t>
            </a:r>
            <a:r>
              <a:rPr lang="en-US" sz="2800" err="1">
                <a:latin typeface="Futura FT Book"/>
                <a:ea typeface="+mn-lt"/>
                <a:cs typeface="+mn-lt"/>
              </a:rPr>
              <a:t>Pamoka</a:t>
            </a:r>
            <a:r>
              <a:rPr lang="en-US" sz="2800">
                <a:latin typeface="Futura FT Book"/>
                <a:ea typeface="+mn-lt"/>
                <a:cs typeface="+mn-lt"/>
              </a:rPr>
              <a:t>. </a:t>
            </a:r>
            <a:r>
              <a:rPr lang="en-US" sz="2800" b="1" err="1">
                <a:latin typeface="Futura FT Book"/>
                <a:ea typeface="+mn-lt"/>
                <a:cs typeface="+mn-lt"/>
              </a:rPr>
              <a:t>Manipuliacija</a:t>
            </a:r>
            <a:r>
              <a:rPr lang="en-US" sz="2800" b="1">
                <a:latin typeface="Futura FT Book"/>
                <a:ea typeface="+mn-lt"/>
                <a:cs typeface="+mn-lt"/>
              </a:rPr>
              <a:t>: </a:t>
            </a:r>
            <a:r>
              <a:rPr lang="en-US" sz="2800" b="1" err="1">
                <a:latin typeface="Futura FT Book"/>
                <a:ea typeface="+mn-lt"/>
                <a:cs typeface="+mn-lt"/>
              </a:rPr>
              <a:t>Botai</a:t>
            </a:r>
            <a:r>
              <a:rPr lang="en-US" sz="2800" b="1">
                <a:latin typeface="Futura FT Book"/>
                <a:ea typeface="+mn-lt"/>
                <a:cs typeface="+mn-lt"/>
              </a:rPr>
              <a:t>, </a:t>
            </a:r>
            <a:r>
              <a:rPr lang="en-US" sz="2800" b="1" err="1">
                <a:latin typeface="Futura FT Book"/>
                <a:ea typeface="+mn-lt"/>
                <a:cs typeface="+mn-lt"/>
              </a:rPr>
              <a:t>troliai</a:t>
            </a:r>
            <a:r>
              <a:rPr lang="en-US" sz="2800" b="1">
                <a:latin typeface="Futura FT Book"/>
                <a:ea typeface="+mn-lt"/>
                <a:cs typeface="+mn-lt"/>
              </a:rPr>
              <a:t>, </a:t>
            </a:r>
            <a:r>
              <a:rPr lang="en-US" sz="2800" b="1" err="1">
                <a:latin typeface="Futura FT Book"/>
                <a:ea typeface="+mn-lt"/>
                <a:cs typeface="+mn-lt"/>
              </a:rPr>
              <a:t>netikri</a:t>
            </a:r>
            <a:r>
              <a:rPr lang="en-US" sz="2800" b="1">
                <a:latin typeface="Futura FT Book"/>
                <a:ea typeface="+mn-lt"/>
                <a:cs typeface="+mn-lt"/>
              </a:rPr>
              <a:t> </a:t>
            </a:r>
            <a:r>
              <a:rPr lang="en-US" sz="2800" b="1" err="1">
                <a:latin typeface="Futura FT Book"/>
                <a:ea typeface="+mn-lt"/>
                <a:cs typeface="+mn-lt"/>
              </a:rPr>
              <a:t>ekspertai</a:t>
            </a:r>
            <a:r>
              <a:rPr lang="en-US" sz="2800" b="1">
                <a:latin typeface="Futura FT Book"/>
                <a:ea typeface="+mn-lt"/>
                <a:cs typeface="+mn-lt"/>
              </a:rPr>
              <a:t> </a:t>
            </a:r>
            <a:r>
              <a:rPr lang="en-US" sz="2800" b="1" err="1">
                <a:latin typeface="Futura FT Book"/>
                <a:ea typeface="+mn-lt"/>
                <a:cs typeface="+mn-lt"/>
              </a:rPr>
              <a:t>ir</a:t>
            </a:r>
            <a:r>
              <a:rPr lang="en-US" sz="2800" b="1">
                <a:latin typeface="Futura FT Book"/>
                <a:ea typeface="+mn-lt"/>
                <a:cs typeface="+mn-lt"/>
              </a:rPr>
              <a:t> </a:t>
            </a:r>
            <a:r>
              <a:rPr lang="en-US" sz="2800" b="1" err="1">
                <a:latin typeface="Futura FT Book"/>
                <a:ea typeface="+mn-lt"/>
                <a:cs typeface="+mn-lt"/>
              </a:rPr>
              <a:t>faktų</a:t>
            </a:r>
            <a:r>
              <a:rPr lang="en-US" sz="2800" b="1">
                <a:latin typeface="Futura FT Book"/>
                <a:ea typeface="+mn-lt"/>
                <a:cs typeface="+mn-lt"/>
              </a:rPr>
              <a:t> </a:t>
            </a:r>
            <a:r>
              <a:rPr lang="en-US" sz="2800" b="1" err="1">
                <a:latin typeface="Futura FT Book"/>
                <a:ea typeface="+mn-lt"/>
                <a:cs typeface="+mn-lt"/>
              </a:rPr>
              <a:t>tikrinimas</a:t>
            </a:r>
            <a:r>
              <a:rPr lang="en-US" sz="2800" b="1">
                <a:latin typeface="Futura FT Book"/>
                <a:ea typeface="+mn-lt"/>
                <a:cs typeface="+mn-lt"/>
              </a:rPr>
              <a:t> </a:t>
            </a:r>
          </a:p>
          <a:p>
            <a:pPr>
              <a:lnSpc>
                <a:spcPts val="2925"/>
              </a:lnSpc>
            </a:pPr>
            <a:r>
              <a:rPr lang="en-US" sz="2800">
                <a:latin typeface="Futura FT Book"/>
                <a:ea typeface="+mn-lt"/>
                <a:cs typeface="+mn-lt"/>
              </a:rPr>
              <a:t>4 </a:t>
            </a:r>
            <a:r>
              <a:rPr lang="en-US" sz="2800" err="1">
                <a:latin typeface="Futura FT Book"/>
                <a:ea typeface="+mn-lt"/>
                <a:cs typeface="+mn-lt"/>
              </a:rPr>
              <a:t>skyrius</a:t>
            </a:r>
            <a:r>
              <a:rPr lang="en-US" sz="2800">
                <a:latin typeface="Futura FT Book"/>
                <a:ea typeface="+mn-lt"/>
                <a:cs typeface="+mn-lt"/>
              </a:rPr>
              <a:t> B </a:t>
            </a:r>
            <a:r>
              <a:rPr lang="en-US" sz="2800" err="1">
                <a:latin typeface="Futura FT Book"/>
                <a:ea typeface="+mn-lt"/>
                <a:cs typeface="+mn-lt"/>
              </a:rPr>
              <a:t>dalis</a:t>
            </a:r>
            <a:r>
              <a:rPr lang="en-US" sz="2800">
                <a:latin typeface="Futura FT Book"/>
                <a:ea typeface="+mn-lt"/>
                <a:cs typeface="+mn-lt"/>
              </a:rPr>
              <a:t> </a:t>
            </a:r>
            <a:endParaRPr lang="en-US" sz="2800">
              <a:latin typeface="Futura FT Book"/>
            </a:endParaRPr>
          </a:p>
        </p:txBody>
      </p:sp>
    </p:spTree>
    <p:extLst>
      <p:ext uri="{BB962C8B-B14F-4D97-AF65-F5344CB8AC3E}">
        <p14:creationId xmlns:p14="http://schemas.microsoft.com/office/powerpoint/2010/main" val="2114524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79B13-FD3B-9A4A-54DC-7A2D24795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>
                <a:ea typeface="+mj-lt"/>
                <a:cs typeface="+mj-lt"/>
              </a:rPr>
              <a:t>Testas: Įvertink šaltinius</a:t>
            </a:r>
            <a:endParaRPr lang="en-US">
              <a:ea typeface="+mj-lt"/>
              <a:cs typeface="+mj-lt"/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92DDD8BC-9650-F62F-B113-C944BC347F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2959" y="5184525"/>
            <a:ext cx="3345425" cy="1213349"/>
          </a:xfrm>
          <a:prstGeom prst="rect">
            <a:avLst/>
          </a:prstGeom>
        </p:spPr>
      </p:pic>
      <p:pic>
        <p:nvPicPr>
          <p:cNvPr id="3" name="Picture 5" descr="Qr code&#10;&#10;Description automatically generated">
            <a:extLst>
              <a:ext uri="{FF2B5EF4-FFF2-40B4-BE49-F238E27FC236}">
                <a16:creationId xmlns:a16="http://schemas.microsoft.com/office/drawing/2014/main" id="{1AF83216-49FC-41A8-FC8A-3F2198F8C7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7419" y="1884872"/>
            <a:ext cx="3634596" cy="3634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28150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79B13-FD3B-9A4A-54DC-7A2D24795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>
                <a:latin typeface="Futura FT Bold"/>
              </a:rPr>
              <a:t>Ar jie yra ek</a:t>
            </a:r>
            <a:r>
              <a:rPr lang="en-US">
                <a:latin typeface="Futura FT Bold"/>
              </a:rPr>
              <a:t>s</a:t>
            </a:r>
            <a:r>
              <a:rPr lang="lt-LT">
                <a:latin typeface="Futura FT Bold"/>
              </a:rPr>
              <a:t>pertai</a:t>
            </a:r>
            <a:r>
              <a:rPr lang="en-US">
                <a:latin typeface="Futura FT Bold"/>
              </a:rPr>
              <a:t>?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07AE960C-B692-02A2-2B13-C77828ABF4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4185" y="5467203"/>
            <a:ext cx="3345425" cy="1213349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5E90E8-1990-1388-71CD-DEABF769B4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2171" y="1583528"/>
            <a:ext cx="10774392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lt-LT">
                <a:latin typeface="Futura FT Book"/>
                <a:ea typeface="+mn-lt"/>
                <a:cs typeface="+mn-lt"/>
              </a:rPr>
              <a:t>Kartais žiniasklaidos agentūros ir socialinės žiniasklaidos vartotojai nepatikrintą informaciją priskiria arba netikriems veiksmams, arba žmonėms, kurie nėra kvalifikuoti vadintis ekspertais. </a:t>
            </a:r>
            <a:endParaRPr lang="en-US">
              <a:latin typeface="Futura FT Book"/>
              <a:ea typeface="+mn-lt"/>
              <a:cs typeface="+mn-lt"/>
            </a:endParaRPr>
          </a:p>
          <a:p>
            <a:pPr marL="0" indent="0">
              <a:buNone/>
            </a:pPr>
            <a:r>
              <a:rPr lang="lt-LT" sz="2700" i="1">
                <a:latin typeface="Futura FT Book"/>
                <a:ea typeface="+mn-lt"/>
                <a:cs typeface="+mn-lt"/>
              </a:rPr>
              <a:t>Pavyzdžiui: Socialinis tinklas susiję su Kinija turintis 500 paskyrų buvo pašalintas iš "Facebook" už netikro biologo iš Šveicarijos - </a:t>
            </a:r>
            <a:r>
              <a:rPr lang="lt-LT" sz="2700" i="1" err="1">
                <a:latin typeface="Futura FT Book"/>
                <a:ea typeface="+mn-lt"/>
                <a:cs typeface="+mn-lt"/>
              </a:rPr>
              <a:t>Wilsono</a:t>
            </a:r>
            <a:r>
              <a:rPr lang="lt-LT" sz="2700" i="1">
                <a:latin typeface="Futura FT Book"/>
                <a:ea typeface="+mn-lt"/>
                <a:cs typeface="+mn-lt"/>
              </a:rPr>
              <a:t> </a:t>
            </a:r>
            <a:r>
              <a:rPr lang="lt-LT" sz="2700" i="1" err="1">
                <a:latin typeface="Futura FT Book"/>
                <a:ea typeface="+mn-lt"/>
                <a:cs typeface="+mn-lt"/>
              </a:rPr>
              <a:t>Edwardso</a:t>
            </a:r>
            <a:r>
              <a:rPr lang="lt-LT" sz="2700" i="1">
                <a:latin typeface="Futura FT Book"/>
                <a:ea typeface="+mn-lt"/>
                <a:cs typeface="+mn-lt"/>
              </a:rPr>
              <a:t>, teiginių reklamavimą. Įraše Edvardsas (kuris iš tikrųjų neegzistuoja) teigė, kad JAV kišasi į pastangas surasti Covid-19 ištakas. Vėliau jo pareiškimai buvo iš naujo paskelbti Kinijos valstybinėje žiniasklaidoje. </a:t>
            </a:r>
            <a:endParaRPr lang="en-US" sz="2700">
              <a:latin typeface="Futura FT Book"/>
            </a:endParaRPr>
          </a:p>
        </p:txBody>
      </p:sp>
    </p:spTree>
    <p:extLst>
      <p:ext uri="{BB962C8B-B14F-4D97-AF65-F5344CB8AC3E}">
        <p14:creationId xmlns:p14="http://schemas.microsoft.com/office/powerpoint/2010/main" val="562998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79B13-FD3B-9A4A-54DC-7A2D24795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634" y="149055"/>
            <a:ext cx="10472057" cy="1325563"/>
          </a:xfrm>
        </p:spPr>
        <p:txBody>
          <a:bodyPr>
            <a:normAutofit/>
          </a:bodyPr>
          <a:lstStyle/>
          <a:p>
            <a:r>
              <a:rPr lang="en-US" sz="3600" err="1">
                <a:latin typeface="Futura PT Book"/>
              </a:rPr>
              <a:t>Patarimai</a:t>
            </a:r>
            <a:r>
              <a:rPr lang="en-US" sz="3600">
                <a:latin typeface="Futura PT Book"/>
              </a:rPr>
              <a:t>, </a:t>
            </a:r>
            <a:r>
              <a:rPr lang="en-US" sz="3600" err="1">
                <a:latin typeface="Futura PT Book"/>
              </a:rPr>
              <a:t>kaip</a:t>
            </a:r>
            <a:r>
              <a:rPr lang="en-US" sz="3600">
                <a:latin typeface="Futura PT Book"/>
              </a:rPr>
              <a:t> </a:t>
            </a:r>
            <a:r>
              <a:rPr lang="en-US" sz="3600" err="1">
                <a:latin typeface="Futura PT Book"/>
              </a:rPr>
              <a:t>sužinoti</a:t>
            </a:r>
            <a:r>
              <a:rPr lang="en-US" sz="3600">
                <a:latin typeface="Futura PT Book"/>
              </a:rPr>
              <a:t>, </a:t>
            </a:r>
            <a:r>
              <a:rPr lang="en-US" sz="3600" err="1">
                <a:latin typeface="Futura PT Book"/>
              </a:rPr>
              <a:t>ar</a:t>
            </a:r>
            <a:r>
              <a:rPr lang="en-US" sz="3600">
                <a:latin typeface="Futura PT Book"/>
              </a:rPr>
              <a:t> kas </a:t>
            </a:r>
            <a:r>
              <a:rPr lang="en-US" sz="3600" err="1">
                <a:latin typeface="Futura PT Book"/>
              </a:rPr>
              <a:t>nors</a:t>
            </a:r>
            <a:r>
              <a:rPr lang="en-US" sz="3600">
                <a:latin typeface="Futura PT Book"/>
              </a:rPr>
              <a:t> </a:t>
            </a:r>
            <a:r>
              <a:rPr lang="en-US" sz="3600" err="1">
                <a:latin typeface="Futura PT Book"/>
              </a:rPr>
              <a:t>yra</a:t>
            </a:r>
            <a:r>
              <a:rPr lang="en-US" sz="3600">
                <a:latin typeface="Futura PT Book"/>
              </a:rPr>
              <a:t> tam </a:t>
            </a:r>
            <a:r>
              <a:rPr lang="en-US" sz="3600" err="1">
                <a:latin typeface="Futura PT Book"/>
              </a:rPr>
              <a:t>tikros</a:t>
            </a:r>
            <a:r>
              <a:rPr lang="en-US" sz="3600">
                <a:latin typeface="Futura PT Book"/>
              </a:rPr>
              <a:t> s</a:t>
            </a:r>
            <a:r>
              <a:rPr lang="lt-LT" sz="3600" err="1">
                <a:latin typeface="Futura PT Book"/>
              </a:rPr>
              <a:t>ritie</a:t>
            </a:r>
            <a:r>
              <a:rPr lang="en-US" sz="3600">
                <a:latin typeface="Futura PT Book"/>
              </a:rPr>
              <a:t>s</a:t>
            </a:r>
            <a:r>
              <a:rPr lang="lt-LT" sz="3600">
                <a:latin typeface="Futura PT Book"/>
              </a:rPr>
              <a:t> </a:t>
            </a:r>
            <a:r>
              <a:rPr lang="en-US" sz="3600" err="1">
                <a:latin typeface="Futura PT Book"/>
              </a:rPr>
              <a:t>ekspertas</a:t>
            </a:r>
            <a:endParaRPr lang="en-US" sz="3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0444F-E840-9FA9-B338-4D71798C58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250" y="1421178"/>
            <a:ext cx="11312153" cy="495847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spcAft>
                <a:spcPts val="200"/>
              </a:spcAft>
              <a:buNone/>
            </a:pPr>
            <a:r>
              <a:rPr lang="lt-LT" sz="2300">
                <a:latin typeface="Futura FT Book"/>
                <a:ea typeface="+mn-lt"/>
                <a:cs typeface="+mn-lt"/>
              </a:rPr>
              <a:t>- Kur jie dirbo ir kiek laiko? Ar galite rasti jų gyvenimo aprašymą? </a:t>
            </a:r>
            <a:endParaRPr lang="en-US" sz="2300">
              <a:latin typeface="Futura FT Book"/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spcAft>
                <a:spcPts val="200"/>
              </a:spcAft>
              <a:buNone/>
            </a:pPr>
            <a:r>
              <a:rPr lang="lt-LT" sz="2300">
                <a:latin typeface="Futura FT Book"/>
                <a:ea typeface="+mn-lt"/>
                <a:cs typeface="+mn-lt"/>
              </a:rPr>
              <a:t>- Jei kas nors yra patikimas ekspertas, tikėtina, kad kitos žiniasklaidos agentūros taip pat naudojo juos kaip šaltinį arba ekspertai patys rašė straipsnius skirtingose žiniasklaidos platformose. </a:t>
            </a:r>
            <a:endParaRPr lang="en-US" sz="2300">
              <a:latin typeface="Futura FT Book"/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spcAft>
                <a:spcPts val="200"/>
              </a:spcAft>
              <a:buNone/>
            </a:pPr>
            <a:r>
              <a:rPr lang="lt-LT" sz="2300">
                <a:latin typeface="Futura FT Book"/>
                <a:ea typeface="+mn-lt"/>
                <a:cs typeface="+mn-lt"/>
              </a:rPr>
              <a:t>- Akademinės knygos, vadovėliai ir jų parašyti straipsniai, taip pat citatų skaičius – kiek kartų kiti ekspertai savo darbuose pridėjo nuorodas į eksperto veikalus. Šią informaciją galima rasti scholar.google.com. Kai ieškote eksperto vardo svetainėje, galite pamatyti, ar ekspertas yra rašęs šia tema ir kiek kitų asmenų įvertino eksperto darbą kaip naudingą. </a:t>
            </a:r>
            <a:endParaRPr lang="en-US" sz="2300">
              <a:latin typeface="Futura FT Book"/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spcAft>
                <a:spcPts val="200"/>
              </a:spcAft>
              <a:buNone/>
            </a:pPr>
            <a:r>
              <a:rPr lang="lt-LT" sz="2300">
                <a:latin typeface="Futura FT Book"/>
                <a:ea typeface="+mn-lt"/>
                <a:cs typeface="+mn-lt"/>
              </a:rPr>
              <a:t>- Organizacijos, kuriai ekspertas atstovauja, reputacija: ar ji atrodo, patikima ir turinti patirtį bei pripažinimą? Ar eksperto ar jo atstovaujamos organizacijos vardas/pavadinimas yra susietas su kokiu nors skandalu, apie kurį buvo kalbama žiniasklaidoje? </a:t>
            </a:r>
            <a:endParaRPr lang="en-US" sz="2300">
              <a:latin typeface="Futura FT Book"/>
            </a:endParaRPr>
          </a:p>
        </p:txBody>
      </p:sp>
    </p:spTree>
    <p:extLst>
      <p:ext uri="{BB962C8B-B14F-4D97-AF65-F5344CB8AC3E}">
        <p14:creationId xmlns:p14="http://schemas.microsoft.com/office/powerpoint/2010/main" val="3182294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51F84-BEB9-9064-F2EB-7982F1295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3725"/>
          </a:xfrm>
        </p:spPr>
        <p:txBody>
          <a:bodyPr/>
          <a:lstStyle/>
          <a:p>
            <a:r>
              <a:rPr lang="lt-LT">
                <a:latin typeface="Futura PT Bold"/>
              </a:rPr>
              <a:t>Praktika</a:t>
            </a:r>
            <a:endParaRPr lang="en-US">
              <a:latin typeface="Futura PT Bold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AD7B5-D674-5DE8-5493-EFDE2CC67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8593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lt-LT" sz="2400" b="1" dirty="0">
                <a:latin typeface="Futura FT Book"/>
                <a:ea typeface="+mn-lt"/>
                <a:cs typeface="+mn-lt"/>
              </a:rPr>
              <a:t>1 Grupė</a:t>
            </a:r>
            <a:r>
              <a:rPr lang="lt-LT" sz="2400" dirty="0">
                <a:latin typeface="Futura FT Book"/>
                <a:ea typeface="+mn-lt"/>
                <a:cs typeface="+mn-lt"/>
              </a:rPr>
              <a:t>: Kas yra </a:t>
            </a:r>
            <a:r>
              <a:rPr lang="lt-LT" sz="2400" dirty="0" err="1">
                <a:latin typeface="Futura FT Book"/>
                <a:ea typeface="+mn-lt"/>
                <a:cs typeface="+mn-lt"/>
              </a:rPr>
              <a:t>Paul</a:t>
            </a:r>
            <a:r>
              <a:rPr lang="lt-LT" sz="2400" dirty="0">
                <a:latin typeface="Futura FT Book"/>
                <a:ea typeface="+mn-lt"/>
                <a:cs typeface="+mn-lt"/>
              </a:rPr>
              <a:t> A. </a:t>
            </a:r>
            <a:r>
              <a:rPr lang="lt-LT" sz="2400" dirty="0" err="1">
                <a:latin typeface="Futura FT Book"/>
                <a:ea typeface="+mn-lt"/>
                <a:cs typeface="+mn-lt"/>
              </a:rPr>
              <a:t>Offit</a:t>
            </a:r>
            <a:r>
              <a:rPr lang="lt-LT" sz="2400" dirty="0">
                <a:latin typeface="Futura FT Book"/>
                <a:ea typeface="+mn-lt"/>
                <a:cs typeface="+mn-lt"/>
              </a:rPr>
              <a:t>? Kokia yra jo specializacija? Ar tikslinga klausti jo nuomonės apie skiepus? </a:t>
            </a:r>
            <a:endParaRPr lang="en-US" sz="2400">
              <a:latin typeface="Futura FT Book"/>
              <a:ea typeface="+mn-lt"/>
              <a:cs typeface="+mn-lt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lt-LT" sz="2400" b="1" dirty="0">
                <a:latin typeface="Futura FT Book"/>
                <a:ea typeface="+mn-lt"/>
                <a:cs typeface="+mn-lt"/>
              </a:rPr>
              <a:t>2 Grupė</a:t>
            </a:r>
            <a:r>
              <a:rPr lang="lt-LT" sz="2400" dirty="0">
                <a:latin typeface="Futura FT Book"/>
                <a:ea typeface="+mn-lt"/>
                <a:cs typeface="+mn-lt"/>
              </a:rPr>
              <a:t>: Kas yra Andrejus </a:t>
            </a:r>
            <a:r>
              <a:rPr lang="lt-LT" sz="2400" dirty="0" err="1">
                <a:latin typeface="Futura FT Book"/>
                <a:ea typeface="+mn-lt"/>
                <a:cs typeface="+mn-lt"/>
              </a:rPr>
              <a:t>Spiridonovas</a:t>
            </a:r>
            <a:r>
              <a:rPr lang="lt-LT" sz="2400" dirty="0">
                <a:latin typeface="Futura FT Book"/>
                <a:ea typeface="+mn-lt"/>
                <a:cs typeface="+mn-lt"/>
              </a:rPr>
              <a:t>? Koks jo išsilavinimas? Jei būtum žurnalistu, ar pasirinktum jį kaip ekspertą, paklausti apie beždžionių raupų protrūkį? </a:t>
            </a:r>
            <a:endParaRPr lang="en-US" sz="2400">
              <a:latin typeface="Futura FT Book"/>
              <a:ea typeface="+mn-lt"/>
              <a:cs typeface="+mn-lt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lt-LT" sz="2400" b="1" dirty="0">
                <a:latin typeface="Futura FT Book"/>
                <a:ea typeface="+mn-lt"/>
                <a:cs typeface="+mn-lt"/>
              </a:rPr>
              <a:t>3 Grupė</a:t>
            </a:r>
            <a:r>
              <a:rPr lang="lt-LT" sz="2400" dirty="0">
                <a:latin typeface="Futura FT Book"/>
                <a:ea typeface="+mn-lt"/>
                <a:cs typeface="+mn-lt"/>
              </a:rPr>
              <a:t>: Kas yra </a:t>
            </a:r>
            <a:r>
              <a:rPr lang="lt-LT" sz="2400" dirty="0" err="1">
                <a:latin typeface="Futura FT Book"/>
                <a:ea typeface="+mn-lt"/>
                <a:cs typeface="+mn-lt"/>
              </a:rPr>
              <a:t>Katharine</a:t>
            </a:r>
            <a:r>
              <a:rPr lang="lt-LT" sz="2400" dirty="0">
                <a:latin typeface="Futura FT Book"/>
                <a:ea typeface="+mn-lt"/>
                <a:cs typeface="+mn-lt"/>
              </a:rPr>
              <a:t> </a:t>
            </a:r>
            <a:r>
              <a:rPr lang="lt-LT" sz="2400" dirty="0" err="1">
                <a:latin typeface="Futura FT Book"/>
                <a:ea typeface="+mn-lt"/>
                <a:cs typeface="+mn-lt"/>
              </a:rPr>
              <a:t>Hayhoe</a:t>
            </a:r>
            <a:r>
              <a:rPr lang="lt-LT" sz="2400" dirty="0">
                <a:latin typeface="Futura FT Book"/>
                <a:ea typeface="+mn-lt"/>
                <a:cs typeface="+mn-lt"/>
              </a:rPr>
              <a:t>? Ar ji dirba gerai žinomoje institucijoje? Ar tikslinga klausti jos nuomonės apie klimato kaitą?</a:t>
            </a:r>
            <a:endParaRPr lang="en-US" sz="2400">
              <a:latin typeface="Futura FT Book"/>
              <a:ea typeface="+mn-lt"/>
              <a:cs typeface="+mn-lt"/>
            </a:endParaRPr>
          </a:p>
          <a:p>
            <a:pPr marL="0" indent="0">
              <a:buNone/>
            </a:pPr>
            <a:endParaRPr lang="en-US" sz="2400" dirty="0">
              <a:latin typeface="Futura FT Book"/>
              <a:ea typeface="+mn-lt"/>
              <a:cs typeface="+mn-lt"/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8FCC03D-8078-B0B2-856F-252888A3E5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2959" y="5184525"/>
            <a:ext cx="3345425" cy="121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89914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79B13-FD3B-9A4A-54DC-7A2D24795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Futura PT Bold"/>
              </a:rPr>
              <a:t>Manipul</a:t>
            </a:r>
            <a:r>
              <a:rPr lang="lt-LT" dirty="0" err="1">
                <a:latin typeface="Futura PT Bold"/>
              </a:rPr>
              <a:t>iacija</a:t>
            </a:r>
            <a:r>
              <a:rPr lang="en-US" dirty="0">
                <a:latin typeface="Futura PT Bold"/>
              </a:rPr>
              <a:t> </a:t>
            </a:r>
            <a:r>
              <a:rPr lang="lt-LT" dirty="0">
                <a:latin typeface="Futura PT Bold"/>
              </a:rPr>
              <a:t>šaltiniai</a:t>
            </a:r>
            <a:r>
              <a:rPr lang="en-US" dirty="0">
                <a:latin typeface="Futura PT Bold"/>
              </a:rPr>
              <a:t>s. </a:t>
            </a:r>
            <a:r>
              <a:rPr lang="lt-LT" dirty="0">
                <a:latin typeface="Futura PT Bold"/>
              </a:rPr>
              <a:t>Atvejo analizė: Mirti</a:t>
            </a:r>
            <a:r>
              <a:rPr lang="en-US" dirty="0">
                <a:ea typeface="+mj-lt"/>
                <a:cs typeface="+mj-lt"/>
              </a:rPr>
              <a:t>s po Covid-19 </a:t>
            </a:r>
            <a:r>
              <a:rPr lang="en-US" dirty="0" err="1">
                <a:ea typeface="+mj-lt"/>
                <a:cs typeface="+mj-lt"/>
              </a:rPr>
              <a:t>vakcinos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07AE960C-B692-02A2-2B13-C77828ABF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4185" y="5467203"/>
            <a:ext cx="3345425" cy="1213349"/>
          </a:xfrm>
          <a:prstGeom prst="rect">
            <a:avLst/>
          </a:prstGeom>
        </p:spPr>
      </p:pic>
      <p:pic>
        <p:nvPicPr>
          <p:cNvPr id="3" name="Picture 5" descr="Qr code&#10;&#10;Description automatically generated">
            <a:extLst>
              <a:ext uri="{FF2B5EF4-FFF2-40B4-BE49-F238E27FC236}">
                <a16:creationId xmlns:a16="http://schemas.microsoft.com/office/drawing/2014/main" id="{A8D7E324-D4A3-9BE5-1F53-3833994F5A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8665" y="1928004"/>
            <a:ext cx="3533954" cy="35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045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51F84-BEB9-9064-F2EB-7982F1295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>
                <a:latin typeface="Futura PT Bold"/>
              </a:rPr>
              <a:t>Apibendrinima</a:t>
            </a:r>
            <a:r>
              <a:rPr lang="en-US">
                <a:latin typeface="Futura PT Bold"/>
              </a:rPr>
              <a:t>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AD7B5-D674-5DE8-5493-EFDE2CC677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lt-LT" dirty="0">
                <a:latin typeface="Futura FT Bold"/>
                <a:ea typeface="Calibri" panose="020F0502020204030204" pitchFamily="34" charset="0"/>
                <a:cs typeface="Arial"/>
              </a:rPr>
              <a:t>Peržvelkite</a:t>
            </a:r>
            <a:r>
              <a:rPr lang="lt-LT" dirty="0">
                <a:effectLst/>
                <a:latin typeface="Futura FT Bold"/>
                <a:ea typeface="Calibri" panose="020F0502020204030204" pitchFamily="34" charset="0"/>
                <a:cs typeface="Arial"/>
              </a:rPr>
              <a:t> faktų tikrinimo skyrių, esantį </a:t>
            </a:r>
            <a:r>
              <a:rPr lang="lt-LT" dirty="0" err="1">
                <a:effectLst/>
                <a:latin typeface="Futura FT Bold"/>
                <a:ea typeface="Calibri" panose="020F0502020204030204" pitchFamily="34" charset="0"/>
                <a:cs typeface="Arial"/>
              </a:rPr>
              <a:t>Very</a:t>
            </a:r>
            <a:r>
              <a:rPr lang="lt-LT" dirty="0">
                <a:effectLst/>
                <a:latin typeface="Futura FT Bold"/>
                <a:ea typeface="Calibri" panose="020F0502020204030204" pitchFamily="34" charset="0"/>
                <a:cs typeface="Arial"/>
              </a:rPr>
              <a:t> </a:t>
            </a:r>
            <a:r>
              <a:rPr lang="lt-LT" dirty="0" err="1">
                <a:effectLst/>
                <a:latin typeface="Futura FT Bold"/>
                <a:ea typeface="Calibri" panose="020F0502020204030204" pitchFamily="34" charset="0"/>
                <a:cs typeface="Arial"/>
              </a:rPr>
              <a:t>Verified</a:t>
            </a:r>
            <a:r>
              <a:rPr lang="lt-LT" dirty="0">
                <a:effectLst/>
                <a:latin typeface="Futura FT Bold"/>
                <a:ea typeface="Calibri" panose="020F0502020204030204" pitchFamily="34" charset="0"/>
                <a:cs typeface="Arial"/>
              </a:rPr>
              <a:t> svetainėje. Kurse išvardijami keli įrankiai, kurie gali padėti tikrinant faktus. QR kodas</a:t>
            </a:r>
            <a:endParaRPr lang="en-US" dirty="0">
              <a:latin typeface="Futura FT Bold"/>
              <a:ea typeface="+mn-lt"/>
              <a:cs typeface="Arial"/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8FCC03D-8078-B0B2-856F-252888A3E5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2959" y="5184525"/>
            <a:ext cx="3345425" cy="1213349"/>
          </a:xfrm>
          <a:prstGeom prst="rect">
            <a:avLst/>
          </a:prstGeom>
        </p:spPr>
      </p:pic>
      <p:pic>
        <p:nvPicPr>
          <p:cNvPr id="7" name="Picture 5" descr="Qr code&#10;&#10;Description automatically generated">
            <a:extLst>
              <a:ext uri="{FF2B5EF4-FFF2-40B4-BE49-F238E27FC236}">
                <a16:creationId xmlns:a16="http://schemas.microsoft.com/office/drawing/2014/main" id="{1000FA51-DDBE-9D60-4B45-91EBAE1B6C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7495" y="3265098"/>
            <a:ext cx="2800709" cy="278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1973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5">
            <a:extLst>
              <a:ext uri="{FF2B5EF4-FFF2-40B4-BE49-F238E27FC236}">
                <a16:creationId xmlns:a16="http://schemas.microsoft.com/office/drawing/2014/main" id="{723A0955-3431-47EB-8637-A3CF0BE3A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0190" y="2062764"/>
            <a:ext cx="6671620" cy="273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129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79B13-FD3B-9A4A-54DC-7A2D24795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1582"/>
            <a:ext cx="10472057" cy="1325563"/>
          </a:xfrm>
        </p:spPr>
        <p:txBody>
          <a:bodyPr/>
          <a:lstStyle/>
          <a:p>
            <a:r>
              <a:rPr lang="lt-LT">
                <a:latin typeface="Futura PT Book"/>
              </a:rPr>
              <a:t>Įvada</a:t>
            </a:r>
            <a:r>
              <a:rPr lang="en-US" sz="4400">
                <a:latin typeface="Futura PT Book"/>
                <a:ea typeface="Source Sans Pro Light"/>
              </a:rPr>
              <a:t>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0444F-E840-9FA9-B338-4D71798C58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527" y="1085396"/>
            <a:ext cx="9888795" cy="469968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3200">
              <a:latin typeface="Futura PT Book"/>
              <a:ea typeface="Source Sans Pro Light"/>
            </a:endParaRPr>
          </a:p>
          <a:p>
            <a:pPr marL="0" indent="0">
              <a:buNone/>
            </a:pPr>
            <a:endParaRPr lang="en-US" sz="3200">
              <a:latin typeface="Futura PT Book"/>
              <a:ea typeface="Source Sans Pro Light"/>
            </a:endParaRPr>
          </a:p>
          <a:p>
            <a:pPr marL="0" indent="0">
              <a:buNone/>
            </a:pPr>
            <a:r>
              <a:rPr lang="lt-LT" sz="3200">
                <a:latin typeface="Futura PT Book"/>
                <a:ea typeface="Source Sans Pro Light"/>
              </a:rPr>
              <a:t>Šioje pamokoje mes ir toliau kalbėsime apie manipuliavimą žiniasklaidoje. Ne visi socialinių tinklų vartotojai yra tuo, kuo sakosi esą – kai kurie yra troliai ir botai. Ar žinote, kas jie yra?</a:t>
            </a:r>
          </a:p>
          <a:p>
            <a:pPr marL="0" indent="0">
              <a:buNone/>
            </a:pPr>
            <a:endParaRPr lang="en-US" sz="3200">
              <a:latin typeface="Futura PT Book"/>
              <a:ea typeface="Source Sans Pro Light"/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9423AF7F-D2D7-2383-9817-61B676341F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2959" y="5184525"/>
            <a:ext cx="3345425" cy="121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977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Botai ir troliai LT">
            <a:hlinkClick r:id="" action="ppaction://media"/>
            <a:extLst>
              <a:ext uri="{FF2B5EF4-FFF2-40B4-BE49-F238E27FC236}">
                <a16:creationId xmlns:a16="http://schemas.microsoft.com/office/drawing/2014/main" id="{02EBE812-BEA2-D8F6-2AB3-BAB16FB4A23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82755" y="296054"/>
            <a:ext cx="11525849" cy="623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007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48408-B5DA-8D6B-C38F-57C1D4667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40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Netikros nuotraukos iššūkis</a:t>
            </a:r>
            <a:r>
              <a:rPr lang="en-US" sz="4000"/>
              <a:t>: </a:t>
            </a:r>
            <a:r>
              <a:rPr lang="lt-LT" sz="4000"/>
              <a:t>ar galite at</a:t>
            </a:r>
            <a:r>
              <a:rPr lang="lt-LT" sz="40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skirti kurie žmonės yra tikri?</a:t>
            </a:r>
            <a:endParaRPr lang="en-US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A5D2E-3A03-49ED-9F0F-46A78F6F7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747" y="1955021"/>
            <a:ext cx="4419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>
              <a:latin typeface="Futura PT Book"/>
              <a:ea typeface="Source Sans Pro Light"/>
            </a:endParaRPr>
          </a:p>
          <a:p>
            <a:pPr marL="0" indent="0">
              <a:buNone/>
            </a:pPr>
            <a:endParaRPr lang="en-US">
              <a:latin typeface="Futura PT Book"/>
              <a:ea typeface="Source Sans Pro Light"/>
            </a:endParaRPr>
          </a:p>
          <a:p>
            <a:pPr marL="0" indent="0">
              <a:buNone/>
            </a:pPr>
            <a:endParaRPr lang="en-US">
              <a:latin typeface="Futura PT Book"/>
              <a:ea typeface="Source Sans Pro Light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A5F041F3-6373-772E-EA80-A29FCEB9F3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2959" y="5184525"/>
            <a:ext cx="3345425" cy="1213349"/>
          </a:xfrm>
          <a:prstGeom prst="rect">
            <a:avLst/>
          </a:prstGeom>
        </p:spPr>
      </p:pic>
      <p:pic>
        <p:nvPicPr>
          <p:cNvPr id="7" name="Picture 7" descr="Qr code&#10;&#10;Description automatically generated">
            <a:extLst>
              <a:ext uri="{FF2B5EF4-FFF2-40B4-BE49-F238E27FC236}">
                <a16:creationId xmlns:a16="http://schemas.microsoft.com/office/drawing/2014/main" id="{2ECE3C53-1FD8-6434-B20B-3706EA4AEB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690" y="2303207"/>
            <a:ext cx="3640393" cy="3640393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2A42E38-849F-764E-7318-4B4C00D5ABF6}"/>
              </a:ext>
            </a:extLst>
          </p:cNvPr>
          <p:cNvSpPr txBox="1">
            <a:spLocks/>
          </p:cNvSpPr>
          <p:nvPr/>
        </p:nvSpPr>
        <p:spPr>
          <a:xfrm>
            <a:off x="5145430" y="2302137"/>
            <a:ext cx="6091086" cy="15533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t-LT" sz="3200">
                <a:latin typeface="Futura PT Book"/>
                <a:ea typeface="Source Sans Pro Light"/>
              </a:rPr>
              <a:t>Pabandykite sužaisti tris kartus. Ar galite atskirti, kuris iš dviejų vaizdų yra tikras?</a:t>
            </a:r>
          </a:p>
        </p:txBody>
      </p:sp>
    </p:spTree>
    <p:extLst>
      <p:ext uri="{BB962C8B-B14F-4D97-AF65-F5344CB8AC3E}">
        <p14:creationId xmlns:p14="http://schemas.microsoft.com/office/powerpoint/2010/main" val="1165277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CF6B79-5473-04C1-572B-94BBAF771E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523" y="2108302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lt-LT" sz="3200">
                <a:latin typeface="Futura FT Book"/>
                <a:ea typeface="Source Sans Pro Light"/>
              </a:rPr>
              <a:t>Vandens dėmės</a:t>
            </a:r>
            <a:endParaRPr lang="en-US" sz="3200">
              <a:latin typeface="Futura FT Book"/>
              <a:ea typeface="Source Sans Pro Light"/>
            </a:endParaRPr>
          </a:p>
          <a:p>
            <a:pPr marL="0" indent="0">
              <a:buNone/>
            </a:pPr>
            <a:endParaRPr lang="en-US">
              <a:ea typeface="Source Sans Pro Light"/>
            </a:endParaRPr>
          </a:p>
          <a:p>
            <a:pPr marL="0" indent="0">
              <a:buNone/>
            </a:pPr>
            <a:endParaRPr lang="en-US">
              <a:ea typeface="Source Sans Pro Light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DC5F716-22EA-5B76-DE97-87684D90F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9003"/>
            <a:ext cx="10839680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err="1">
                <a:latin typeface="Futura FT Book"/>
              </a:rPr>
              <a:t>Kokie</a:t>
            </a:r>
            <a:r>
              <a:rPr lang="en-US" sz="3600">
                <a:latin typeface="Futura FT Book"/>
              </a:rPr>
              <a:t> </a:t>
            </a:r>
            <a:r>
              <a:rPr lang="en-US" sz="3600" err="1">
                <a:latin typeface="Futura FT Book"/>
              </a:rPr>
              <a:t>požymiai</a:t>
            </a:r>
            <a:r>
              <a:rPr lang="en-US" sz="3600">
                <a:latin typeface="Futura FT Book"/>
              </a:rPr>
              <a:t> </a:t>
            </a:r>
            <a:r>
              <a:rPr lang="en-US" sz="3600" err="1">
                <a:latin typeface="Futura FT Book"/>
              </a:rPr>
              <a:t>rodo</a:t>
            </a:r>
            <a:r>
              <a:rPr lang="en-US" sz="3600">
                <a:latin typeface="Futura FT Book"/>
              </a:rPr>
              <a:t>, </a:t>
            </a:r>
            <a:r>
              <a:rPr lang="en-US" sz="3600" err="1">
                <a:latin typeface="Futura FT Book"/>
              </a:rPr>
              <a:t>kad</a:t>
            </a:r>
            <a:r>
              <a:rPr lang="en-US" sz="3600">
                <a:latin typeface="Futura FT Book"/>
              </a:rPr>
              <a:t> </a:t>
            </a:r>
            <a:r>
              <a:rPr lang="lt-LT" sz="3600">
                <a:latin typeface="Futura FT Book"/>
              </a:rPr>
              <a:t>nuotrauka yra</a:t>
            </a:r>
            <a:r>
              <a:rPr lang="en-US" sz="3600">
                <a:latin typeface="Futura FT Book"/>
              </a:rPr>
              <a:t> s</a:t>
            </a:r>
            <a:r>
              <a:rPr lang="lt-LT" sz="3600">
                <a:latin typeface="Futura FT Book"/>
              </a:rPr>
              <a:t>u</a:t>
            </a:r>
            <a:r>
              <a:rPr lang="en-US" sz="3600" err="1">
                <a:latin typeface="Futura FT Book"/>
              </a:rPr>
              <a:t>generu</a:t>
            </a:r>
            <a:r>
              <a:rPr lang="lt-LT" sz="3600" err="1">
                <a:latin typeface="Futura FT Book"/>
              </a:rPr>
              <a:t>ota</a:t>
            </a:r>
            <a:r>
              <a:rPr lang="lt-LT" sz="3600">
                <a:latin typeface="Futura FT Book"/>
              </a:rPr>
              <a:t> </a:t>
            </a:r>
            <a:r>
              <a:rPr lang="en-US" sz="3600" err="1">
                <a:latin typeface="Futura FT Book"/>
              </a:rPr>
              <a:t>automatiškai</a:t>
            </a:r>
            <a:r>
              <a:rPr lang="en-US" sz="3600">
                <a:latin typeface="Futura FT Book"/>
              </a:rPr>
              <a:t>?</a:t>
            </a:r>
            <a:r>
              <a:rPr lang="en-US" sz="2400">
                <a:latin typeface="Futura FT Book"/>
              </a:rPr>
              <a:t>(</a:t>
            </a:r>
            <a:r>
              <a:rPr lang="lt-LT" sz="2400">
                <a:latin typeface="Futura FT Book"/>
              </a:rPr>
              <a:t>šaltini</a:t>
            </a:r>
            <a:r>
              <a:rPr lang="en-US" sz="2400">
                <a:latin typeface="Futura FT Book"/>
                <a:ea typeface="+mj-lt"/>
                <a:cs typeface="+mj-lt"/>
              </a:rPr>
              <a:t>s</a:t>
            </a:r>
            <a:r>
              <a:rPr lang="en-US" sz="2400">
                <a:latin typeface="Futura FT Book"/>
              </a:rPr>
              <a:t>: </a:t>
            </a:r>
            <a:r>
              <a:rPr lang="en-US" sz="2400">
                <a:latin typeface="Futura FT Book"/>
                <a:ea typeface="+mj-lt"/>
                <a:cs typeface="+mj-lt"/>
              </a:rPr>
              <a:t>whichfaceisreal.com)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941615A7-AC3C-B232-935A-7447F07E9C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0980" y="2863364"/>
            <a:ext cx="9293941" cy="298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611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0444F-E840-9FA9-B338-4D71798C58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70921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lt-LT">
                <a:latin typeface="Futura PT Book"/>
                <a:ea typeface="Source Sans Pro Light"/>
              </a:rPr>
              <a:t>Fone e</a:t>
            </a:r>
            <a:r>
              <a:rPr lang="en-US">
                <a:latin typeface="Futura PT Book"/>
                <a:ea typeface="Source Sans Pro Light"/>
              </a:rPr>
              <a:t>s</a:t>
            </a:r>
            <a:r>
              <a:rPr lang="lt-LT">
                <a:latin typeface="Futura PT Book"/>
                <a:ea typeface="Source Sans Pro Light"/>
              </a:rPr>
              <a:t>anty</a:t>
            </a:r>
            <a:r>
              <a:rPr lang="en-US">
                <a:latin typeface="Futura PT Book"/>
                <a:ea typeface="Source Sans Pro Light"/>
              </a:rPr>
              <a:t>s</a:t>
            </a:r>
            <a:r>
              <a:rPr lang="lt-LT">
                <a:latin typeface="Futura PT Book"/>
                <a:ea typeface="Source Sans Pro Light"/>
              </a:rPr>
              <a:t> neatitikimai</a:t>
            </a:r>
            <a:endParaRPr lang="en-US">
              <a:latin typeface="Futura PT Book"/>
              <a:ea typeface="Source Sans Pro Light"/>
            </a:endParaRPr>
          </a:p>
          <a:p>
            <a:pPr marL="0" indent="0">
              <a:buNone/>
            </a:pPr>
            <a:endParaRPr lang="en-US">
              <a:latin typeface="Futura PT Book"/>
              <a:ea typeface="Source Sans Pro Light"/>
            </a:endParaRPr>
          </a:p>
          <a:p>
            <a:pPr marL="0" indent="0">
              <a:buNone/>
            </a:pPr>
            <a:endParaRPr lang="en-US">
              <a:latin typeface="Futura PT Book"/>
              <a:ea typeface="Source Sans Pro Light"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6B79FA3F-C9BE-B1F4-EBE7-CBC158B6C5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658" y="1950595"/>
            <a:ext cx="11014586" cy="355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338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0444F-E840-9FA9-B338-4D71798C58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361" y="393276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latin typeface="Futura PT Book"/>
                <a:ea typeface="Source Sans Pro Light"/>
              </a:rPr>
              <a:t>As</a:t>
            </a:r>
            <a:r>
              <a:rPr lang="lt-LT">
                <a:latin typeface="Futura PT Book"/>
                <a:ea typeface="Source Sans Pro Light"/>
              </a:rPr>
              <a:t>i</a:t>
            </a:r>
            <a:r>
              <a:rPr lang="en-US">
                <a:latin typeface="Futura PT Book"/>
                <a:ea typeface="Source Sans Pro Light"/>
              </a:rPr>
              <a:t>m</a:t>
            </a:r>
            <a:r>
              <a:rPr lang="lt-LT">
                <a:latin typeface="Futura PT Book"/>
                <a:ea typeface="Source Sans Pro Light"/>
              </a:rPr>
              <a:t>etrija: akiniai ir kito</a:t>
            </a:r>
            <a:r>
              <a:rPr lang="en-US">
                <a:latin typeface="Futura PT Book"/>
                <a:ea typeface="Source Sans Pro Light"/>
              </a:rPr>
              <a:t>s</a:t>
            </a:r>
            <a:r>
              <a:rPr lang="lt-LT">
                <a:latin typeface="Futura PT Book"/>
                <a:ea typeface="Source Sans Pro Light"/>
              </a:rPr>
              <a:t> detalė</a:t>
            </a:r>
            <a:r>
              <a:rPr lang="en-US">
                <a:latin typeface="Futura PT Book"/>
                <a:ea typeface="Source Sans Pro Light"/>
              </a:rPr>
              <a:t>s</a:t>
            </a:r>
          </a:p>
          <a:p>
            <a:pPr marL="0" indent="0">
              <a:buNone/>
            </a:pPr>
            <a:endParaRPr lang="en-US">
              <a:latin typeface="Futura PT Book"/>
              <a:ea typeface="Source Sans Pro Light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5E7E05AE-0D27-3BAF-828E-289BE6152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0755" y="1174708"/>
            <a:ext cx="8200102" cy="2640453"/>
          </a:xfrm>
          <a:prstGeom prst="rect">
            <a:avLst/>
          </a:prstGeom>
        </p:spPr>
      </p:pic>
      <p:pic>
        <p:nvPicPr>
          <p:cNvPr id="4" name="Picture 5" descr="A picture containing person, person, posing, smiling&#10;&#10;Description automatically generated">
            <a:extLst>
              <a:ext uri="{FF2B5EF4-FFF2-40B4-BE49-F238E27FC236}">
                <a16:creationId xmlns:a16="http://schemas.microsoft.com/office/drawing/2014/main" id="{D9C7FCC4-48B2-07ED-E6A8-180FE0BE7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0755" y="3859403"/>
            <a:ext cx="8212393" cy="261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989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0444F-E840-9FA9-B338-4D71798C58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70921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lt-LT">
                <a:latin typeface="Futura PT Book"/>
                <a:ea typeface="Source Sans Pro Light"/>
              </a:rPr>
              <a:t>Plaukų vaizdavimo klaidos ir dėmės</a:t>
            </a:r>
            <a:endParaRPr lang="en-US">
              <a:latin typeface="Futura PT Book"/>
              <a:ea typeface="Source Sans Pro Light"/>
            </a:endParaRPr>
          </a:p>
          <a:p>
            <a:pPr marL="0" indent="0">
              <a:buNone/>
            </a:pPr>
            <a:endParaRPr lang="en-US">
              <a:latin typeface="Futura PT Book"/>
              <a:ea typeface="Source Sans Pro Light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6F9A2124-0BE4-E747-E3C3-E551505BE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884" y="1814212"/>
            <a:ext cx="11579941" cy="373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160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92DDD8BC-9650-F62F-B113-C944BC347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2959" y="5184525"/>
            <a:ext cx="3345425" cy="1213349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A5A39C-7C94-5219-D6FF-A5C51C5F7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98694"/>
            <a:ext cx="10515600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3200">
                <a:latin typeface="Futura PT Book"/>
                <a:ea typeface="+mn-lt"/>
                <a:cs typeface="+mn-lt"/>
              </a:rPr>
              <a:t>Be </a:t>
            </a:r>
            <a:r>
              <a:rPr lang="en-US" sz="3200" err="1">
                <a:latin typeface="Futura PT Book"/>
                <a:ea typeface="+mn-lt"/>
                <a:cs typeface="+mn-lt"/>
              </a:rPr>
              <a:t>vaizdų</a:t>
            </a:r>
            <a:r>
              <a:rPr lang="en-US" sz="3200">
                <a:latin typeface="Futura PT Book"/>
                <a:ea typeface="+mn-lt"/>
                <a:cs typeface="+mn-lt"/>
              </a:rPr>
              <a:t>, </a:t>
            </a:r>
            <a:r>
              <a:rPr lang="en-US" sz="3200" err="1">
                <a:latin typeface="Futura PT Book"/>
                <a:ea typeface="+mn-lt"/>
                <a:cs typeface="+mn-lt"/>
              </a:rPr>
              <a:t>yra</a:t>
            </a:r>
            <a:r>
              <a:rPr lang="en-US" sz="3200">
                <a:latin typeface="Futura PT Book"/>
                <a:ea typeface="+mn-lt"/>
                <a:cs typeface="+mn-lt"/>
              </a:rPr>
              <a:t> </a:t>
            </a:r>
            <a:r>
              <a:rPr lang="en-US" sz="3200" err="1">
                <a:latin typeface="Futura PT Book"/>
                <a:ea typeface="+mn-lt"/>
                <a:cs typeface="+mn-lt"/>
              </a:rPr>
              <a:t>ir</a:t>
            </a:r>
            <a:r>
              <a:rPr lang="en-US" sz="3200">
                <a:latin typeface="Futura PT Book"/>
                <a:ea typeface="+mn-lt"/>
                <a:cs typeface="+mn-lt"/>
              </a:rPr>
              <a:t> </a:t>
            </a:r>
            <a:r>
              <a:rPr lang="en-US" sz="3200" err="1">
                <a:latin typeface="Futura PT Book"/>
                <a:ea typeface="+mn-lt"/>
                <a:cs typeface="+mn-lt"/>
              </a:rPr>
              <a:t>kitos</a:t>
            </a:r>
            <a:r>
              <a:rPr lang="en-US" sz="3200">
                <a:latin typeface="Futura PT Book"/>
                <a:ea typeface="+mn-lt"/>
                <a:cs typeface="+mn-lt"/>
              </a:rPr>
              <a:t> </a:t>
            </a:r>
            <a:r>
              <a:rPr lang="en-US" sz="3200" err="1">
                <a:latin typeface="Futura PT Book"/>
                <a:ea typeface="+mn-lt"/>
                <a:cs typeface="+mn-lt"/>
              </a:rPr>
              <a:t>informacijos</a:t>
            </a:r>
            <a:r>
              <a:rPr lang="en-US" sz="3200">
                <a:latin typeface="Futura PT Book"/>
                <a:ea typeface="+mn-lt"/>
                <a:cs typeface="+mn-lt"/>
              </a:rPr>
              <a:t>, </a:t>
            </a:r>
            <a:r>
              <a:rPr lang="en-US" sz="3200" err="1">
                <a:latin typeface="Futura PT Book"/>
                <a:ea typeface="+mn-lt"/>
                <a:cs typeface="+mn-lt"/>
              </a:rPr>
              <a:t>kurią</a:t>
            </a:r>
            <a:r>
              <a:rPr lang="en-US" sz="3200">
                <a:latin typeface="Futura PT Book"/>
                <a:ea typeface="+mn-lt"/>
                <a:cs typeface="+mn-lt"/>
              </a:rPr>
              <a:t> </a:t>
            </a:r>
            <a:r>
              <a:rPr lang="en-US" sz="3200" err="1">
                <a:latin typeface="Futura PT Book"/>
                <a:ea typeface="+mn-lt"/>
                <a:cs typeface="+mn-lt"/>
              </a:rPr>
              <a:t>taip</a:t>
            </a:r>
            <a:r>
              <a:rPr lang="en-US" sz="3200">
                <a:latin typeface="Futura PT Book"/>
                <a:ea typeface="+mn-lt"/>
                <a:cs typeface="+mn-lt"/>
              </a:rPr>
              <a:t> pat </a:t>
            </a:r>
            <a:r>
              <a:rPr lang="en-US" sz="3200" err="1">
                <a:latin typeface="Futura PT Book"/>
                <a:ea typeface="+mn-lt"/>
                <a:cs typeface="+mn-lt"/>
              </a:rPr>
              <a:t>svarbu</a:t>
            </a:r>
            <a:r>
              <a:rPr lang="en-US" sz="3200">
                <a:latin typeface="Futura PT Book"/>
                <a:ea typeface="+mn-lt"/>
                <a:cs typeface="+mn-lt"/>
              </a:rPr>
              <a:t> </a:t>
            </a:r>
            <a:r>
              <a:rPr lang="en-US" sz="3200" err="1">
                <a:latin typeface="Futura PT Book"/>
                <a:ea typeface="+mn-lt"/>
                <a:cs typeface="+mn-lt"/>
              </a:rPr>
              <a:t>patikrinti</a:t>
            </a:r>
            <a:r>
              <a:rPr lang="en-US" sz="3200">
                <a:latin typeface="Futura PT Book"/>
                <a:ea typeface="+mn-lt"/>
                <a:cs typeface="+mn-lt"/>
              </a:rPr>
              <a:t>. </a:t>
            </a:r>
            <a:r>
              <a:rPr lang="en-US" sz="3200" err="1">
                <a:latin typeface="Futura PT Book"/>
                <a:ea typeface="+mn-lt"/>
                <a:cs typeface="+mn-lt"/>
              </a:rPr>
              <a:t>Yra</a:t>
            </a:r>
            <a:r>
              <a:rPr lang="en-US" sz="3200">
                <a:latin typeface="Futura PT Book"/>
                <a:ea typeface="+mn-lt"/>
                <a:cs typeface="+mn-lt"/>
              </a:rPr>
              <a:t> </a:t>
            </a:r>
            <a:r>
              <a:rPr lang="en-US" sz="3200" err="1">
                <a:latin typeface="Futura PT Book"/>
                <a:ea typeface="+mn-lt"/>
                <a:cs typeface="+mn-lt"/>
              </a:rPr>
              <a:t>žmonių</a:t>
            </a:r>
            <a:r>
              <a:rPr lang="en-US" sz="3200">
                <a:latin typeface="Futura PT Book"/>
                <a:ea typeface="+mn-lt"/>
                <a:cs typeface="+mn-lt"/>
              </a:rPr>
              <a:t>, </a:t>
            </a:r>
            <a:r>
              <a:rPr lang="en-US" sz="3200" err="1">
                <a:latin typeface="Futura PT Book"/>
                <a:ea typeface="+mn-lt"/>
                <a:cs typeface="+mn-lt"/>
              </a:rPr>
              <a:t>kurie</a:t>
            </a:r>
            <a:r>
              <a:rPr lang="en-US" sz="3200">
                <a:latin typeface="Futura PT Book"/>
                <a:ea typeface="+mn-lt"/>
                <a:cs typeface="+mn-lt"/>
              </a:rPr>
              <a:t> tai </a:t>
            </a:r>
            <a:r>
              <a:rPr lang="en-US" sz="3200" err="1">
                <a:latin typeface="Futura PT Book"/>
                <a:ea typeface="+mn-lt"/>
                <a:cs typeface="+mn-lt"/>
              </a:rPr>
              <a:t>daro</a:t>
            </a:r>
            <a:r>
              <a:rPr lang="en-US" sz="3200">
                <a:latin typeface="Futura PT Book"/>
                <a:ea typeface="+mn-lt"/>
                <a:cs typeface="+mn-lt"/>
              </a:rPr>
              <a:t> </a:t>
            </a:r>
            <a:r>
              <a:rPr lang="en-US" sz="3200" err="1">
                <a:latin typeface="Futura PT Book"/>
                <a:ea typeface="+mn-lt"/>
                <a:cs typeface="+mn-lt"/>
              </a:rPr>
              <a:t>profesionaliai</a:t>
            </a:r>
            <a:r>
              <a:rPr lang="en-US" sz="3200">
                <a:latin typeface="Futura PT Book"/>
                <a:ea typeface="+mn-lt"/>
                <a:cs typeface="+mn-lt"/>
              </a:rPr>
              <a:t> – </a:t>
            </a:r>
            <a:r>
              <a:rPr lang="en-US" sz="3200" err="1">
                <a:latin typeface="Futura PT Book"/>
                <a:ea typeface="+mn-lt"/>
                <a:cs typeface="+mn-lt"/>
              </a:rPr>
              <a:t>faktų</a:t>
            </a:r>
            <a:r>
              <a:rPr lang="en-US" sz="3200">
                <a:latin typeface="Futura PT Book"/>
                <a:ea typeface="+mn-lt"/>
                <a:cs typeface="+mn-lt"/>
              </a:rPr>
              <a:t> </a:t>
            </a:r>
            <a:r>
              <a:rPr lang="en-US" sz="3200" err="1">
                <a:latin typeface="Futura PT Book"/>
                <a:ea typeface="+mn-lt"/>
                <a:cs typeface="+mn-lt"/>
              </a:rPr>
              <a:t>tikrintojai</a:t>
            </a:r>
            <a:r>
              <a:rPr lang="en-US" sz="3200">
                <a:latin typeface="Futura PT Book"/>
                <a:ea typeface="+mn-lt"/>
                <a:cs typeface="+mn-lt"/>
              </a:rPr>
              <a:t>. Jie </a:t>
            </a:r>
            <a:r>
              <a:rPr lang="en-US" sz="3200" err="1">
                <a:latin typeface="Futura PT Book"/>
                <a:ea typeface="+mn-lt"/>
                <a:cs typeface="+mn-lt"/>
              </a:rPr>
              <a:t>yra</a:t>
            </a:r>
            <a:r>
              <a:rPr lang="en-US" sz="3200">
                <a:latin typeface="Futura PT Book"/>
                <a:ea typeface="+mn-lt"/>
                <a:cs typeface="+mn-lt"/>
              </a:rPr>
              <a:t> </a:t>
            </a:r>
            <a:r>
              <a:rPr lang="en-US" sz="3200" err="1">
                <a:latin typeface="Futura PT Book"/>
                <a:ea typeface="+mn-lt"/>
                <a:cs typeface="+mn-lt"/>
              </a:rPr>
              <a:t>žurnalistai</a:t>
            </a:r>
            <a:r>
              <a:rPr lang="en-US" sz="3200">
                <a:latin typeface="Futura PT Book"/>
                <a:ea typeface="+mn-lt"/>
                <a:cs typeface="+mn-lt"/>
              </a:rPr>
              <a:t>, </a:t>
            </a:r>
            <a:r>
              <a:rPr lang="en-US" sz="3200" err="1">
                <a:latin typeface="Futura PT Book"/>
                <a:ea typeface="+mn-lt"/>
                <a:cs typeface="+mn-lt"/>
              </a:rPr>
              <a:t>kurių</a:t>
            </a:r>
            <a:r>
              <a:rPr lang="en-US" sz="3200">
                <a:latin typeface="Futura PT Book"/>
                <a:ea typeface="+mn-lt"/>
                <a:cs typeface="+mn-lt"/>
              </a:rPr>
              <a:t> </a:t>
            </a:r>
            <a:r>
              <a:rPr lang="en-US" sz="3200" err="1">
                <a:latin typeface="Futura PT Book"/>
                <a:ea typeface="+mn-lt"/>
                <a:cs typeface="+mn-lt"/>
              </a:rPr>
              <a:t>darbas</a:t>
            </a:r>
            <a:r>
              <a:rPr lang="en-US" sz="3200">
                <a:latin typeface="Futura PT Book"/>
                <a:ea typeface="+mn-lt"/>
                <a:cs typeface="+mn-lt"/>
              </a:rPr>
              <a:t> </a:t>
            </a:r>
            <a:r>
              <a:rPr lang="en-US" sz="3200" err="1">
                <a:latin typeface="Futura PT Book"/>
                <a:ea typeface="+mn-lt"/>
                <a:cs typeface="+mn-lt"/>
              </a:rPr>
              <a:t>atsakyti</a:t>
            </a:r>
            <a:r>
              <a:rPr lang="en-US" sz="3200">
                <a:latin typeface="Futura PT Book"/>
                <a:ea typeface="+mn-lt"/>
                <a:cs typeface="+mn-lt"/>
              </a:rPr>
              <a:t> į </a:t>
            </a:r>
            <a:r>
              <a:rPr lang="en-US" sz="3200" err="1">
                <a:latin typeface="Futura PT Book"/>
                <a:ea typeface="+mn-lt"/>
                <a:cs typeface="+mn-lt"/>
              </a:rPr>
              <a:t>tokius</a:t>
            </a:r>
            <a:r>
              <a:rPr lang="en-US" sz="3200">
                <a:latin typeface="Futura PT Book"/>
                <a:ea typeface="+mn-lt"/>
                <a:cs typeface="+mn-lt"/>
              </a:rPr>
              <a:t> </a:t>
            </a:r>
            <a:r>
              <a:rPr lang="en-US" sz="3200" err="1">
                <a:latin typeface="Futura PT Book"/>
                <a:ea typeface="+mn-lt"/>
                <a:cs typeface="+mn-lt"/>
              </a:rPr>
              <a:t>klausimus</a:t>
            </a:r>
            <a:r>
              <a:rPr lang="en-US" sz="3200">
                <a:latin typeface="Futura PT Book"/>
                <a:ea typeface="+mn-lt"/>
                <a:cs typeface="+mn-lt"/>
              </a:rPr>
              <a:t> </a:t>
            </a:r>
            <a:r>
              <a:rPr lang="en-US" sz="3200" err="1">
                <a:latin typeface="Futura PT Book"/>
                <a:ea typeface="+mn-lt"/>
                <a:cs typeface="+mn-lt"/>
              </a:rPr>
              <a:t>kaip</a:t>
            </a:r>
            <a:r>
              <a:rPr lang="en-US" sz="3200">
                <a:latin typeface="Futura PT Book"/>
                <a:ea typeface="+mn-lt"/>
                <a:cs typeface="+mn-lt"/>
              </a:rPr>
              <a:t>: </a:t>
            </a:r>
          </a:p>
          <a:p>
            <a:pPr marL="0" indent="0">
              <a:buNone/>
            </a:pPr>
            <a:r>
              <a:rPr lang="en-US" sz="3200">
                <a:latin typeface="Futura PT Book"/>
                <a:ea typeface="+mn-lt"/>
                <a:cs typeface="+mn-lt"/>
              </a:rPr>
              <a:t>- Kas </a:t>
            </a:r>
            <a:r>
              <a:rPr lang="en-US" sz="3200" err="1">
                <a:latin typeface="Futura PT Book"/>
                <a:ea typeface="+mn-lt"/>
                <a:cs typeface="+mn-lt"/>
              </a:rPr>
              <a:t>pateikė</a:t>
            </a:r>
            <a:r>
              <a:rPr lang="en-US" sz="3200">
                <a:latin typeface="Futura PT Book"/>
                <a:ea typeface="+mn-lt"/>
                <a:cs typeface="+mn-lt"/>
              </a:rPr>
              <a:t> </a:t>
            </a:r>
            <a:r>
              <a:rPr lang="en-US" sz="3200" err="1">
                <a:latin typeface="Futura PT Book"/>
                <a:ea typeface="+mn-lt"/>
                <a:cs typeface="+mn-lt"/>
              </a:rPr>
              <a:t>teiginį</a:t>
            </a:r>
            <a:r>
              <a:rPr lang="en-US" sz="3200">
                <a:latin typeface="Futura PT Book"/>
                <a:ea typeface="+mn-lt"/>
                <a:cs typeface="+mn-lt"/>
              </a:rPr>
              <a:t>? </a:t>
            </a:r>
            <a:r>
              <a:rPr lang="en-US" sz="3200" err="1">
                <a:latin typeface="Futura PT Book"/>
                <a:ea typeface="+mn-lt"/>
                <a:cs typeface="+mn-lt"/>
              </a:rPr>
              <a:t>Ar</a:t>
            </a:r>
            <a:r>
              <a:rPr lang="en-US" sz="3200">
                <a:latin typeface="Futura PT Book"/>
                <a:ea typeface="+mn-lt"/>
                <a:cs typeface="+mn-lt"/>
              </a:rPr>
              <a:t> </a:t>
            </a:r>
            <a:r>
              <a:rPr lang="en-US" sz="3200" err="1">
                <a:latin typeface="Futura PT Book"/>
                <a:ea typeface="+mn-lt"/>
                <a:cs typeface="+mn-lt"/>
              </a:rPr>
              <a:t>teigiantysis</a:t>
            </a:r>
            <a:r>
              <a:rPr lang="en-US" sz="3200">
                <a:latin typeface="Futura PT Book"/>
                <a:ea typeface="+mn-lt"/>
                <a:cs typeface="+mn-lt"/>
              </a:rPr>
              <a:t> </a:t>
            </a:r>
            <a:r>
              <a:rPr lang="en-US" sz="3200" err="1">
                <a:latin typeface="Futura PT Book"/>
                <a:ea typeface="+mn-lt"/>
                <a:cs typeface="+mn-lt"/>
              </a:rPr>
              <a:t>turi</a:t>
            </a:r>
            <a:r>
              <a:rPr lang="en-US" sz="3200">
                <a:latin typeface="Futura PT Book"/>
                <a:ea typeface="+mn-lt"/>
                <a:cs typeface="+mn-lt"/>
              </a:rPr>
              <a:t> </a:t>
            </a:r>
            <a:r>
              <a:rPr lang="en-US" sz="3200" err="1">
                <a:latin typeface="Futura PT Book"/>
                <a:ea typeface="+mn-lt"/>
                <a:cs typeface="+mn-lt"/>
              </a:rPr>
              <a:t>patirties</a:t>
            </a:r>
            <a:r>
              <a:rPr lang="en-US" sz="3200">
                <a:latin typeface="Futura PT Book"/>
                <a:ea typeface="+mn-lt"/>
                <a:cs typeface="+mn-lt"/>
              </a:rPr>
              <a:t> </a:t>
            </a:r>
            <a:r>
              <a:rPr lang="en-US" sz="3200" err="1">
                <a:latin typeface="Futura PT Book"/>
                <a:ea typeface="+mn-lt"/>
                <a:cs typeface="+mn-lt"/>
              </a:rPr>
              <a:t>ir</a:t>
            </a:r>
            <a:r>
              <a:rPr lang="en-US" sz="3200">
                <a:latin typeface="Futura PT Book"/>
                <a:ea typeface="+mn-lt"/>
                <a:cs typeface="+mn-lt"/>
              </a:rPr>
              <a:t> </a:t>
            </a:r>
            <a:r>
              <a:rPr lang="en-US" sz="3200" err="1">
                <a:latin typeface="Futura PT Book"/>
                <a:ea typeface="+mn-lt"/>
                <a:cs typeface="+mn-lt"/>
              </a:rPr>
              <a:t>informacijos</a:t>
            </a:r>
            <a:r>
              <a:rPr lang="en-US" sz="3200">
                <a:latin typeface="Futura PT Book"/>
                <a:ea typeface="+mn-lt"/>
                <a:cs typeface="+mn-lt"/>
              </a:rPr>
              <a:t>, </a:t>
            </a:r>
            <a:r>
              <a:rPr lang="en-US" sz="3200" err="1">
                <a:latin typeface="Futura PT Book"/>
                <a:ea typeface="+mn-lt"/>
                <a:cs typeface="+mn-lt"/>
              </a:rPr>
              <a:t>kad</a:t>
            </a:r>
            <a:r>
              <a:rPr lang="en-US" sz="3200">
                <a:latin typeface="Futura PT Book"/>
                <a:ea typeface="+mn-lt"/>
                <a:cs typeface="+mn-lt"/>
              </a:rPr>
              <a:t> tai </a:t>
            </a:r>
            <a:r>
              <a:rPr lang="en-US" sz="3200" err="1">
                <a:latin typeface="Futura PT Book"/>
                <a:ea typeface="+mn-lt"/>
                <a:cs typeface="+mn-lt"/>
              </a:rPr>
              <a:t>žinotų</a:t>
            </a:r>
            <a:r>
              <a:rPr lang="en-US" sz="3200">
                <a:latin typeface="Futura PT Book"/>
                <a:ea typeface="+mn-lt"/>
                <a:cs typeface="+mn-lt"/>
              </a:rPr>
              <a:t>?</a:t>
            </a:r>
          </a:p>
          <a:p>
            <a:pPr marL="0" indent="0">
              <a:buNone/>
            </a:pPr>
            <a:r>
              <a:rPr lang="en-US" sz="3200">
                <a:latin typeface="Futura PT Book"/>
                <a:ea typeface="+mn-lt"/>
                <a:cs typeface="+mn-lt"/>
              </a:rPr>
              <a:t>- </a:t>
            </a:r>
            <a:r>
              <a:rPr lang="en-US" sz="3200" err="1">
                <a:latin typeface="Futura PT Book"/>
                <a:ea typeface="+mn-lt"/>
                <a:cs typeface="+mn-lt"/>
              </a:rPr>
              <a:t>Kokie</a:t>
            </a:r>
            <a:r>
              <a:rPr lang="en-US" sz="3200">
                <a:latin typeface="Futura PT Book"/>
                <a:ea typeface="+mn-lt"/>
                <a:cs typeface="+mn-lt"/>
              </a:rPr>
              <a:t> </a:t>
            </a:r>
            <a:r>
              <a:rPr lang="en-US" sz="3200" err="1">
                <a:latin typeface="Futura PT Book"/>
                <a:ea typeface="+mn-lt"/>
                <a:cs typeface="+mn-lt"/>
              </a:rPr>
              <a:t>įrodymai</a:t>
            </a:r>
            <a:r>
              <a:rPr lang="en-US" sz="3200">
                <a:latin typeface="Futura PT Book"/>
                <a:ea typeface="+mn-lt"/>
                <a:cs typeface="+mn-lt"/>
              </a:rPr>
              <a:t> </a:t>
            </a:r>
            <a:r>
              <a:rPr lang="en-US" sz="3200" err="1">
                <a:latin typeface="Futura PT Book"/>
                <a:ea typeface="+mn-lt"/>
                <a:cs typeface="+mn-lt"/>
              </a:rPr>
              <a:t>ir</a:t>
            </a:r>
            <a:r>
              <a:rPr lang="en-US" sz="3200">
                <a:latin typeface="Futura PT Book"/>
                <a:ea typeface="+mn-lt"/>
                <a:cs typeface="+mn-lt"/>
              </a:rPr>
              <a:t> </a:t>
            </a:r>
            <a:r>
              <a:rPr lang="en-US" sz="3200" err="1">
                <a:latin typeface="Futura PT Book"/>
                <a:ea typeface="+mn-lt"/>
                <a:cs typeface="+mn-lt"/>
              </a:rPr>
              <a:t>šaltiniai</a:t>
            </a:r>
            <a:r>
              <a:rPr lang="en-US" sz="3200">
                <a:latin typeface="Futura PT Book"/>
                <a:ea typeface="+mn-lt"/>
                <a:cs typeface="+mn-lt"/>
              </a:rPr>
              <a:t> </a:t>
            </a:r>
            <a:r>
              <a:rPr lang="en-US" sz="3200" err="1">
                <a:latin typeface="Futura PT Book"/>
                <a:ea typeface="+mn-lt"/>
                <a:cs typeface="+mn-lt"/>
              </a:rPr>
              <a:t>buvo</a:t>
            </a:r>
            <a:r>
              <a:rPr lang="en-US" sz="3200">
                <a:latin typeface="Futura PT Book"/>
                <a:ea typeface="+mn-lt"/>
                <a:cs typeface="+mn-lt"/>
              </a:rPr>
              <a:t> </a:t>
            </a:r>
            <a:r>
              <a:rPr lang="en-US" sz="3200" err="1">
                <a:latin typeface="Futura PT Book"/>
                <a:ea typeface="+mn-lt"/>
                <a:cs typeface="+mn-lt"/>
              </a:rPr>
              <a:t>pateikti</a:t>
            </a:r>
            <a:r>
              <a:rPr lang="en-US" sz="3200">
                <a:latin typeface="Futura PT Book"/>
                <a:ea typeface="+mn-lt"/>
                <a:cs typeface="+mn-lt"/>
              </a:rPr>
              <a:t>, </a:t>
            </a:r>
            <a:r>
              <a:rPr lang="en-US" sz="3200" err="1">
                <a:latin typeface="Futura PT Book"/>
                <a:ea typeface="+mn-lt"/>
                <a:cs typeface="+mn-lt"/>
              </a:rPr>
              <a:t>pagrindžiant</a:t>
            </a:r>
            <a:r>
              <a:rPr lang="en-US" sz="3200">
                <a:latin typeface="Futura PT Book"/>
                <a:ea typeface="+mn-lt"/>
                <a:cs typeface="+mn-lt"/>
              </a:rPr>
              <a:t> </a:t>
            </a:r>
            <a:r>
              <a:rPr lang="en-US" sz="3200" err="1">
                <a:latin typeface="Futura PT Book"/>
                <a:ea typeface="+mn-lt"/>
                <a:cs typeface="+mn-lt"/>
              </a:rPr>
              <a:t>savo</a:t>
            </a:r>
            <a:r>
              <a:rPr lang="en-US" sz="3200">
                <a:latin typeface="Futura PT Book"/>
                <a:ea typeface="+mn-lt"/>
                <a:cs typeface="+mn-lt"/>
              </a:rPr>
              <a:t> </a:t>
            </a:r>
            <a:r>
              <a:rPr lang="en-US" sz="3200" err="1">
                <a:latin typeface="Futura PT Book"/>
                <a:ea typeface="+mn-lt"/>
                <a:cs typeface="+mn-lt"/>
              </a:rPr>
              <a:t>teiginį</a:t>
            </a:r>
            <a:r>
              <a:rPr lang="en-US" sz="3200">
                <a:latin typeface="Futura PT Book"/>
                <a:ea typeface="+mn-lt"/>
                <a:cs typeface="+mn-lt"/>
              </a:rPr>
              <a:t>? </a:t>
            </a:r>
            <a:r>
              <a:rPr lang="en-US" sz="3200" err="1">
                <a:latin typeface="Futura PT Book"/>
                <a:ea typeface="+mn-lt"/>
                <a:cs typeface="+mn-lt"/>
              </a:rPr>
              <a:t>Ar</a:t>
            </a:r>
            <a:r>
              <a:rPr lang="en-US" sz="3200">
                <a:latin typeface="Futura PT Book"/>
                <a:ea typeface="+mn-lt"/>
                <a:cs typeface="+mn-lt"/>
              </a:rPr>
              <a:t> </a:t>
            </a:r>
            <a:r>
              <a:rPr lang="en-US" sz="3200" err="1">
                <a:latin typeface="Futura PT Book"/>
                <a:ea typeface="+mn-lt"/>
                <a:cs typeface="+mn-lt"/>
              </a:rPr>
              <a:t>šaltinis</a:t>
            </a:r>
            <a:r>
              <a:rPr lang="en-US" sz="3200">
                <a:latin typeface="Futura PT Book"/>
                <a:ea typeface="+mn-lt"/>
                <a:cs typeface="+mn-lt"/>
              </a:rPr>
              <a:t> </a:t>
            </a:r>
            <a:r>
              <a:rPr lang="en-US" sz="3200" err="1">
                <a:latin typeface="Futura PT Book"/>
                <a:ea typeface="+mn-lt"/>
                <a:cs typeface="+mn-lt"/>
              </a:rPr>
              <a:t>iš</a:t>
            </a:r>
            <a:r>
              <a:rPr lang="en-US" sz="3200">
                <a:latin typeface="Futura PT Book"/>
                <a:ea typeface="+mn-lt"/>
                <a:cs typeface="+mn-lt"/>
              </a:rPr>
              <a:t> </a:t>
            </a:r>
            <a:r>
              <a:rPr lang="en-US" sz="3200" err="1">
                <a:latin typeface="Futura PT Book"/>
                <a:ea typeface="+mn-lt"/>
                <a:cs typeface="+mn-lt"/>
              </a:rPr>
              <a:t>tikrųjų</a:t>
            </a:r>
            <a:r>
              <a:rPr lang="en-US" sz="3200">
                <a:latin typeface="Futura PT Book"/>
                <a:ea typeface="+mn-lt"/>
                <a:cs typeface="+mn-lt"/>
              </a:rPr>
              <a:t> </a:t>
            </a:r>
            <a:r>
              <a:rPr lang="en-US" sz="3200" err="1">
                <a:latin typeface="Futura PT Book"/>
                <a:ea typeface="+mn-lt"/>
                <a:cs typeface="+mn-lt"/>
              </a:rPr>
              <a:t>sako</a:t>
            </a:r>
            <a:r>
              <a:rPr lang="en-US" sz="3200">
                <a:latin typeface="Futura PT Book"/>
                <a:ea typeface="+mn-lt"/>
                <a:cs typeface="+mn-lt"/>
              </a:rPr>
              <a:t> tai, kas </a:t>
            </a:r>
            <a:r>
              <a:rPr lang="en-US" sz="3200" err="1">
                <a:latin typeface="Futura PT Book"/>
                <a:ea typeface="+mn-lt"/>
                <a:cs typeface="+mn-lt"/>
              </a:rPr>
              <a:t>yra</a:t>
            </a:r>
            <a:r>
              <a:rPr lang="en-US" sz="3200">
                <a:latin typeface="Futura PT Book"/>
                <a:ea typeface="+mn-lt"/>
                <a:cs typeface="+mn-lt"/>
              </a:rPr>
              <a:t> </a:t>
            </a:r>
            <a:r>
              <a:rPr lang="en-US" sz="3200" err="1">
                <a:latin typeface="Futura PT Book"/>
                <a:ea typeface="+mn-lt"/>
                <a:cs typeface="+mn-lt"/>
              </a:rPr>
              <a:t>teigiama</a:t>
            </a:r>
            <a:r>
              <a:rPr lang="en-US" sz="3200">
                <a:latin typeface="Futura PT Book"/>
                <a:ea typeface="+mn-lt"/>
                <a:cs typeface="+mn-lt"/>
              </a:rPr>
              <a:t>? </a:t>
            </a:r>
          </a:p>
          <a:p>
            <a:pPr marL="0" indent="0">
              <a:buNone/>
            </a:pPr>
            <a:r>
              <a:rPr lang="en-US" sz="3200">
                <a:latin typeface="Futura PT Book"/>
                <a:ea typeface="+mn-lt"/>
                <a:cs typeface="+mn-lt"/>
              </a:rPr>
              <a:t>- </a:t>
            </a:r>
            <a:r>
              <a:rPr lang="en-US" sz="3200" err="1">
                <a:latin typeface="Futura PT Book"/>
                <a:ea typeface="+mn-lt"/>
                <a:cs typeface="+mn-lt"/>
              </a:rPr>
              <a:t>Ką</a:t>
            </a:r>
            <a:r>
              <a:rPr lang="en-US" sz="3200">
                <a:latin typeface="Futura PT Book"/>
                <a:ea typeface="+mn-lt"/>
                <a:cs typeface="+mn-lt"/>
              </a:rPr>
              <a:t> </a:t>
            </a:r>
            <a:r>
              <a:rPr lang="en-US" sz="3200" err="1">
                <a:latin typeface="Futura PT Book"/>
                <a:ea typeface="+mn-lt"/>
                <a:cs typeface="+mn-lt"/>
              </a:rPr>
              <a:t>sako</a:t>
            </a:r>
            <a:r>
              <a:rPr lang="en-US" sz="3200">
                <a:latin typeface="Futura PT Book"/>
                <a:ea typeface="+mn-lt"/>
                <a:cs typeface="+mn-lt"/>
              </a:rPr>
              <a:t> </a:t>
            </a:r>
            <a:r>
              <a:rPr lang="en-US" sz="3200" err="1">
                <a:latin typeface="Futura PT Book"/>
                <a:ea typeface="+mn-lt"/>
                <a:cs typeface="+mn-lt"/>
              </a:rPr>
              <a:t>kiti</a:t>
            </a:r>
            <a:r>
              <a:rPr lang="en-US" sz="3200">
                <a:latin typeface="Futura PT Book"/>
                <a:ea typeface="+mn-lt"/>
                <a:cs typeface="+mn-lt"/>
              </a:rPr>
              <a:t> </a:t>
            </a:r>
            <a:r>
              <a:rPr lang="en-US" sz="3200" err="1">
                <a:latin typeface="Futura PT Book"/>
                <a:ea typeface="+mn-lt"/>
                <a:cs typeface="+mn-lt"/>
              </a:rPr>
              <a:t>šaltiniai</a:t>
            </a:r>
            <a:r>
              <a:rPr lang="en-US" sz="3200">
                <a:latin typeface="Futura PT Book"/>
                <a:ea typeface="+mn-lt"/>
                <a:cs typeface="+mn-lt"/>
              </a:rPr>
              <a:t>? </a:t>
            </a:r>
            <a:endParaRPr lang="en-US" sz="3200">
              <a:latin typeface="Futura PT Book"/>
            </a:endParaRPr>
          </a:p>
        </p:txBody>
      </p:sp>
    </p:spTree>
    <p:extLst>
      <p:ext uri="{BB962C8B-B14F-4D97-AF65-F5344CB8AC3E}">
        <p14:creationId xmlns:p14="http://schemas.microsoft.com/office/powerpoint/2010/main" val="3136810047"/>
      </p:ext>
    </p:extLst>
  </p:cSld>
  <p:clrMapOvr>
    <a:masterClrMapping/>
  </p:clrMapOvr>
</p:sld>
</file>

<file path=ppt/theme/theme1.xml><?xml version="1.0" encoding="utf-8"?>
<a:theme xmlns:a="http://schemas.openxmlformats.org/drawingml/2006/main" name="4_Office Theme">
  <a:themeElements>
    <a:clrScheme name="IREX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98B8E"/>
      </a:accent1>
      <a:accent2>
        <a:srgbClr val="0A5254"/>
      </a:accent2>
      <a:accent3>
        <a:srgbClr val="D76427"/>
      </a:accent3>
      <a:accent4>
        <a:srgbClr val="25BDC1"/>
      </a:accent4>
      <a:accent5>
        <a:srgbClr val="098B8E"/>
      </a:accent5>
      <a:accent6>
        <a:srgbClr val="99B83C"/>
      </a:accent6>
      <a:hlink>
        <a:srgbClr val="0563C1"/>
      </a:hlink>
      <a:folHlink>
        <a:srgbClr val="954F72"/>
      </a:folHlink>
    </a:clrScheme>
    <a:fontScheme name="Custom 2">
      <a:majorFont>
        <a:latin typeface="Museo Sans Cyrl 900"/>
        <a:ea typeface=""/>
        <a:cs typeface=""/>
      </a:majorFont>
      <a:minorFont>
        <a:latin typeface="Source Sans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49c4de8-714a-4d9a-88a7-b286d1a87f85">
      <Terms xmlns="http://schemas.microsoft.com/office/infopath/2007/PartnerControls"/>
    </lcf76f155ced4ddcb4097134ff3c332f>
    <TaxCatchAll xmlns="ce8b8449-7073-4f43-8a1a-984ca5569f2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FAB63E5A833F4CBA145286B4E7934D" ma:contentTypeVersion="17" ma:contentTypeDescription="Create a new document." ma:contentTypeScope="" ma:versionID="3b27e4761ef888a5f18f160b0f5400d0">
  <xsd:schema xmlns:xsd="http://www.w3.org/2001/XMLSchema" xmlns:xs="http://www.w3.org/2001/XMLSchema" xmlns:p="http://schemas.microsoft.com/office/2006/metadata/properties" xmlns:ns2="e49c4de8-714a-4d9a-88a7-b286d1a87f85" xmlns:ns3="ce8b8449-7073-4f43-8a1a-984ca5569f20" targetNamespace="http://schemas.microsoft.com/office/2006/metadata/properties" ma:root="true" ma:fieldsID="8992a1ff4793e1d6ede9271de0f79757" ns2:_="" ns3:_="">
    <xsd:import namespace="e49c4de8-714a-4d9a-88a7-b286d1a87f85"/>
    <xsd:import namespace="ce8b8449-7073-4f43-8a1a-984ca5569f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9c4de8-714a-4d9a-88a7-b286d1a87f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e952b0e-87b1-4651-bd97-4ae9bbb31ca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8b8449-7073-4f43-8a1a-984ca5569f2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9a77cbba-f6d6-4c84-9d71-813b9b40d7fe}" ma:internalName="TaxCatchAll" ma:showField="CatchAllData" ma:web="ce8b8449-7073-4f43-8a1a-984ca5569f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86046A6-6945-409A-9FA2-335910BC9E7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EBDFC1-4634-4FE5-B004-51E18EA68B70}">
  <ds:schemaRefs>
    <ds:schemaRef ds:uri="ce8b8449-7073-4f43-8a1a-984ca5569f20"/>
    <ds:schemaRef ds:uri="e49c4de8-714a-4d9a-88a7-b286d1a87f85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C19064D-5565-4BA2-A219-87EE78933926}">
  <ds:schemaRefs>
    <ds:schemaRef ds:uri="ce8b8449-7073-4f43-8a1a-984ca5569f20"/>
    <ds:schemaRef ds:uri="e49c4de8-714a-4d9a-88a7-b286d1a87f8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16</Slides>
  <Notes>9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4_Office Theme</vt:lpstr>
      <vt:lpstr>PowerPoint Presentation</vt:lpstr>
      <vt:lpstr>Įvadas</vt:lpstr>
      <vt:lpstr>PowerPoint Presentation</vt:lpstr>
      <vt:lpstr>Netikros nuotraukos iššūkis: ar galite atskirti kurie žmonės yra tikri?</vt:lpstr>
      <vt:lpstr>Kokie požymiai rodo, kad nuotrauka yra sugeneruota automatiškai?(šaltinis: whichfaceisreal.com)</vt:lpstr>
      <vt:lpstr>PowerPoint Presentation</vt:lpstr>
      <vt:lpstr>PowerPoint Presentation</vt:lpstr>
      <vt:lpstr>PowerPoint Presentation</vt:lpstr>
      <vt:lpstr>PowerPoint Presentation</vt:lpstr>
      <vt:lpstr>Testas: Įvertink šaltinius</vt:lpstr>
      <vt:lpstr>Ar jie yra ekspertai?</vt:lpstr>
      <vt:lpstr>Patarimai, kaip sužinoti, ar kas nors yra tam tikros srities ekspertas</vt:lpstr>
      <vt:lpstr>Praktika</vt:lpstr>
      <vt:lpstr>Manipuliacija šaltiniais. Atvejo analizė: Mirtis po Covid-19 vakcinos</vt:lpstr>
      <vt:lpstr>Apibendrinimas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Milda Petkauskaite</dc:creator>
  <cp:revision>28</cp:revision>
  <dcterms:created xsi:type="dcterms:W3CDTF">2022-06-27T09:53:20Z</dcterms:created>
  <dcterms:modified xsi:type="dcterms:W3CDTF">2022-09-08T08:20:28Z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0x01010065FAB63E5A833F4CBA145286B4E7934D</vt:lpwstr>
  </property>
  <property fmtid="{D5CDD505-2E9C-101B-9397-08002B2CF9AE}" pid="3" name="MediaServiceImageTags">
    <vt:lpwstr/>
  </property>
</Properties>
</file>