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8"/>
  </p:notesMasterIdLst>
  <p:sldIdLst>
    <p:sldId id="259" r:id="rId5"/>
    <p:sldId id="257" r:id="rId6"/>
    <p:sldId id="258" r:id="rId7"/>
    <p:sldId id="274" r:id="rId8"/>
    <p:sldId id="280" r:id="rId9"/>
    <p:sldId id="260" r:id="rId10"/>
    <p:sldId id="261" r:id="rId11"/>
    <p:sldId id="278" r:id="rId12"/>
    <p:sldId id="256" r:id="rId13"/>
    <p:sldId id="279" r:id="rId14"/>
    <p:sldId id="275" r:id="rId15"/>
    <p:sldId id="267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ED8C9C-830A-9ACE-384F-3AEDAFF57ADE}" v="731" dt="2022-08-25T08:37:45.936"/>
    <p1510:client id="{0EEB4500-76A0-6244-E6A5-B21AF1349CA3}" v="11" dt="2022-08-31T09:09:01.834"/>
    <p1510:client id="{96C1410A-2424-34B6-DF49-E4C3A014F6D6}" v="12" dt="2022-08-25T10:14:59.904"/>
    <p1510:client id="{9EA21590-AA26-45DC-867C-5411C7834FE4}" v="7" dt="2022-07-27T09:22:32.821"/>
    <p1510:client id="{BC15A17D-5CC4-1D90-D5A4-E55A42DD18E3}" v="1" dt="2022-08-25T08:56:52.704"/>
    <p1510:client id="{F6D757F1-44F6-4B62-9A35-A3BC6C2011CA}" v="9" dt="2022-07-29T08:40:34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76184" autoAdjust="0"/>
  </p:normalViewPr>
  <p:slideViewPr>
    <p:cSldViewPr snapToGrid="0">
      <p:cViewPr varScale="1">
        <p:scale>
          <a:sx n="41" d="100"/>
          <a:sy n="41" d="100"/>
        </p:scale>
        <p:origin x="748" y="40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9B-3545-49E0-94AE-740A4C782391}" type="datetimeFigureOut"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7DE8-B074-4DAA-85F7-45E25845C2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4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jJQBjWYDT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3B9EBfLcN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lv/nodalas/4-nodala/c-sadala-stereotipi-un-naida-runa/viktorina-ieklaujosa-valoda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72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98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https://www.youtube.com/watch?v=XjJQBjWYDTs</a:t>
            </a:r>
            <a:endParaRPr lang="en-US" dirty="0"/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77DE8-B074-4DAA-85F7-45E25845C2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41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Naida </a:t>
            </a:r>
            <a:r>
              <a:rPr lang="en-US" dirty="0" err="1"/>
              <a:t>runa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vārda</a:t>
            </a:r>
            <a:r>
              <a:rPr lang="en-US" dirty="0"/>
              <a:t> </a:t>
            </a:r>
            <a:r>
              <a:rPr lang="en-US" dirty="0" err="1"/>
              <a:t>brīvība</a:t>
            </a:r>
            <a:r>
              <a:rPr lang="en-US" dirty="0"/>
              <a:t>? LV </a:t>
            </a:r>
            <a:r>
              <a:rPr lang="en-US" dirty="0">
                <a:hlinkClick r:id="rId3"/>
              </a:rPr>
              <a:t>https://youtu.be/P3B9EBfLcNM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77DE8-B074-4DAA-85F7-45E25845C2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01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08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https://veryverified.eu/lv/nodalas/4-nodala/c-sadala-stereotipi-un-naida-runa/viktorina-ieklaujosa-valoda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77DE8-B074-4DAA-85F7-45E25845C228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45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XjJQBjWYDTs?feature=oembed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3B9EBfLcNM?feature=oembed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408-B5DA-8D6B-C38F-57C1D466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274" y="318686"/>
            <a:ext cx="3508332" cy="1878627"/>
          </a:xfrm>
        </p:spPr>
        <p:txBody>
          <a:bodyPr>
            <a:noAutofit/>
          </a:bodyPr>
          <a:lstStyle/>
          <a:p>
            <a:r>
              <a:rPr lang="en-US" sz="3200" dirty="0">
                <a:latin typeface="Futura PT Book"/>
                <a:ea typeface="Source Sans Pro Light"/>
                <a:cs typeface="Calibri"/>
              </a:rPr>
              <a:t>8. nodarbība.</a:t>
            </a:r>
            <a:r>
              <a:rPr lang="en-US" sz="3200" b="1" dirty="0">
                <a:latin typeface="Futura PT Book"/>
                <a:ea typeface="Source Sans Pro Light"/>
                <a:cs typeface="Calibri"/>
              </a:rPr>
              <a:t> </a:t>
            </a:r>
            <a:br>
              <a:rPr lang="en-US" sz="3200" b="1" dirty="0">
                <a:latin typeface="Futura PT Book"/>
                <a:ea typeface="Source Sans Pro Light"/>
                <a:cs typeface="Calibri"/>
              </a:rPr>
            </a:br>
            <a:r>
              <a:rPr lang="en-US" sz="3200" b="1" dirty="0" err="1">
                <a:latin typeface="Futura PT Bold"/>
                <a:ea typeface="Source Sans Pro Light"/>
                <a:cs typeface="Calibri"/>
              </a:rPr>
              <a:t>Stereotipi</a:t>
            </a:r>
            <a:r>
              <a:rPr lang="en-US" sz="3200" b="1" dirty="0">
                <a:latin typeface="Futura PT Bold"/>
                <a:ea typeface="Source Sans Pro Light"/>
                <a:cs typeface="Calibri"/>
              </a:rPr>
              <a:t> un </a:t>
            </a:r>
            <a:r>
              <a:rPr lang="en-US" sz="3200" b="1" dirty="0" err="1">
                <a:latin typeface="Futura PT Bold"/>
                <a:ea typeface="Source Sans Pro Light"/>
                <a:cs typeface="Calibri"/>
              </a:rPr>
              <a:t>naida</a:t>
            </a:r>
            <a:r>
              <a:rPr lang="en-US" sz="3200" b="1" dirty="0">
                <a:latin typeface="Futura PT Bold"/>
                <a:ea typeface="Source Sans Pro Light"/>
                <a:cs typeface="Calibri"/>
              </a:rPr>
              <a:t> </a:t>
            </a:r>
            <a:r>
              <a:rPr lang="en-US" sz="3200" b="1" dirty="0" err="1">
                <a:latin typeface="Futura PT Bold"/>
                <a:ea typeface="Source Sans Pro Light"/>
                <a:cs typeface="Calibri"/>
              </a:rPr>
              <a:t>runa</a:t>
            </a:r>
            <a:br>
              <a:rPr lang="en-US" sz="3200" dirty="0">
                <a:latin typeface="Futura PT Book"/>
                <a:ea typeface="Source Sans Pro Light"/>
                <a:cs typeface="Calibri"/>
              </a:rPr>
            </a:br>
            <a:r>
              <a:rPr lang="en-US" sz="3200" dirty="0">
                <a:latin typeface="Futura PT Bold"/>
                <a:ea typeface="Source Sans Pro Light"/>
                <a:cs typeface="Calibri"/>
              </a:rPr>
              <a:t>4.nodaļa C </a:t>
            </a:r>
            <a:r>
              <a:rPr lang="en-US" sz="3200" dirty="0" err="1">
                <a:latin typeface="Futura PT Bold"/>
                <a:ea typeface="Source Sans Pro Light"/>
                <a:cs typeface="Calibri"/>
              </a:rPr>
              <a:t>daļa</a:t>
            </a:r>
            <a:endParaRPr lang="en-US" sz="3200" dirty="0" err="1">
              <a:latin typeface="Futura PT Book"/>
              <a:ea typeface="Source Sans Pro Light"/>
              <a:cs typeface="Calibri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32" y="5185608"/>
            <a:ext cx="3345425" cy="12133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69E670-1029-3B7F-3156-04675E9FA90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574" t="33358" r="13193" b="14641"/>
          <a:stretch/>
        </p:blipFill>
        <p:spPr>
          <a:xfrm>
            <a:off x="4232803" y="442064"/>
            <a:ext cx="6979534" cy="596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0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26F83AC-D591-03B4-5528-1F5686528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AF5687D-A1F9-43AC-5030-A064A935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utura PT Bold"/>
              </a:rPr>
              <a:t>Tests: </a:t>
            </a:r>
            <a:r>
              <a:rPr lang="en-US" dirty="0" err="1">
                <a:latin typeface="Futura PT Bold"/>
              </a:rPr>
              <a:t>Iekļaujoša</a:t>
            </a:r>
            <a:r>
              <a:rPr lang="en-US" dirty="0">
                <a:latin typeface="Futura PT Bold"/>
              </a:rPr>
              <a:t> </a:t>
            </a:r>
            <a:r>
              <a:rPr lang="en-US" dirty="0" err="1">
                <a:latin typeface="Futura PT Bold"/>
              </a:rPr>
              <a:t>valoda</a:t>
            </a:r>
            <a:endParaRPr lang="en-US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FE3AA7-29C3-0B78-1981-1000684CD831}"/>
              </a:ext>
            </a:extLst>
          </p:cNvPr>
          <p:cNvSpPr txBox="1"/>
          <p:nvPr/>
        </p:nvSpPr>
        <p:spPr>
          <a:xfrm>
            <a:off x="1043609" y="2385391"/>
            <a:ext cx="5769786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dirty="0" err="1">
                <a:latin typeface="Futura PT Book"/>
              </a:rPr>
              <a:t>Lūdzu</a:t>
            </a:r>
            <a:r>
              <a:rPr lang="en-US" sz="3200" dirty="0">
                <a:latin typeface="Futura PT Book"/>
              </a:rPr>
              <a:t>, </a:t>
            </a:r>
            <a:r>
              <a:rPr lang="en-US" sz="3200" dirty="0" err="1">
                <a:latin typeface="Futura PT Book"/>
              </a:rPr>
              <a:t>noskenē</a:t>
            </a:r>
            <a:r>
              <a:rPr lang="en-US" sz="3200" dirty="0">
                <a:latin typeface="Futura PT Book"/>
              </a:rPr>
              <a:t> QR </a:t>
            </a:r>
            <a:r>
              <a:rPr lang="en-US" sz="3200" dirty="0" err="1">
                <a:latin typeface="Futura PT Book"/>
              </a:rPr>
              <a:t>kodu</a:t>
            </a:r>
            <a:r>
              <a:rPr lang="en-US" sz="3200" dirty="0">
                <a:latin typeface="Futura PT Book"/>
              </a:rPr>
              <a:t> un </a:t>
            </a:r>
            <a:r>
              <a:rPr lang="en-US" sz="3200" dirty="0" err="1">
                <a:latin typeface="Futura PT Book"/>
              </a:rPr>
              <a:t>izpildi</a:t>
            </a:r>
            <a:r>
              <a:rPr lang="en-US" sz="3200" dirty="0">
                <a:latin typeface="Futura PT Book"/>
              </a:rPr>
              <a:t> </a:t>
            </a:r>
            <a:r>
              <a:rPr lang="en-US" sz="3200" dirty="0" err="1">
                <a:latin typeface="Futura PT Book"/>
              </a:rPr>
              <a:t>testu</a:t>
            </a:r>
            <a:r>
              <a:rPr lang="en-US" sz="3200" dirty="0">
                <a:latin typeface="Futura PT Book"/>
              </a:rPr>
              <a:t>.</a:t>
            </a:r>
          </a:p>
        </p:txBody>
      </p:sp>
      <p:pic>
        <p:nvPicPr>
          <p:cNvPr id="3" name="Picture 5" descr="Qr code&#10;&#10;Description automatically generated">
            <a:extLst>
              <a:ext uri="{FF2B5EF4-FFF2-40B4-BE49-F238E27FC236}">
                <a16:creationId xmlns:a16="http://schemas.microsoft.com/office/drawing/2014/main" id="{A7D3CB3F-F730-49EE-2871-8ACCA756B8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3814" y="20574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042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408-B5DA-8D6B-C38F-57C1D466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79" y="191387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/>
              <a:t>KAD ŠAUBIES, PAJAUTĀ SEV: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sz="2400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sz="2400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C21AC4-836C-F59A-03E0-53F4C754C5BA}"/>
              </a:ext>
            </a:extLst>
          </p:cNvPr>
          <p:cNvSpPr txBox="1"/>
          <p:nvPr/>
        </p:nvSpPr>
        <p:spPr>
          <a:xfrm>
            <a:off x="1088708" y="3062551"/>
            <a:ext cx="9035013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Futura PT Book"/>
              </a:rPr>
              <a:t>Kāda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ir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izteikuma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jēga</a:t>
            </a:r>
            <a:r>
              <a:rPr lang="en-US" sz="2800" dirty="0">
                <a:latin typeface="Futura PT Book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Futura PT Book"/>
              </a:rPr>
              <a:t>Kādu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rīcību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tas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veicina</a:t>
            </a:r>
            <a:r>
              <a:rPr lang="en-US" sz="2800" dirty="0">
                <a:latin typeface="Futura PT Book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Futura PT Book"/>
              </a:rPr>
              <a:t>Kā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tas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varētu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ietekmēt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sabiedrību</a:t>
            </a:r>
            <a:r>
              <a:rPr lang="en-US" sz="2800" dirty="0">
                <a:latin typeface="Futura PT Book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Futura PT Book"/>
              </a:rPr>
              <a:t>Kādu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attieksmi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tas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pauž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pret</a:t>
            </a:r>
            <a:r>
              <a:rPr lang="en-US" sz="2800" dirty="0">
                <a:latin typeface="Futura PT Book"/>
              </a:rPr>
              <a:t> </a:t>
            </a:r>
            <a:r>
              <a:rPr lang="en-US" sz="2800" dirty="0" err="1">
                <a:latin typeface="Futura PT Book"/>
              </a:rPr>
              <a:t>minoritātēm</a:t>
            </a:r>
            <a:r>
              <a:rPr lang="en-US" sz="2800" dirty="0">
                <a:latin typeface="Futura PT Book"/>
              </a:rPr>
              <a:t>?</a:t>
            </a:r>
            <a:endParaRPr lang="en-US" sz="2800" dirty="0">
              <a:latin typeface="Futura PT Book"/>
              <a:ea typeface="Source Sans Pro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Futura PT Book"/>
              </a:rPr>
              <a:t>Vai </a:t>
            </a:r>
            <a:r>
              <a:rPr lang="en-US" sz="2800" dirty="0" err="1">
                <a:latin typeface="Futura PT Book"/>
              </a:rPr>
              <a:t>tas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ir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cilvēcīgi</a:t>
            </a:r>
            <a:r>
              <a:rPr lang="en-US" sz="2800" dirty="0">
                <a:latin typeface="Futura PT Book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Futura PT Book"/>
              </a:rPr>
              <a:t>Vai </a:t>
            </a:r>
            <a:r>
              <a:rPr lang="en-US" sz="2800" dirty="0" err="1">
                <a:latin typeface="Futura PT Book"/>
              </a:rPr>
              <a:t>tas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pamudina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uz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naida</a:t>
            </a:r>
            <a:r>
              <a:rPr lang="en-US" sz="2800" dirty="0">
                <a:latin typeface="Futura PT Book"/>
              </a:rPr>
              <a:t> </a:t>
            </a:r>
            <a:r>
              <a:rPr lang="en-US" sz="2800" dirty="0" err="1">
                <a:latin typeface="Futura PT Book"/>
              </a:rPr>
              <a:t>noziegumu</a:t>
            </a:r>
            <a:r>
              <a:rPr lang="en-US" sz="2800" dirty="0">
                <a:latin typeface="Futura PT Book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9F1D95-EADB-67E2-CFB8-91DF2B74B7C4}"/>
              </a:ext>
            </a:extLst>
          </p:cNvPr>
          <p:cNvSpPr txBox="1"/>
          <p:nvPr/>
        </p:nvSpPr>
        <p:spPr>
          <a:xfrm>
            <a:off x="518677" y="397222"/>
            <a:ext cx="10066497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Vārda</a:t>
            </a:r>
            <a:r>
              <a:rPr lang="en-US" sz="4400" dirty="0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brīvība</a:t>
            </a:r>
            <a:r>
              <a:rPr lang="en-US" sz="4400" dirty="0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vai</a:t>
            </a:r>
            <a:r>
              <a:rPr lang="en-US" sz="4400" dirty="0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naida</a:t>
            </a:r>
            <a:r>
              <a:rPr lang="en-US" sz="4400" dirty="0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runa</a:t>
            </a:r>
            <a:r>
              <a:rPr lang="en-US" sz="4400" dirty="0">
                <a:solidFill>
                  <a:schemeClr val="bg1"/>
                </a:solidFill>
                <a:latin typeface="Futura PT Bold"/>
                <a:ea typeface="+mj-ea"/>
                <a:cs typeface="+mj-cs"/>
              </a:rPr>
              <a:t>?</a:t>
            </a:r>
            <a:endParaRPr lang="en-US" sz="4400" dirty="0">
              <a:solidFill>
                <a:schemeClr val="bg1"/>
              </a:solidFill>
              <a:latin typeface="Futura PT Bold" panose="020B0902020204020203" pitchFamily="34" charset="0"/>
              <a:ea typeface="+mj-ea"/>
              <a:cs typeface="+mj-cs"/>
            </a:endParaRP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AB2C29E9-E584-2779-AFDD-E58CB56BFB8D}"/>
              </a:ext>
            </a:extLst>
          </p:cNvPr>
          <p:cNvSpPr/>
          <p:nvPr/>
        </p:nvSpPr>
        <p:spPr>
          <a:xfrm>
            <a:off x="3073792" y="1163795"/>
            <a:ext cx="1115342" cy="752945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076439CC-8B65-E595-45E9-E51917BA3F78}"/>
              </a:ext>
            </a:extLst>
          </p:cNvPr>
          <p:cNvSpPr/>
          <p:nvPr/>
        </p:nvSpPr>
        <p:spPr>
          <a:xfrm>
            <a:off x="4926465" y="1184369"/>
            <a:ext cx="1169535" cy="752945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F5B8D9-0376-6C10-8410-A3EF49B1CD1A}"/>
              </a:ext>
            </a:extLst>
          </p:cNvPr>
          <p:cNvSpPr/>
          <p:nvPr/>
        </p:nvSpPr>
        <p:spPr>
          <a:xfrm>
            <a:off x="3954720" y="1035806"/>
            <a:ext cx="111534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70212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9009" y="2819755"/>
            <a:ext cx="3352471" cy="1325563"/>
          </a:xfrm>
        </p:spPr>
        <p:txBody>
          <a:bodyPr/>
          <a:lstStyle/>
          <a:p>
            <a:r>
              <a:rPr lang="en-US">
                <a:latin typeface="Futura PT Bold"/>
              </a:rPr>
              <a:t>Noslēgums</a:t>
            </a:r>
            <a:endParaRPr lang="en-US" dirty="0">
              <a:latin typeface="Futura PT Bold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7AE960C-B692-02A2-2B13-C77828ABF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31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582"/>
            <a:ext cx="10472057" cy="1325563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Futura PT Bold"/>
              </a:rPr>
              <a:t>Diskusija</a:t>
            </a:r>
            <a:endParaRPr lang="en-US" dirty="0" err="1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423AF7F-D2D7-2383-9817-61B676341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0021AA2-4D2B-A9D5-F4BF-649360C46112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1.jautājums</a:t>
            </a:r>
            <a:endParaRPr lang="en-US" dirty="0">
              <a:solidFill>
                <a:schemeClr val="bg1"/>
              </a:solidFill>
              <a:latin typeface="Futura PT Book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D7A250-D1B9-D708-C1BE-351182446231}"/>
              </a:ext>
            </a:extLst>
          </p:cNvPr>
          <p:cNvSpPr txBox="1"/>
          <p:nvPr/>
        </p:nvSpPr>
        <p:spPr>
          <a:xfrm>
            <a:off x="1039111" y="2723141"/>
            <a:ext cx="9794541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latin typeface="Futura PT Book"/>
                <a:ea typeface="Source Sans Pro Light"/>
              </a:rPr>
              <a:t>Kas </a:t>
            </a:r>
            <a:r>
              <a:rPr lang="en-US" sz="4400" dirty="0" err="1">
                <a:latin typeface="Futura PT Book"/>
                <a:ea typeface="Source Sans Pro Light"/>
              </a:rPr>
              <a:t>ir</a:t>
            </a:r>
            <a:r>
              <a:rPr lang="en-US" sz="4400" dirty="0">
                <a:latin typeface="Futura PT Book"/>
                <a:ea typeface="Source Sans Pro Light"/>
              </a:rPr>
              <a:t> </a:t>
            </a:r>
            <a:r>
              <a:rPr lang="en-US" sz="4400" dirty="0" err="1">
                <a:latin typeface="Futura PT Book"/>
                <a:ea typeface="Source Sans Pro Light"/>
              </a:rPr>
              <a:t>naida</a:t>
            </a:r>
            <a:r>
              <a:rPr lang="en-US" sz="4400" dirty="0">
                <a:latin typeface="Futura PT Book"/>
                <a:ea typeface="Source Sans Pro Light"/>
              </a:rPr>
              <a:t> </a:t>
            </a:r>
            <a:r>
              <a:rPr lang="en-US" sz="4400" dirty="0" err="1">
                <a:latin typeface="Futura PT Book"/>
                <a:ea typeface="Source Sans Pro Light"/>
              </a:rPr>
              <a:t>runa</a:t>
            </a:r>
            <a:r>
              <a:rPr lang="en-US" sz="4400" dirty="0">
                <a:latin typeface="Futura PT Book"/>
                <a:ea typeface="Source Sans Pro Light"/>
              </a:rPr>
              <a:t> un </a:t>
            </a:r>
            <a:r>
              <a:rPr lang="en-US" sz="4400" dirty="0" err="1">
                <a:latin typeface="Futura PT Book"/>
                <a:ea typeface="Source Sans Pro Light"/>
              </a:rPr>
              <a:t>kāpēc</a:t>
            </a:r>
            <a:r>
              <a:rPr lang="en-US" sz="4400" dirty="0">
                <a:latin typeface="Futura PT Book"/>
                <a:ea typeface="Source Sans Pro Light"/>
              </a:rPr>
              <a:t> </a:t>
            </a:r>
            <a:r>
              <a:rPr lang="en-US" sz="4400" dirty="0" err="1">
                <a:latin typeface="Futura PT Book"/>
                <a:ea typeface="Source Sans Pro Light"/>
              </a:rPr>
              <a:t>tā</a:t>
            </a:r>
            <a:r>
              <a:rPr lang="en-US" sz="4400" dirty="0">
                <a:latin typeface="Futura PT Book"/>
                <a:ea typeface="Source Sans Pro Light"/>
              </a:rPr>
              <a:t> </a:t>
            </a:r>
            <a:r>
              <a:rPr lang="en-US" sz="4400" dirty="0" err="1">
                <a:latin typeface="Futura PT Book"/>
                <a:ea typeface="Source Sans Pro Light"/>
              </a:rPr>
              <a:t>rodas</a:t>
            </a:r>
            <a:r>
              <a:rPr lang="en-US" sz="4400" dirty="0">
                <a:latin typeface="Futura PT Book"/>
                <a:ea typeface="Source Sans Pro Light"/>
              </a:rPr>
              <a:t>?</a:t>
            </a:r>
          </a:p>
          <a:p>
            <a:r>
              <a:rPr lang="en-US" sz="3200" dirty="0">
                <a:latin typeface="Futura FT Book"/>
              </a:rPr>
              <a:t> </a:t>
            </a:r>
          </a:p>
          <a:p>
            <a:pPr algn="l"/>
            <a:endParaRPr lang="en-US" sz="4000" dirty="0">
              <a:latin typeface="Futura FT Book"/>
            </a:endParaRPr>
          </a:p>
        </p:txBody>
      </p:sp>
    </p:spTree>
    <p:extLst>
      <p:ext uri="{BB962C8B-B14F-4D97-AF65-F5344CB8AC3E}">
        <p14:creationId xmlns:p14="http://schemas.microsoft.com/office/powerpoint/2010/main" val="365812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AE045B-888D-1DB3-6582-385B61B9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582"/>
            <a:ext cx="10472057" cy="1325563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Futura PT Bold"/>
              </a:rPr>
              <a:t>Diskusija</a:t>
            </a:r>
            <a:endParaRPr lang="en-US" dirty="0" err="1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A6C29F-780C-99A6-102C-420117692A9C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2.jautājums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8B7089-1625-8B4C-DF54-974C89E73D29}"/>
              </a:ext>
            </a:extLst>
          </p:cNvPr>
          <p:cNvSpPr txBox="1"/>
          <p:nvPr/>
        </p:nvSpPr>
        <p:spPr>
          <a:xfrm>
            <a:off x="1039110" y="2615520"/>
            <a:ext cx="9794541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latin typeface="Futura FT Book"/>
              </a:rPr>
              <a:t>Kur </a:t>
            </a:r>
            <a:r>
              <a:rPr lang="en-US" sz="4000" dirty="0" err="1">
                <a:latin typeface="Futura FT Book"/>
              </a:rPr>
              <a:t>ir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robeža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starp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vārda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brīvību</a:t>
            </a:r>
            <a:r>
              <a:rPr lang="en-US" sz="4000" dirty="0">
                <a:latin typeface="Futura FT Book"/>
              </a:rPr>
              <a:t> un </a:t>
            </a:r>
            <a:r>
              <a:rPr lang="en-US" sz="4000" dirty="0" err="1">
                <a:latin typeface="Futura FT Book"/>
              </a:rPr>
              <a:t>naida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runu</a:t>
            </a:r>
            <a:r>
              <a:rPr lang="en-US" sz="4000" dirty="0">
                <a:latin typeface="Futura FT Book"/>
              </a:rPr>
              <a:t>?</a:t>
            </a:r>
            <a:endParaRPr lang="en-US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419A69D7-E5A4-47E6-5251-8207C99E0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7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DDD1BB6-88DD-BA92-C118-7EE9575D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Futura PT Bold"/>
              </a:rPr>
              <a:t>Diskusija</a:t>
            </a:r>
            <a:endParaRPr lang="en-US" dirty="0" err="1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E4BA828-5655-1AD7-AB84-67C744F3D644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3.jautājums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F006DB7-03B2-8382-7269-96C21A8BBFA7}"/>
              </a:ext>
            </a:extLst>
          </p:cNvPr>
          <p:cNvSpPr txBox="1">
            <a:spLocks/>
          </p:cNvSpPr>
          <p:nvPr/>
        </p:nvSpPr>
        <p:spPr>
          <a:xfrm>
            <a:off x="1128563" y="2698874"/>
            <a:ext cx="8999411" cy="817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>
                <a:latin typeface="Futura FT Book"/>
              </a:rPr>
              <a:t>Kā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stereotipi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ir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saistīti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ar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naida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runu</a:t>
            </a:r>
            <a:r>
              <a:rPr lang="en-US" sz="4000" dirty="0">
                <a:latin typeface="Futura FT Book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4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Always #LikeAGirl">
            <a:hlinkClick r:id="" action="ppaction://media"/>
            <a:extLst>
              <a:ext uri="{FF2B5EF4-FFF2-40B4-BE49-F238E27FC236}">
                <a16:creationId xmlns:a16="http://schemas.microsoft.com/office/drawing/2014/main" id="{FF8E51BD-E67B-3418-2FCF-9C15FDBF001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7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59484BDC-8F48-79FE-38FF-97E24795DFC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latin typeface="Futura PT Bold"/>
              </a:rPr>
              <a:t>Diskusija</a:t>
            </a:r>
            <a:endParaRPr lang="en-US" dirty="0" err="1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F1013F-E73B-F134-8AB3-16554F8FDCB1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4.jautājums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F1227B-B8AB-84F5-2A61-233B7A0442AD}"/>
              </a:ext>
            </a:extLst>
          </p:cNvPr>
          <p:cNvSpPr txBox="1">
            <a:spLocks/>
          </p:cNvSpPr>
          <p:nvPr/>
        </p:nvSpPr>
        <p:spPr>
          <a:xfrm>
            <a:off x="1128563" y="2698874"/>
            <a:ext cx="8999411" cy="13461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err="1">
                <a:latin typeface="Futura FT Book"/>
              </a:rPr>
              <a:t>Kā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stereotipi</a:t>
            </a:r>
            <a:r>
              <a:rPr lang="en-US" sz="4000" dirty="0">
                <a:latin typeface="Futura FT Book"/>
              </a:rPr>
              <a:t> var </a:t>
            </a:r>
            <a:r>
              <a:rPr lang="en-US" sz="4000" dirty="0" err="1">
                <a:latin typeface="Futura FT Book"/>
              </a:rPr>
              <a:t>novest</a:t>
            </a:r>
            <a:r>
              <a:rPr lang="en-US" sz="4000" dirty="0">
                <a:latin typeface="Futura FT Book"/>
              </a:rPr>
              <a:t> pie </a:t>
            </a:r>
            <a:r>
              <a:rPr lang="en-US" sz="4000" dirty="0" err="1">
                <a:latin typeface="Futura FT Book"/>
              </a:rPr>
              <a:t>naida</a:t>
            </a:r>
            <a:r>
              <a:rPr lang="en-US" sz="4000" dirty="0">
                <a:latin typeface="Futura FT Book"/>
              </a:rPr>
              <a:t> </a:t>
            </a:r>
            <a:r>
              <a:rPr lang="en-US" sz="4000" dirty="0" err="1">
                <a:latin typeface="Futura FT Book"/>
              </a:rPr>
              <a:t>runas</a:t>
            </a:r>
            <a:r>
              <a:rPr lang="en-US" sz="4000" dirty="0">
                <a:latin typeface="Futura FT Book"/>
              </a:rPr>
              <a:t> un </a:t>
            </a:r>
            <a:r>
              <a:rPr lang="en-US" sz="4000" dirty="0" err="1">
                <a:latin typeface="Futura FT Book"/>
              </a:rPr>
              <a:t>vardarbības</a:t>
            </a:r>
            <a:r>
              <a:rPr lang="en-US" sz="4000" dirty="0">
                <a:latin typeface="Futura FT Book"/>
              </a:rPr>
              <a:t>?</a:t>
            </a:r>
            <a:endParaRPr lang="en-US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7EC4F28-3CF4-23E6-3A23-C3191BE27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0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nline Media 5" title="Naida runa vai vārda brīvība? LV">
            <a:hlinkClick r:id="" action="ppaction://media"/>
            <a:extLst>
              <a:ext uri="{FF2B5EF4-FFF2-40B4-BE49-F238E27FC236}">
                <a16:creationId xmlns:a16="http://schemas.microsoft.com/office/drawing/2014/main" id="{7099593F-0684-39B3-FA32-99E324C3948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1667" y="199672"/>
            <a:ext cx="11684000" cy="644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8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6082F4EB-7685-7045-3A59-40B60E3AB890}"/>
              </a:ext>
            </a:extLst>
          </p:cNvPr>
          <p:cNvSpPr txBox="1">
            <a:spLocks/>
          </p:cNvSpPr>
          <p:nvPr/>
        </p:nvSpPr>
        <p:spPr>
          <a:xfrm>
            <a:off x="742122" y="2560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latin typeface="Futura PT Bold"/>
              </a:rPr>
              <a:t>Eiropas</a:t>
            </a:r>
            <a:r>
              <a:rPr lang="en-US" b="1" dirty="0">
                <a:latin typeface="Futura PT Bold"/>
              </a:rPr>
              <a:t> </a:t>
            </a:r>
            <a:r>
              <a:rPr lang="en-US" b="1" dirty="0" err="1">
                <a:latin typeface="Futura PT Bold"/>
              </a:rPr>
              <a:t>Cilvēktiesību</a:t>
            </a:r>
            <a:r>
              <a:rPr lang="en-US" b="1" dirty="0">
                <a:latin typeface="Futura PT Bold"/>
              </a:rPr>
              <a:t> </a:t>
            </a:r>
            <a:r>
              <a:rPr lang="en-US" b="1" dirty="0" err="1">
                <a:latin typeface="Futura PT Bold"/>
              </a:rPr>
              <a:t>tiesa</a:t>
            </a:r>
            <a:r>
              <a:rPr lang="en-US" b="1" dirty="0">
                <a:latin typeface="Futura PT Bold"/>
              </a:rPr>
              <a:t> </a:t>
            </a:r>
            <a:r>
              <a:rPr lang="en-US" b="1" dirty="0" err="1">
                <a:latin typeface="Futura PT Bold"/>
              </a:rPr>
              <a:t>naida</a:t>
            </a:r>
            <a:r>
              <a:rPr lang="en-US" b="1" dirty="0">
                <a:latin typeface="Futura PT Bold"/>
              </a:rPr>
              <a:t> </a:t>
            </a:r>
            <a:r>
              <a:rPr lang="en-US" b="1" dirty="0" err="1">
                <a:latin typeface="Futura PT Bold"/>
              </a:rPr>
              <a:t>runu</a:t>
            </a:r>
            <a:r>
              <a:rPr lang="en-US" b="1" dirty="0">
                <a:latin typeface="Futura PT Bold"/>
              </a:rPr>
              <a:t> </a:t>
            </a:r>
            <a:r>
              <a:rPr lang="en-US" b="1" dirty="0" err="1">
                <a:latin typeface="Futura PT Bold"/>
              </a:rPr>
              <a:t>definē</a:t>
            </a:r>
            <a:r>
              <a:rPr lang="en-US" b="1" dirty="0">
                <a:latin typeface="Futura PT Bold"/>
              </a:rPr>
              <a:t>, </a:t>
            </a:r>
            <a:r>
              <a:rPr lang="en-US" b="1" dirty="0" err="1">
                <a:latin typeface="Futura PT Bold"/>
              </a:rPr>
              <a:t>kā</a:t>
            </a:r>
            <a:r>
              <a:rPr lang="en-US" b="1" dirty="0">
                <a:latin typeface="Futura PT Bold"/>
              </a:rPr>
              <a:t>: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CFF6388-5F17-4A7B-F6EF-AA541E43E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178" y="1501296"/>
            <a:ext cx="10504309" cy="53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5" descr="Diagram&#10;&#10;Description automatically generated">
            <a:extLst>
              <a:ext uri="{FF2B5EF4-FFF2-40B4-BE49-F238E27FC236}">
                <a16:creationId xmlns:a16="http://schemas.microsoft.com/office/drawing/2014/main" id="{101C6C3E-C4FB-A931-3C9F-B70374D305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6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44654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  <SharedWithUsers xmlns="ce8b8449-7073-4f43-8a1a-984ca5569f20">
      <UserInfo>
        <DisplayName>Sabine Berzina</DisplayName>
        <AccountId>860</AccountId>
        <AccountType/>
      </UserInfo>
      <UserInfo>
        <DisplayName>Kaspars Ruklis</DisplayName>
        <AccountId>176</AccountId>
        <AccountType/>
      </UserInfo>
      <UserInfo>
        <DisplayName>Julija Visnevska</DisplayName>
        <AccountId>211</AccountId>
        <AccountType/>
      </UserInfo>
      <UserInfo>
        <DisplayName>Stanley Currier</DisplayName>
        <AccountId>23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3A78450-96DC-41AD-BF7E-E8315594D6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BD60B9-3E42-47DE-8A6F-AEC2CB5DEA9F}">
  <ds:schemaRefs>
    <ds:schemaRef ds:uri="ce8b8449-7073-4f43-8a1a-984ca5569f20"/>
    <ds:schemaRef ds:uri="e49c4de8-714a-4d9a-88a7-b286d1a87f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8EF2496-8566-4131-AE0D-DC2C4FA54EDD}">
  <ds:schemaRefs>
    <ds:schemaRef ds:uri="ce8b8449-7073-4f43-8a1a-984ca5569f20"/>
    <ds:schemaRef ds:uri="e49c4de8-714a-4d9a-88a7-b286d1a87f8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1722</TotalTime>
  <Words>388</Words>
  <Application>Microsoft Office PowerPoint</Application>
  <PresentationFormat>Widescreen</PresentationFormat>
  <Paragraphs>55</Paragraphs>
  <Slides>13</Slides>
  <Notes>10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4_Office Theme</vt:lpstr>
      <vt:lpstr>8. nodarbība.  Stereotipi un naida runa 4.nodaļa C daļa</vt:lpstr>
      <vt:lpstr>Diskusija</vt:lpstr>
      <vt:lpstr>Diskusija</vt:lpstr>
      <vt:lpstr>Diskusija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Tests: Iekļaujoša valoda</vt:lpstr>
      <vt:lpstr>KAD ŠAUBIES, PAJAUTĀ SEV:</vt:lpstr>
      <vt:lpstr>Noslēgums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 Gabisonia</dc:creator>
  <cp:lastModifiedBy>Kaspars Ruklis</cp:lastModifiedBy>
  <cp:revision>148</cp:revision>
  <dcterms:created xsi:type="dcterms:W3CDTF">2022-06-10T13:26:10Z</dcterms:created>
  <dcterms:modified xsi:type="dcterms:W3CDTF">2022-08-31T09:12:33Z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