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8"/>
  </p:notesMasterIdLst>
  <p:sldIdLst>
    <p:sldId id="259" r:id="rId5"/>
    <p:sldId id="257" r:id="rId6"/>
    <p:sldId id="258" r:id="rId7"/>
    <p:sldId id="274" r:id="rId8"/>
    <p:sldId id="280" r:id="rId9"/>
    <p:sldId id="260" r:id="rId10"/>
    <p:sldId id="261" r:id="rId11"/>
    <p:sldId id="278" r:id="rId12"/>
    <p:sldId id="256" r:id="rId13"/>
    <p:sldId id="279" r:id="rId14"/>
    <p:sldId id="275" r:id="rId15"/>
    <p:sldId id="267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A21590-AA26-45DC-867C-5411C7834FE4}" v="7" dt="2022-07-27T09:22:32.821"/>
    <p1510:client id="{F6D757F1-44F6-4B62-9A35-A3BC6C2011CA}" v="9" dt="2022-07-29T08:40:34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76184" autoAdjust="0"/>
  </p:normalViewPr>
  <p:slideViewPr>
    <p:cSldViewPr snapToGrid="0">
      <p:cViewPr varScale="1">
        <p:scale>
          <a:sx n="41" d="100"/>
          <a:sy n="41" d="100"/>
        </p:scale>
        <p:origin x="748" y="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B0E9B-3545-49E0-94AE-740A4C782391}" type="datetimeFigureOut"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77DE8-B074-4DAA-85F7-45E25845C2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bB28T3fIW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 </a:t>
            </a:r>
          </a:p>
          <a:p>
            <a:r>
              <a:rPr lang="en-US" dirty="0"/>
              <a:t>- What were the topics you noticed? Was there a large diversity of topics you saw or were there only a few that were repeating? </a:t>
            </a:r>
            <a:endParaRPr lang="en-US" dirty="0">
              <a:cs typeface="Calibri"/>
            </a:endParaRPr>
          </a:p>
          <a:p>
            <a:r>
              <a:rPr lang="en-US" dirty="0"/>
              <a:t>- How many of all posts were ads? </a:t>
            </a:r>
            <a:endParaRPr lang="en-US" dirty="0">
              <a:cs typeface="Calibri"/>
            </a:endParaRPr>
          </a:p>
          <a:p>
            <a:r>
              <a:rPr lang="en-US" dirty="0"/>
              <a:t>- What emotions were evoked most frequently? </a:t>
            </a: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Discussing these questions should help prompt the student to start thinking about social media as a news source - whether a person can read relevant news stories about a diverse set of topics if they only use social media; are a lot of the topics on their timeline there to inform them (or rather to persuade them, get them to buy something); and if the posts they see mostly tend to be unserious or evoking sharp emotions.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Add link and barcode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9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https://www.youtube.com/watch?v=XjJQBjWYDTs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https://www.youtube.com/watch?v=LbB28T3fIWg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08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7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jJQBjWYDTs?feature=oembed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bB28T3fIWg?list=PL41LBVtbyy5yMKcKx9cNMnRi_jOlM6M7N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67" y="279272"/>
            <a:ext cx="3846953" cy="187862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Futura PT Book"/>
                <a:ea typeface="Source Sans Pro Light"/>
                <a:cs typeface="Calibri"/>
              </a:rPr>
              <a:t>Lesson 8.</a:t>
            </a:r>
            <a:r>
              <a:rPr lang="en-US" sz="3200" b="1" dirty="0">
                <a:latin typeface="Futura PT Book"/>
                <a:ea typeface="Source Sans Pro Light"/>
                <a:cs typeface="Calibri"/>
              </a:rPr>
              <a:t> </a:t>
            </a:r>
            <a:r>
              <a:rPr lang="en-US" sz="3200" b="1" dirty="0">
                <a:latin typeface="Futura PT Bold"/>
                <a:ea typeface="Source Sans Pro Light"/>
                <a:cs typeface="Calibri"/>
              </a:rPr>
              <a:t>Stereotypes and Hate Speech</a:t>
            </a:r>
            <a:br>
              <a:rPr lang="en-US" sz="3200" dirty="0">
                <a:latin typeface="Futura PT Book"/>
                <a:ea typeface="Source Sans Pro Light"/>
                <a:cs typeface="Calibri"/>
              </a:rPr>
            </a:br>
            <a:r>
              <a:rPr lang="en-US" sz="3200" dirty="0">
                <a:latin typeface="Futura PT Book"/>
                <a:ea typeface="Source Sans Pro Light"/>
                <a:cs typeface="Calibri"/>
              </a:rPr>
              <a:t>Unit 4 Part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32" y="5185608"/>
            <a:ext cx="3345425" cy="1213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69E670-1029-3B7F-3156-04675E9FA9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74" t="33358" r="13193" b="14641"/>
          <a:stretch/>
        </p:blipFill>
        <p:spPr>
          <a:xfrm>
            <a:off x="4232803" y="442064"/>
            <a:ext cx="6979534" cy="59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0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26F83AC-D591-03B4-5528-1F5686528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AF5687D-A1F9-43AC-5030-A064A935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PT Bold" panose="020B0902020204020203" pitchFamily="34" charset="0"/>
              </a:rPr>
              <a:t>Quiz: Inclusive Language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FE3AA7-29C3-0B78-1981-1000684CD831}"/>
              </a:ext>
            </a:extLst>
          </p:cNvPr>
          <p:cNvSpPr txBox="1"/>
          <p:nvPr/>
        </p:nvSpPr>
        <p:spPr>
          <a:xfrm>
            <a:off x="1043609" y="2385391"/>
            <a:ext cx="5769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utura PT Book" panose="020B0502020204020303" pitchFamily="34" charset="0"/>
              </a:rPr>
              <a:t>Please take the quiz! QR code</a:t>
            </a:r>
            <a:r>
              <a:rPr lang="en-US" dirty="0"/>
              <a:t>: 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9383A7A2-068A-DB1B-6A23-FF9CF1EE2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2255519"/>
            <a:ext cx="2929005" cy="29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4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79" y="191387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WHEN IN DOUBT 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sz="2400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sz="2400" dirty="0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C21AC4-836C-F59A-03E0-53F4C754C5BA}"/>
              </a:ext>
            </a:extLst>
          </p:cNvPr>
          <p:cNvSpPr txBox="1"/>
          <p:nvPr/>
        </p:nvSpPr>
        <p:spPr>
          <a:xfrm>
            <a:off x="1088708" y="3062551"/>
            <a:ext cx="903501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Book" panose="020B0502020204020303" pitchFamily="34" charset="0"/>
              </a:rPr>
              <a:t>What is the purpose?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Book" panose="020B0502020204020303" pitchFamily="34" charset="0"/>
              </a:rPr>
              <a:t>What does it encourage?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Book" panose="020B0502020204020303" pitchFamily="34" charset="0"/>
              </a:rPr>
              <a:t>How does it effect society?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Book" panose="020B0502020204020303" pitchFamily="34" charset="0"/>
              </a:rPr>
              <a:t>What attitude does it show towards minority populations?</a:t>
            </a:r>
            <a:endParaRPr lang="en-US" sz="2800" dirty="0">
              <a:latin typeface="Futura PT Book" panose="020B0502020204020303" pitchFamily="34" charset="0"/>
              <a:ea typeface="Source Sans Pro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Book" panose="020B0502020204020303" pitchFamily="34" charset="0"/>
              </a:rPr>
              <a:t>Is it humane?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Book" panose="020B0502020204020303" pitchFamily="34" charset="0"/>
              </a:rPr>
              <a:t>Does it encourage hate crime?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F1D95-EADB-67E2-CFB8-91DF2B74B7C4}"/>
              </a:ext>
            </a:extLst>
          </p:cNvPr>
          <p:cNvSpPr txBox="1"/>
          <p:nvPr/>
        </p:nvSpPr>
        <p:spPr>
          <a:xfrm>
            <a:off x="518677" y="397222"/>
            <a:ext cx="10066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utura PT Bold" panose="020B0902020204020203" pitchFamily="34" charset="0"/>
                <a:ea typeface="+mj-ea"/>
                <a:cs typeface="+mj-cs"/>
              </a:rPr>
              <a:t>Freedom of speech vs. hate speech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B2C29E9-E584-2779-AFDD-E58CB56BFB8D}"/>
              </a:ext>
            </a:extLst>
          </p:cNvPr>
          <p:cNvSpPr/>
          <p:nvPr/>
        </p:nvSpPr>
        <p:spPr>
          <a:xfrm>
            <a:off x="3073792" y="1163795"/>
            <a:ext cx="1115342" cy="752945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76439CC-8B65-E595-45E9-E51917BA3F78}"/>
              </a:ext>
            </a:extLst>
          </p:cNvPr>
          <p:cNvSpPr/>
          <p:nvPr/>
        </p:nvSpPr>
        <p:spPr>
          <a:xfrm>
            <a:off x="4926465" y="1184369"/>
            <a:ext cx="1169535" cy="75294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F5B8D9-0376-6C10-8410-A3EF49B1CD1A}"/>
              </a:ext>
            </a:extLst>
          </p:cNvPr>
          <p:cNvSpPr/>
          <p:nvPr/>
        </p:nvSpPr>
        <p:spPr>
          <a:xfrm>
            <a:off x="3954720" y="1035806"/>
            <a:ext cx="11153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021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0" y="2832893"/>
            <a:ext cx="4981575" cy="1325563"/>
          </a:xfrm>
        </p:spPr>
        <p:txBody>
          <a:bodyPr/>
          <a:lstStyle/>
          <a:p>
            <a:r>
              <a:rPr lang="en-US" dirty="0">
                <a:latin typeface="Futura PT Bold"/>
              </a:rPr>
              <a:t>Conclusion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3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7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Futura PT Bold" panose="020B0902020204020203" pitchFamily="34" charset="0"/>
              </a:rPr>
              <a:t>Discussion</a:t>
            </a:r>
            <a:r>
              <a:rPr lang="en-US" b="1" dirty="0">
                <a:latin typeface="Futura PT Book"/>
              </a:rPr>
              <a:t> 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0021AA2-4D2B-A9D5-F4BF-649360C46112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QUESTION 1:</a:t>
            </a:r>
            <a:endParaRPr lang="en-US" sz="2800" dirty="0">
              <a:solidFill>
                <a:schemeClr val="bg1"/>
              </a:solidFill>
              <a:latin typeface="Futura PT Book" panose="020B05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7A250-D1B9-D708-C1BE-351182446231}"/>
              </a:ext>
            </a:extLst>
          </p:cNvPr>
          <p:cNvSpPr txBox="1"/>
          <p:nvPr/>
        </p:nvSpPr>
        <p:spPr>
          <a:xfrm>
            <a:off x="1039111" y="2723141"/>
            <a:ext cx="979454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Futura PT Book"/>
                <a:ea typeface="Source Sans Pro Light"/>
              </a:rPr>
              <a:t>What is hate speech and where does it come from? </a:t>
            </a:r>
          </a:p>
          <a:p>
            <a:r>
              <a:rPr lang="en-US" sz="3200" dirty="0">
                <a:latin typeface="Futura FT Book"/>
              </a:rPr>
              <a:t> </a:t>
            </a:r>
          </a:p>
          <a:p>
            <a:pPr algn="l"/>
            <a:endParaRPr lang="en-US" sz="4000" dirty="0">
              <a:latin typeface="Futura FT Book"/>
            </a:endParaRPr>
          </a:p>
        </p:txBody>
      </p:sp>
    </p:spTree>
    <p:extLst>
      <p:ext uri="{BB962C8B-B14F-4D97-AF65-F5344CB8AC3E}">
        <p14:creationId xmlns:p14="http://schemas.microsoft.com/office/powerpoint/2010/main" val="365812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AE045B-888D-1DB3-6582-385B61B9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Futura PT Bold" panose="020B0902020204020203" pitchFamily="34" charset="0"/>
              </a:rPr>
              <a:t>Discussion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A6C29F-780C-99A6-102C-420117692A9C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QUESTION 2: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B7089-1625-8B4C-DF54-974C89E73D29}"/>
              </a:ext>
            </a:extLst>
          </p:cNvPr>
          <p:cNvSpPr txBox="1"/>
          <p:nvPr/>
        </p:nvSpPr>
        <p:spPr>
          <a:xfrm>
            <a:off x="1039110" y="2615520"/>
            <a:ext cx="979454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Futura FT Book"/>
              </a:rPr>
              <a:t>Where is the boundary between freedom of speech and hate speech? </a:t>
            </a:r>
          </a:p>
          <a:p>
            <a:pPr algn="l"/>
            <a:endParaRPr lang="en-US" sz="4800" dirty="0">
              <a:latin typeface="Futura FT Book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19A69D7-E5A4-47E6-5251-8207C99E0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7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DDD1BB6-88DD-BA92-C118-7EE9575D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utura PT Bold" panose="020B0902020204020203" pitchFamily="34" charset="0"/>
              </a:rPr>
              <a:t>Discussion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4BA828-5655-1AD7-AB84-67C744F3D644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QUESTION 3: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006DB7-03B2-8382-7269-96C21A8BBFA7}"/>
              </a:ext>
            </a:extLst>
          </p:cNvPr>
          <p:cNvSpPr txBox="1">
            <a:spLocks/>
          </p:cNvSpPr>
          <p:nvPr/>
        </p:nvSpPr>
        <p:spPr>
          <a:xfrm>
            <a:off x="1128563" y="2698874"/>
            <a:ext cx="8999411" cy="817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Futura FT Book"/>
              </a:rPr>
              <a:t>How is stereotyping connected to hate speech?</a:t>
            </a:r>
          </a:p>
        </p:txBody>
      </p:sp>
    </p:spTree>
    <p:extLst>
      <p:ext uri="{BB962C8B-B14F-4D97-AF65-F5344CB8AC3E}">
        <p14:creationId xmlns:p14="http://schemas.microsoft.com/office/powerpoint/2010/main" val="279124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lways #LikeAGirl">
            <a:hlinkClick r:id="" action="ppaction://media"/>
            <a:extLst>
              <a:ext uri="{FF2B5EF4-FFF2-40B4-BE49-F238E27FC236}">
                <a16:creationId xmlns:a16="http://schemas.microsoft.com/office/drawing/2014/main" id="{FF8E51BD-E67B-3418-2FCF-9C15FDBF00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59484BDC-8F48-79FE-38FF-97E24795DFC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Futura PT Bold" panose="020B0902020204020203" pitchFamily="34" charset="0"/>
              </a:rPr>
              <a:t>Discussion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F1013F-E73B-F134-8AB3-16554F8FDCB1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QUESTION 3: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F1227B-B8AB-84F5-2A61-233B7A0442AD}"/>
              </a:ext>
            </a:extLst>
          </p:cNvPr>
          <p:cNvSpPr txBox="1">
            <a:spLocks/>
          </p:cNvSpPr>
          <p:nvPr/>
        </p:nvSpPr>
        <p:spPr>
          <a:xfrm>
            <a:off x="1128563" y="2698874"/>
            <a:ext cx="8999411" cy="817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Futura FT Book"/>
              </a:rPr>
              <a:t>How can stereotyping lead to violence and hate?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7EC4F28-3CF4-23E6-3A23-C3191BE2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0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26F83AC-D591-03B4-5528-1F5686528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AF5687D-A1F9-43AC-5030-A064A935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pic>
        <p:nvPicPr>
          <p:cNvPr id="2" name="Online Media 1" title="Hate Speech vs Freedom of Speech ENG">
            <a:hlinkClick r:id="" action="ppaction://media"/>
            <a:extLst>
              <a:ext uri="{FF2B5EF4-FFF2-40B4-BE49-F238E27FC236}">
                <a16:creationId xmlns:a16="http://schemas.microsoft.com/office/drawing/2014/main" id="{C013AAA5-F484-3DA5-C945-7DF1D5F869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8EAE339-7A51-A6D6-1F30-B6507290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4D7CBA-3E5F-5171-01CA-629F5161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6082F4EB-7685-7045-3A59-40B60E3AB890}"/>
              </a:ext>
            </a:extLst>
          </p:cNvPr>
          <p:cNvSpPr txBox="1">
            <a:spLocks/>
          </p:cNvSpPr>
          <p:nvPr/>
        </p:nvSpPr>
        <p:spPr>
          <a:xfrm>
            <a:off x="742122" y="1007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Futura PT Bold" panose="020B0902020204020203" pitchFamily="34" charset="0"/>
              </a:rPr>
              <a:t>Hate speech</a:t>
            </a:r>
            <a:endParaRPr lang="en-US" dirty="0">
              <a:latin typeface="Futura PT Bold" panose="020B090202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FD841D-301F-5859-75CB-BB215783DC2A}"/>
              </a:ext>
            </a:extLst>
          </p:cNvPr>
          <p:cNvSpPr txBox="1"/>
          <p:nvPr/>
        </p:nvSpPr>
        <p:spPr>
          <a:xfrm>
            <a:off x="6205331" y="578907"/>
            <a:ext cx="608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utura PT Book" panose="020B0502020204020303" pitchFamily="34" charset="0"/>
              </a:rPr>
              <a:t>According to the European Court of Human Rights</a:t>
            </a:r>
          </a:p>
        </p:txBody>
      </p:sp>
    </p:spTree>
    <p:extLst>
      <p:ext uri="{BB962C8B-B14F-4D97-AF65-F5344CB8AC3E}">
        <p14:creationId xmlns:p14="http://schemas.microsoft.com/office/powerpoint/2010/main" val="2390252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9B78-A057-7B1F-6419-90B264E5A0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9F00A-FA25-C24B-6FE4-D69D7D77F5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DFA50-BE87-4FCE-1496-ED07E6191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46544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  <SharedWithUsers xmlns="ce8b8449-7073-4f43-8a1a-984ca5569f20">
      <UserInfo>
        <DisplayName>Sabine Berzina</DisplayName>
        <AccountId>860</AccountId>
        <AccountType/>
      </UserInfo>
      <UserInfo>
        <DisplayName>Kaspars Ruklis</DisplayName>
        <AccountId>176</AccountId>
        <AccountType/>
      </UserInfo>
      <UserInfo>
        <DisplayName>Julija Visnevska</DisplayName>
        <AccountId>211</AccountId>
        <AccountType/>
      </UserInfo>
      <UserInfo>
        <DisplayName>Stanley Currier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ABD60B9-3E42-47DE-8A6F-AEC2CB5DEA9F}">
  <ds:schemaRefs>
    <ds:schemaRef ds:uri="ce8b8449-7073-4f43-8a1a-984ca5569f20"/>
    <ds:schemaRef ds:uri="e49c4de8-714a-4d9a-88a7-b286d1a87f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3A78450-96DC-41AD-BF7E-E8315594D6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EF2496-8566-4131-AE0D-DC2C4FA54EDD}">
  <ds:schemaRefs>
    <ds:schemaRef ds:uri="ce8b8449-7073-4f43-8a1a-984ca5569f20"/>
    <ds:schemaRef ds:uri="e49c4de8-714a-4d9a-88a7-b286d1a87f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1722</TotalTime>
  <Words>388</Words>
  <Application>Microsoft Office PowerPoint</Application>
  <PresentationFormat>Widescreen</PresentationFormat>
  <Paragraphs>55</Paragraphs>
  <Slides>13</Slides>
  <Notes>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4_Office Theme</vt:lpstr>
      <vt:lpstr>Lesson 8. Stereotypes and Hate Speech Unit 4 Part C</vt:lpstr>
      <vt:lpstr>Discussion </vt:lpstr>
      <vt:lpstr>Discussion</vt:lpstr>
      <vt:lpstr>Discussion</vt:lpstr>
      <vt:lpstr>PowerPoint Presentation</vt:lpstr>
      <vt:lpstr>PowerPoint Presentation</vt:lpstr>
      <vt:lpstr>VIDEO</vt:lpstr>
      <vt:lpstr>PowerPoint Presentation</vt:lpstr>
      <vt:lpstr>PowerPoint Presentation</vt:lpstr>
      <vt:lpstr>Quiz: Inclusive Language</vt:lpstr>
      <vt:lpstr>WHEN IN DOUBT ASK:</vt:lpstr>
      <vt:lpstr>Conclusion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 Gabisonia</dc:creator>
  <cp:lastModifiedBy>Kaspars Ruklis</cp:lastModifiedBy>
  <cp:revision>43</cp:revision>
  <dcterms:created xsi:type="dcterms:W3CDTF">2022-06-10T13:26:10Z</dcterms:created>
  <dcterms:modified xsi:type="dcterms:W3CDTF">2022-07-29T08:40:49Z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